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595" autoAdjust="0"/>
  </p:normalViewPr>
  <p:slideViewPr>
    <p:cSldViewPr>
      <p:cViewPr varScale="1">
        <p:scale>
          <a:sx n="78" d="100"/>
          <a:sy n="78" d="100"/>
        </p:scale>
        <p:origin x="-7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manuel\Downloads\Planilha%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F%20Povoado\Downloads\Planilha%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F%20Povoado\Downloads\Planilha%2016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F%20Povoado\Downloads\Planilha%2016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5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/>
              <a:t>Proporção de gestantes com consultas em dia de acordo com os períodos preconizados pelo protocolo </a:t>
            </a:r>
            <a:endParaRPr lang="pt-BR" sz="140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1485159619778382"/>
          <c:y val="0.28937832452754686"/>
          <c:w val="0.84950577187671317"/>
          <c:h val="0.59340871611977863"/>
        </c:manualLayout>
      </c:layout>
      <c:barChart>
        <c:barDir val="col"/>
        <c:grouping val="clustered"/>
        <c:ser>
          <c:idx val="1"/>
          <c:order val="1"/>
          <c:cat>
            <c:multiLvlStrRef>
              <c:f>Indicadores!$D$22:$G$22</c:f>
            </c:multiLvlStrRef>
          </c:cat>
          <c:val>
            <c:numRef>
              <c:f>Indicadores!$D$23:$G$23</c:f>
            </c:numRef>
          </c:val>
        </c:ser>
        <c:ser>
          <c:idx val="0"/>
          <c:order val="0"/>
          <c:tx>
            <c:strRef>
              <c:f>'[Planilha 16.xls]Indicadores'!$C$23</c:f>
              <c:strCache>
                <c:ptCount val="1"/>
                <c:pt idx="0">
                  <c:v>Proporção de gestantes com início do pré-natal no primeiro trimestre de gestação</c:v>
                </c:pt>
              </c:strCache>
            </c:strRef>
          </c:tx>
          <c:cat>
            <c:strRef>
              <c:f>'[Planilha 16.xls]Indicadores'!$D$22:$G$22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16.xls]Indicadores'!$D$23:$G$23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</c:v>
                </c:pt>
                <c:pt idx="3">
                  <c:v>1</c:v>
                </c:pt>
              </c:numCache>
            </c:numRef>
          </c:val>
        </c:ser>
        <c:axId val="74443392"/>
        <c:axId val="75364608"/>
      </c:barChart>
      <c:catAx>
        <c:axId val="744433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5364608"/>
        <c:crosses val="autoZero"/>
        <c:auto val="1"/>
        <c:lblAlgn val="ctr"/>
        <c:lblOffset val="100"/>
      </c:catAx>
      <c:valAx>
        <c:axId val="7536460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4443392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5"/>
  <c:chart>
    <c:title>
      <c:tx>
        <c:rich>
          <a:bodyPr/>
          <a:lstStyle/>
          <a:p>
            <a:pPr>
              <a:defRPr/>
            </a:pPr>
            <a:r>
              <a:rPr lang="en-US" sz="1400"/>
              <a:t>Proporção de gestantes com exame ginecológico em dia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485159619778383"/>
          <c:y val="0.19784172661870475"/>
          <c:w val="0.84950577187671317"/>
          <c:h val="0.690647482014390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exame ginecológico em dia</c:v>
                </c:pt>
              </c:strCache>
            </c:strRef>
          </c:tx>
          <c:cat>
            <c:strRef>
              <c:f>Indicadores!$D$37:$G$37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Indicadores!$D$38:$G$38</c:f>
              <c:numCache>
                <c:formatCode>0.0%</c:formatCode>
                <c:ptCount val="4"/>
                <c:pt idx="0">
                  <c:v>0.71428571428571463</c:v>
                </c:pt>
                <c:pt idx="1">
                  <c:v>0.71428571428571463</c:v>
                </c:pt>
                <c:pt idx="2">
                  <c:v>0.70000000000000062</c:v>
                </c:pt>
                <c:pt idx="3">
                  <c:v>1</c:v>
                </c:pt>
              </c:numCache>
            </c:numRef>
          </c:val>
        </c:ser>
        <c:axId val="77914880"/>
        <c:axId val="77916416"/>
      </c:barChart>
      <c:catAx>
        <c:axId val="779148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7916416"/>
        <c:crosses val="autoZero"/>
        <c:auto val="1"/>
        <c:lblAlgn val="ctr"/>
        <c:lblOffset val="100"/>
      </c:catAx>
      <c:valAx>
        <c:axId val="77916416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7914880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5"/>
  <c:chart>
    <c:title>
      <c:layout/>
      <c:txPr>
        <a:bodyPr/>
        <a:lstStyle/>
        <a:p>
          <a:pPr>
            <a:defRPr sz="1400"/>
          </a:pPr>
          <a:endParaRPr lang="pt-BR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 16 (2).xls]Indicadores'!$C$65</c:f>
              <c:strCache>
                <c:ptCount val="1"/>
                <c:pt idx="0">
                  <c:v>Proporção de gestantes com os exames laboratoriais em dia, preconizados pelo Ministério da Saúde durante toda a gestação (conforme o trimestre)</c:v>
                </c:pt>
              </c:strCache>
            </c:strRef>
          </c:tx>
          <c:cat>
            <c:strRef>
              <c:f>'[Planilha 16 (2).xls]Indicadores'!$D$64:$G$64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16 (2).xls]Indicadores'!$D$65:$G$65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</c:v>
                </c:pt>
                <c:pt idx="3">
                  <c:v>1</c:v>
                </c:pt>
              </c:numCache>
            </c:numRef>
          </c:val>
        </c:ser>
        <c:axId val="87493632"/>
        <c:axId val="102003840"/>
      </c:barChart>
      <c:catAx>
        <c:axId val="87493632"/>
        <c:scaling>
          <c:orientation val="minMax"/>
        </c:scaling>
        <c:axPos val="b"/>
        <c:numFmt formatCode="General" sourceLinked="1"/>
        <c:tickLblPos val="nextTo"/>
        <c:crossAx val="102003840"/>
        <c:crosses val="autoZero"/>
        <c:auto val="1"/>
        <c:lblAlgn val="ctr"/>
        <c:lblOffset val="100"/>
      </c:catAx>
      <c:valAx>
        <c:axId val="102003840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87493632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 algn="ctr" rtl="0">
              <a:defRPr lang="pt-BR" sz="1200" b="1" i="0" u="none" strike="noStrike" kern="1200" baseline="0">
                <a:solidFill>
                  <a:sysClr val="windowText" lastClr="000000"/>
                </a:solidFill>
                <a:latin typeface="Calibri" pitchFamily="34" charset="0"/>
                <a:ea typeface="+mn-ea"/>
                <a:cs typeface="+mn-cs"/>
              </a:defRPr>
            </a:pPr>
            <a:r>
              <a:rPr lang="pt-BR" sz="1200" b="1" i="0" u="none" strike="noStrike" kern="1200" baseline="0">
                <a:solidFill>
                  <a:sysClr val="windowText" lastClr="000000"/>
                </a:solidFill>
                <a:latin typeface="Calibri" pitchFamily="34" charset="0"/>
                <a:ea typeface="+mn-ea"/>
                <a:cs typeface="+mn-cs"/>
              </a:rPr>
              <a:t>Proporção de gestantes com as vacinas antitetânica e contra a hepatite B em dia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'[Planilha 16 (2).xls]Indicadores'!$D$77</c:f>
              <c:strCache>
                <c:ptCount val="1"/>
                <c:pt idx="0">
                  <c:v>Anti-tetânica</c:v>
                </c:pt>
              </c:strCache>
            </c:strRef>
          </c:tx>
          <c:spPr>
            <a:gradFill>
              <a:gsLst>
                <a:gs pos="0">
                  <a:schemeClr val="bg2">
                    <a:lumMod val="25000"/>
                  </a:schemeClr>
                </a:gs>
                <a:gs pos="5000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0800000" scaled="1"/>
            </a:gradFill>
          </c:spPr>
          <c:cat>
            <c:strRef>
              <c:f>'[Planilha 16 (2).xls]Indicadores'!$E$76:$H$76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16 (2).xls]Indicadores'!$E$77:$H$77</c:f>
              <c:numCache>
                <c:formatCode>0.0%</c:formatCode>
                <c:ptCount val="4"/>
                <c:pt idx="0">
                  <c:v>0.85714285714285765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'[Planilha 16 (2).xls]Indicadores'!$D$78</c:f>
              <c:strCache>
                <c:ptCount val="1"/>
                <c:pt idx="0">
                  <c:v>Contra Hepatite B</c:v>
                </c:pt>
              </c:strCache>
            </c:strRef>
          </c:tx>
          <c:spPr>
            <a:gradFill>
              <a:gsLst>
                <a:gs pos="0">
                  <a:srgbClr val="CA945E"/>
                </a:gs>
                <a:gs pos="50000">
                  <a:srgbClr val="C08040"/>
                </a:gs>
                <a:gs pos="100000">
                  <a:srgbClr val="E6CDB4"/>
                </a:gs>
              </a:gsLst>
              <a:lin ang="10800000" scaled="1"/>
            </a:gradFill>
          </c:spPr>
          <c:cat>
            <c:strRef>
              <c:f>'[Planilha 16 (2).xls]Indicadores'!$E$76:$H$76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16 (2).xls]Indicadores'!$E$78:$H$78</c:f>
              <c:numCache>
                <c:formatCode>0.0%</c:formatCode>
                <c:ptCount val="4"/>
                <c:pt idx="0">
                  <c:v>0.85714285714285765</c:v>
                </c:pt>
                <c:pt idx="1">
                  <c:v>0.85714285714285765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87689856"/>
        <c:axId val="87839488"/>
      </c:barChart>
      <c:catAx>
        <c:axId val="87689856"/>
        <c:scaling>
          <c:orientation val="minMax"/>
        </c:scaling>
        <c:axPos val="b"/>
        <c:numFmt formatCode="General" sourceLinked="1"/>
        <c:majorTickMark val="none"/>
        <c:tickLblPos val="nextTo"/>
        <c:crossAx val="87839488"/>
        <c:crosses val="autoZero"/>
        <c:auto val="1"/>
        <c:lblAlgn val="ctr"/>
        <c:lblOffset val="100"/>
      </c:catAx>
      <c:valAx>
        <c:axId val="87839488"/>
        <c:scaling>
          <c:orientation val="minMax"/>
          <c:max val="1"/>
        </c:scaling>
        <c:axPos val="l"/>
        <c:majorGridlines/>
        <c:numFmt formatCode="0.0%" sourceLinked="1"/>
        <c:majorTickMark val="none"/>
        <c:tickLblPos val="nextTo"/>
        <c:crossAx val="87689856"/>
        <c:crosses val="autoZero"/>
        <c:crossBetween val="between"/>
        <c:majorUnit val="0.2"/>
        <c:minorUnit val="2.0000000000000011E-2"/>
      </c:valAx>
    </c:plotArea>
    <c:legend>
      <c:legendPos val="r"/>
      <c:layout>
        <c:manualLayout>
          <c:xMode val="edge"/>
          <c:yMode val="edge"/>
          <c:x val="0.77464862666814871"/>
          <c:y val="0.49560117302052786"/>
          <c:w val="0.20950722708957159"/>
          <c:h val="0.14076246334310849"/>
        </c:manualLayout>
      </c:layout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3F343C-6870-40DF-97D6-55DBEE81EE30}" type="datetimeFigureOut">
              <a:rPr lang="pt-BR" smtClean="0"/>
              <a:t>30/07/2014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A373C5-C72F-406D-A486-73B895E24F1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0000" dirty="0" smtClean="0">
                <a:solidFill>
                  <a:schemeClr val="tx1"/>
                </a:solidFill>
              </a:rPr>
              <a:t>Introdução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sz="quarter" idx="1"/>
          </p:nvPr>
        </p:nvSpPr>
        <p:spPr>
          <a:xfrm>
            <a:off x="214282" y="2643182"/>
            <a:ext cx="8715436" cy="348298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A intervenção foi importante, pois:</a:t>
            </a:r>
          </a:p>
          <a:p>
            <a:pPr algn="just"/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Ajudou a estruturar o atendimento na unidade; 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Aumentou a participação da comunidade; </a:t>
            </a:r>
          </a:p>
          <a:p>
            <a:pPr algn="just"/>
            <a:r>
              <a:rPr lang="pt-BR" sz="3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Humanizou o atendimento para as gestantes. 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2: Melhorar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 adesão ao pré-natal</a:t>
            </a: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3 -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Realizar busca ativa de 100% das gestantes faltosas às consultas de pré-natal.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3: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Melhorar a qualidade da atenção ao pré-natal e puerpério na unidade.</a:t>
            </a: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Realizar pelo menos um exame ginecológico por trimestre em 100% das gestantes durante o pré-natal. 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2000232" y="3571876"/>
          <a:ext cx="4941093" cy="264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Realizar pelo menos um exame de mamas em 100% das gestantes durante o pré-natal.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  6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a 100% das gestantes a solicitação de exame de Urina tipo 1 com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urocultura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e antibiograma em dia (um na primeira consulta e outro próximo à 30ª semana de gestação).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Realizar exame de puerpério em 100% das gestantes entre o 30º  e 42º dia do pós-parto.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a 100% das gestantes a prescrição de suplementação de sulfato ferroso e ácido fólico conforme protocolo;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9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a 100% das gestantes a solicitação de todos os exames laboratoriais preconizados para  primeira consulta (ou primeiro trimestre).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100% das gestantes os exames laboratoriais em dia, preconizados pelo Ministério da Saúde durante toda a gestação (conforme o trimestre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).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/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85918" y="3000372"/>
          <a:ext cx="4895850" cy="308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a 100% das gestantes solicitação de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testagem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anti-HIV em dia (um na primeira consulta e outro próximo à 30ª semana de gestação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Atingido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100% da meta programada</a:t>
            </a:r>
          </a:p>
          <a:p>
            <a:pPr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12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a 100% das gestantes a solicitação de sorologia para hepatite B (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HBsAg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), na primeira consulta;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Atingido 100% da meta programada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Cidade de Presidente Jânio Quadros, localizada na região sudoeste do estado na Bahia. 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	População de 13.652 habitantes. Possui 7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ESF’s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e um Centro de Saúde. 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Principal atividade economia é o comercio e a agricultura familiar.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13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a 100% das gestantes a solicitação de sorologia para toxoplasmose (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IgM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), na primeira consulta;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2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que 100% das gestantes completem o esquema das vacinas antitetânica e contra a hepatite B;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857356" y="2357430"/>
          <a:ext cx="5388769" cy="324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4: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Melhorar o registro das informações.</a:t>
            </a: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Manter registro na ficha espelho de pré-natal/vacinação em 100% das gestantes.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5: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Mapear as gestantes de risco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Avaliar risco gestacional em 100% das gestantes.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6: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Promover a Saúde no pré-natal.</a:t>
            </a: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Garantir a 100% das gestantes orientação nutricional durante a gestação;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18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Orientar 100% das gestantes sobre os cuidados com 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recém-nascido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19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Orientar 100% das gestantes sobre anticoncepção após o parto.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Orientar 100% das gestantes sobre os riscos do tabagismo e do uso de álcool e drogas na gestação;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7: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Realizar ações de promoção à saúde e prevenção de doenças nas famílias das gestantes.</a:t>
            </a:r>
          </a:p>
          <a:p>
            <a:pPr algn="just"/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21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Investigar em 100% das famílias das gestantes a cobertura vacinal de todos os indivíduos de sua família;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Investigar em 100% das famílias das gestantes a situação da prevenção do câncer de colo uterino e de mama de todas as mulheres de sua família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>
            <a:normAutofit/>
          </a:bodyPr>
          <a:lstStyle/>
          <a:p>
            <a:pPr marL="880110" lvl="1" indent="-514350"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	    Unidade localizada no povoado de Terra Vermelha. Situado a 27 km da sede do município. </a:t>
            </a:r>
          </a:p>
          <a:p>
            <a:pPr marL="880110" lvl="1" indent="-514350"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	     Vinculada ao SUS. Participa dos programas de Hiperdia, puericultura, planejamento familiar.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23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Investigar em 100% das famílias das gestantes a situação do atendimento de puericultura das crianças de sua família.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24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Investigar em 100% das famílias das gestantes a situação do atendimento dos adultos hipertensos e/ou diabéticos de sua família.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25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Investigar em 100% das famílias das gestantes a situação do atendimento programático aos idosos de sua família;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26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Investigar os hábitos alimentares em 100% das famílias das gestantes.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27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Investigar a prática de atividade física regular em 100% das famílias das gestantes.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28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- Avaliar a situação de risco e vulnerabilidade em 100% das famílias das gestantes.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9000" dirty="0" smtClean="0">
                <a:solidFill>
                  <a:schemeClr val="tx1"/>
                </a:solidFill>
              </a:rPr>
              <a:t>Resultados</a:t>
            </a:r>
            <a:endParaRPr lang="pt-BR" sz="9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Apenas 3 metas das 28 propostas na intervenção não  alcançaram os indicadores propostos. 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Acompanhamento com familiares alcançou 100% das metas propostas.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9000" dirty="0" smtClean="0">
                <a:solidFill>
                  <a:schemeClr val="tx1"/>
                </a:solidFill>
              </a:rPr>
              <a:t>Discussão</a:t>
            </a:r>
            <a:endParaRPr lang="pt-BR" sz="9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Intervenção importante para a unidade, pois trabalhou em uma área que estava deixando a desejar. 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	Melhorou o trabalho em equipe. 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	Atendimento de forma humanizada e dinâmica.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    Satisfação da comunidade. 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>
                <a:latin typeface="Arial" pitchFamily="34" charset="0"/>
                <a:cs typeface="Arial" pitchFamily="34" charset="0"/>
              </a:rPr>
              <a:t>Intervenção está incorporado na rotina da unidade.</a:t>
            </a:r>
          </a:p>
          <a:p>
            <a:r>
              <a:rPr lang="pt-BR" sz="3000" dirty="0" smtClean="0">
                <a:latin typeface="Arial" pitchFamily="34" charset="0"/>
                <a:cs typeface="Arial" pitchFamily="34" charset="0"/>
              </a:rPr>
              <a:t>Trabalhos com a comunidade; </a:t>
            </a:r>
          </a:p>
          <a:p>
            <a:r>
              <a:rPr lang="pt-BR" sz="3000" dirty="0" smtClean="0">
                <a:latin typeface="Arial" pitchFamily="34" charset="0"/>
                <a:cs typeface="Arial" pitchFamily="34" charset="0"/>
              </a:rPr>
              <a:t>Sala de espera</a:t>
            </a:r>
          </a:p>
          <a:p>
            <a:r>
              <a:rPr lang="pt-BR" sz="3000" dirty="0" smtClean="0">
                <a:latin typeface="Arial" pitchFamily="34" charset="0"/>
                <a:cs typeface="Arial" pitchFamily="34" charset="0"/>
              </a:rPr>
              <a:t>Palestras;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solidFill>
                  <a:schemeClr val="tx1"/>
                </a:solidFill>
              </a:rPr>
              <a:t>Reflexão Crítica</a:t>
            </a:r>
            <a:endParaRPr lang="pt-BR" sz="6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Expectativas para implantar a intervenção na rotina da unidade;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Trabalho em equipe; 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Troca de experiências com outras realidades; </a:t>
            </a:r>
          </a:p>
          <a:p>
            <a:pPr algn="just"/>
            <a:r>
              <a:rPr lang="pt-BR" sz="3000" smtClean="0">
                <a:latin typeface="Arial" pitchFamily="34" charset="0"/>
                <a:cs typeface="Arial" pitchFamily="34" charset="0"/>
              </a:rPr>
              <a:t>Capacitação profissional.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 acompanhamento das gestantes era falho;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Falta de participação da comunidade; </a:t>
            </a:r>
          </a:p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Não seguia nenhum protocolo da atendimento. </a:t>
            </a:r>
          </a:p>
          <a:p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9000" dirty="0" smtClean="0">
                <a:solidFill>
                  <a:schemeClr val="tx1"/>
                </a:solidFill>
              </a:rPr>
              <a:t>Objetivo</a:t>
            </a:r>
            <a:endParaRPr lang="pt-BR" sz="9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numCol="1"/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	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Melhorar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 atenção ao pré-natal e ao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puerpério na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ESF  Povoado.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8000" dirty="0" smtClean="0">
                <a:solidFill>
                  <a:schemeClr val="tx1"/>
                </a:solidFill>
                <a:cs typeface="Arial" pitchFamily="34" charset="0"/>
              </a:rPr>
              <a:t>Metodologia</a:t>
            </a:r>
            <a:endParaRPr lang="pt-BR" sz="8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t-BR" sz="3000" i="1" dirty="0" smtClean="0">
                <a:latin typeface="Arial" pitchFamily="34" charset="0"/>
                <a:cs typeface="Arial" pitchFamily="34" charset="0"/>
              </a:rPr>
              <a:t>Ações: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marL="514350" indent="-514350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Monitoramento e avaliação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Organização e gestão do serviço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Engajamento público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Qualificação da prática clínica </a:t>
            </a:r>
          </a:p>
          <a:p>
            <a:pPr marL="514350" indent="-514350">
              <a:buFont typeface="+mj-lt"/>
              <a:buAutoNum type="arabicPeriod"/>
            </a:pP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	</a:t>
            </a:r>
            <a:r>
              <a:rPr lang="pt-BR" sz="3000" i="1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>
              <a:buNone/>
            </a:pPr>
            <a:endParaRPr lang="pt-BR" sz="3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Utilizado Caderno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de Atenção Básica: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Atenção ao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pré-natal de baixo risco do Ministério da Saúde, 2012. 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Ficha espelho do cartão da gestante e livro ATA.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Objetivos, Metas e Resultados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1: Ampliar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 cobertura do pré-natal.</a:t>
            </a: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1- 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Ampliar a cobertura das gestantes residentes na área de abrangência da unidade de saúde que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frequentam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o programa de pré-natal na unidade de saúde para 100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Atingido 100% da meta programada. 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8252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286544"/>
          </a:xfrm>
        </p:spPr>
        <p:txBody>
          <a:bodyPr/>
          <a:lstStyle/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2 – Garantir a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captação de 100% das gestantes residentes na área de abrangência da unidade de saúde no primeiro trimestre de gestação.</a:t>
            </a:r>
          </a:p>
          <a:p>
            <a:pPr algn="just">
              <a:buNone/>
            </a:pP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		</a:t>
            </a:r>
            <a:endParaRPr lang="pt-BR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714480" y="3000372"/>
          <a:ext cx="5312803" cy="3030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</TotalTime>
  <Words>297</Words>
  <Application>Microsoft Office PowerPoint</Application>
  <PresentationFormat>Apresentação na tela (4:3)</PresentationFormat>
  <Paragraphs>186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Balcão Envidraçado</vt:lpstr>
      <vt:lpstr>Introdução </vt:lpstr>
      <vt:lpstr>Slide 2</vt:lpstr>
      <vt:lpstr>Slide 3</vt:lpstr>
      <vt:lpstr>Slide 4</vt:lpstr>
      <vt:lpstr>Objetivo</vt:lpstr>
      <vt:lpstr>Metodologia</vt:lpstr>
      <vt:lpstr>Slide 7</vt:lpstr>
      <vt:lpstr>Objetivos, Metas e Resultados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Resultados</vt:lpstr>
      <vt:lpstr>Discussão</vt:lpstr>
      <vt:lpstr>Slide 38</vt:lpstr>
      <vt:lpstr>Reflexão Crítica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Emmanuel</dc:creator>
  <cp:lastModifiedBy>Emmanuel</cp:lastModifiedBy>
  <cp:revision>21</cp:revision>
  <dcterms:created xsi:type="dcterms:W3CDTF">2014-07-30T22:18:00Z</dcterms:created>
  <dcterms:modified xsi:type="dcterms:W3CDTF">2014-07-31T01:13:58Z</dcterms:modified>
</cp:coreProperties>
</file>