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68746-2AC6-4877-9316-C8E92173C81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6EE6-33BF-4ACD-A5CF-46F4B09F96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25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96EE6-33BF-4ACD-A5CF-46F4B09F96C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0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96EE6-33BF-4ACD-A5CF-46F4B09F96C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6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49B83A-3BB0-4387-9764-CC6E9AA07B9B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094CE3-E976-4C42-AFE7-D1A3FC8D6D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300196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Melhoria da Qualidade da atenção ao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Pré- Natal e Puerpério no Centro de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Saúde no Município de Angical-Ba</a:t>
            </a:r>
          </a:p>
        </p:txBody>
      </p:sp>
    </p:spTree>
    <p:extLst>
      <p:ext uri="{BB962C8B-B14F-4D97-AF65-F5344CB8AC3E}">
        <p14:creationId xmlns:p14="http://schemas.microsoft.com/office/powerpoint/2010/main" val="3442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07361"/>
            <a:ext cx="8208912" cy="47899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sz="2400" dirty="0"/>
              <a:t> </a:t>
            </a:r>
            <a:endParaRPr lang="pt-BR" sz="2400" b="1" u="sng" dirty="0"/>
          </a:p>
          <a:p>
            <a:pPr marL="109728" indent="0">
              <a:buNone/>
            </a:pPr>
            <a:endParaRPr lang="pt-BR" sz="2400" b="1" u="sng" dirty="0"/>
          </a:p>
          <a:p>
            <a:pPr algn="just"/>
            <a:r>
              <a:rPr lang="pt-BR" sz="2400" dirty="0"/>
              <a:t> Com relação às consultas de pré-natal é importante relatar a preocupação do Ministério da Saúde (2006), em assegurar a gestante atenção de qualidade, promovendo o acompanhamento, realizando desde a primeira consulta</a:t>
            </a:r>
            <a:r>
              <a:rPr lang="pt-BR" sz="2400" b="1" u="sng" dirty="0"/>
              <a:t>: anamnese, histórico das gestações anteriores, antecedentes familiares, pessoais, ginecológicos,  e socioeconômicos.</a:t>
            </a: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90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7"/>
            <a:ext cx="835292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GRAFICO 3:PORCENTAGEM DE CONSULTAS EM DIA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48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07361"/>
            <a:ext cx="8568952" cy="471798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400" b="1" dirty="0"/>
          </a:p>
          <a:p>
            <a:pPr marL="109728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 </a:t>
            </a:r>
            <a:r>
              <a:rPr lang="pt-BR" sz="2800" dirty="0"/>
              <a:t>A realização dos exames laboratoriais é preconizada pelo SUS, à atenção básica é responsável em disponibiliza-los, é de grande valia para o programa de pré-natal, dando assim, suporte na assistência integral á gestante (BRASIL, 2006).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21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5"/>
            <a:ext cx="8280919" cy="44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123527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4: PORCENTAGEM DE EXAMES LABORATORIAIS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312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040559"/>
          </a:xfrm>
        </p:spPr>
        <p:txBody>
          <a:bodyPr/>
          <a:lstStyle/>
          <a:p>
            <a:pPr marL="109728" indent="0" algn="just">
              <a:buNone/>
            </a:pPr>
            <a:endParaRPr lang="pt-BR" sz="2400" b="1" dirty="0"/>
          </a:p>
          <a:p>
            <a:pPr marL="109728" indent="0" algn="just">
              <a:buNone/>
            </a:pPr>
            <a:endParaRPr lang="pt-BR" sz="2400" u="sng" dirty="0"/>
          </a:p>
          <a:p>
            <a:pPr algn="just"/>
            <a:r>
              <a:rPr lang="pt-BR" sz="2400" dirty="0"/>
              <a:t> O Ministério da Saúde (2006), preconizou a suplementação de ferro, através do uso de acido fólico até a 20ª semana de gestação, como forma de prevenir alterações e má formação congênita e partir da daí o uso de sulfato ferroso até o 3ª mês pós-parto, com forma de suplementação de ferro</a:t>
            </a:r>
            <a:endParaRPr lang="pt-BR" sz="2400" u="sng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93610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049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813690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GRÁFICO 5: PORCENTAGEM DA PRESCRIÇÃO DE SULFATO FERROSO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845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871296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126754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6: PORCENTAGEM DA PRESCRIÇÃO DE ÁCIDO FÓLICO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932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89654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pt-BR" sz="2400" b="1" dirty="0"/>
          </a:p>
          <a:p>
            <a:pPr marL="109728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 A vacinação das mulheres fértil (10 a 49 anos), gestantes ou não gestantes, é importante e essencial para a prevenção do tétano neonatal. Ministério da Saúde orienta a importância do profissional de saúde em investigar a história pregressa da vacinação da gestante no momento da anamnese durante a consulta de pré-natal (BRASIL, 2006).</a:t>
            </a: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93610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007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7848872" cy="44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7: PORCENTAGEM DE VACINA ANTITETÂNICA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633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1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8: PORCENTAGEM DE VACINA CONTRA HEPATITE B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92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E</a:t>
            </a:r>
            <a:r>
              <a:rPr lang="pt-BR" sz="2400" dirty="0" smtClean="0"/>
              <a:t>ste projeto de intervenção trata-se </a:t>
            </a:r>
            <a:r>
              <a:rPr lang="pt-BR" sz="2400" dirty="0"/>
              <a:t>de um trabalho de conclusão, que objetiva apresentar a trajetória construída ao longo do Curso de Especialização em Saúde da Família- Modalidade à distância – do Departamento de Medicina Social da Universidade Federal de Pelotas/Universidade Aberta do Sistema Único de </a:t>
            </a:r>
            <a:r>
              <a:rPr lang="pt-BR" sz="2400" dirty="0" smtClean="0"/>
              <a:t>Saúde.</a:t>
            </a:r>
          </a:p>
          <a:p>
            <a:pPr marL="0" indent="0">
              <a:buNone/>
            </a:pPr>
            <a:r>
              <a:rPr lang="pt-BR" sz="2400" dirty="0"/>
              <a:t>Enfª Clédina Brito</a:t>
            </a:r>
            <a:br>
              <a:rPr lang="pt-BR" sz="2400" dirty="0"/>
            </a:br>
            <a:r>
              <a:rPr lang="pt-BR" sz="2400" dirty="0"/>
              <a:t>Orientadora: Maria </a:t>
            </a:r>
            <a:r>
              <a:rPr lang="pt-BR" sz="2400" dirty="0" smtClean="0"/>
              <a:t>Lizzia Moura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Angical-BA  Setembro/2013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APRESENTAÇÃO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55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5"/>
            <a:ext cx="8136904" cy="518457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000" b="1" dirty="0" smtClean="0"/>
          </a:p>
          <a:p>
            <a:pPr algn="just"/>
            <a:r>
              <a:rPr lang="pt-BR" sz="2400" dirty="0" smtClean="0"/>
              <a:t> A organização </a:t>
            </a:r>
            <a:r>
              <a:rPr lang="pt-BR" sz="2400" dirty="0"/>
              <a:t>Mundial de Saúde (OMS) preconiza a realização de exames preventivos em pelo menos 85% da população feminina com idade superior de 20 anos. Com periocidade anual, após três resultados negativos e consecutivos, o exame poderá ser realizado com intervalo mínimo de três anos. Porém, estima-se que o Brasil apenas 10% das mulheres incluídas nesse grupo realiza o exame preventivo. É de suma importância também para o grupo das gestantes a realização do exame e a atenção básica devem incentiva-las para a realização do mesmo. (BRASIL, 2006).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520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842493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191683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9: PORCENTAGEM DA REALIZAÇÃO DO EXAME GINECOLÓGICO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582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6489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512168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GRÁFICO 10: PORCENTAGEM DA REALIZAÇÃO DO EXAME DAS MAMAS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282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5"/>
            <a:ext cx="8352928" cy="51125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400" dirty="0" smtClean="0"/>
          </a:p>
          <a:p>
            <a:pPr marL="342900" indent="-342900" algn="just"/>
            <a:r>
              <a:rPr lang="pt-BR" sz="2400" dirty="0" smtClean="0"/>
              <a:t>Segundo Ministério da Saúde (2006</a:t>
            </a:r>
            <a:r>
              <a:rPr lang="pt-BR" sz="2400" dirty="0"/>
              <a:t>), a avaliação nutricional consiste na tomada da medida de peso na primeira consulta de pré-natal, que permite uma avaliação inicial do índice de massa corporal e possível de conhecer o estado nutricional da gestante para basear o ganho de peso no decorrer do pré-natal.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921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40768"/>
            <a:ext cx="79208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GRÁFICO 11: PORCENTAGEM DE AVALIAÇÃO NUTRICIONAL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543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7"/>
            <a:ext cx="8496944" cy="5040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400" b="1" dirty="0"/>
          </a:p>
          <a:p>
            <a:pPr marL="109728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Segundo o Ministério da Saúde (2006), a atenção obstétrica e neonatal tem características essenciais no desenvolvimento das ações em benefícios das gestantes que utilizam os serviços do SUS. Portanto é essencial a realização da avaliação do risco gestacional, pois garante a gestante uma melhor assistência e define como conduzir seu pré-natal.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00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1"/>
            <a:ext cx="813690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GRÁFICO 12: PORCENTAGEM DA AVALIAÇÃO DO RISCO GESTACIONAL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291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pt-BR" sz="2400" b="1" u="sng" dirty="0"/>
          </a:p>
          <a:p>
            <a:pPr marL="109728" indent="0" algn="just">
              <a:buNone/>
            </a:pPr>
            <a:endParaRPr lang="pt-BR" sz="2400" b="1" u="sng" dirty="0"/>
          </a:p>
          <a:p>
            <a:pPr algn="just"/>
            <a:r>
              <a:rPr lang="pt-BR" sz="2400" dirty="0"/>
              <a:t> A qualidade na atenção humanizada, a valorização no processo saúde, garantindo a privacidade, princípios éticos, orientações gerais, promovendo educação em saúde, são benefícios relevantes para o bem-estar da mãe e filho (BRASIL,2006)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921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GRÁFICO 13: PORCENTAGEM DE REALIZAÇÃO DE EDUCAÇÃO E ORIENTAÇÕES EM SAÚDE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6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:\Pré-natal 2\DSC089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91122"/>
            <a:ext cx="6912768" cy="42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EDUCAÇÃO E ORIENTAÇÕES EM SAÚDE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111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256584"/>
          </a:xfrm>
        </p:spPr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Segundo </a:t>
            </a:r>
            <a:r>
              <a:rPr lang="pt-BR" sz="2400" dirty="0"/>
              <a:t>o Ministério da Saúde 2006, O acompanhamento em </a:t>
            </a:r>
            <a:r>
              <a:rPr lang="pt-BR" sz="2400" b="1" u="sng" dirty="0"/>
              <a:t>PRÉ-NATAL</a:t>
            </a:r>
            <a:r>
              <a:rPr lang="pt-BR" sz="2400" dirty="0"/>
              <a:t> é essencial para garantir uma gestação saudável e um parto seguro e esclarecer as dúvidas das gestantes .</a:t>
            </a:r>
          </a:p>
          <a:p>
            <a:pPr marL="0" indent="0">
              <a:buNone/>
            </a:pPr>
            <a:endParaRPr lang="pt-BR" sz="2400" b="1" u="sng" dirty="0"/>
          </a:p>
          <a:p>
            <a:pPr algn="just"/>
            <a:r>
              <a:rPr lang="pt-BR" sz="2400" dirty="0"/>
              <a:t>O projeto de intervenção em pré-natal aconteceu em  </a:t>
            </a:r>
            <a:r>
              <a:rPr lang="pt-BR" sz="2400" b="1" u="sng" dirty="0"/>
              <a:t>ANGICAL-BA</a:t>
            </a:r>
            <a:r>
              <a:rPr lang="pt-BR" sz="2400" dirty="0"/>
              <a:t> </a:t>
            </a:r>
            <a:r>
              <a:rPr lang="pt-BR" sz="2400" dirty="0" smtClean="0"/>
              <a:t>. </a:t>
            </a:r>
            <a:endParaRPr lang="pt-BR" sz="2400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dirty="0"/>
              <a:t>Realizado no </a:t>
            </a:r>
            <a:r>
              <a:rPr lang="pt-BR" sz="2400" b="1" u="sng" dirty="0"/>
              <a:t>Centro de Saúde </a:t>
            </a:r>
            <a:r>
              <a:rPr lang="pt-BR" sz="2400" dirty="0"/>
              <a:t>de Angical.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354330" indent="-285750" algn="just"/>
            <a:r>
              <a:rPr lang="pt-BR" sz="2400" dirty="0"/>
              <a:t>O Foco e Justificativa do </a:t>
            </a:r>
            <a:r>
              <a:rPr lang="pt-BR" sz="2400" b="1" u="sng" dirty="0"/>
              <a:t>Projeto de Intervenção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INTRODUÇÃO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26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t-BR" sz="5900" b="1" u="sng" dirty="0"/>
              <a:t>Angical</a:t>
            </a:r>
            <a:r>
              <a:rPr lang="pt-BR" sz="5900" dirty="0"/>
              <a:t> atende conforme determina o protocolo do SUS</a:t>
            </a:r>
            <a:r>
              <a:rPr lang="pt-BR" sz="5900" dirty="0" smtClean="0"/>
              <a:t>;</a:t>
            </a:r>
          </a:p>
          <a:p>
            <a:pPr algn="ctr"/>
            <a:endParaRPr lang="pt-BR" sz="5900" dirty="0"/>
          </a:p>
          <a:p>
            <a:pPr lvl="0" algn="ctr"/>
            <a:r>
              <a:rPr lang="pt-BR" sz="5900" dirty="0"/>
              <a:t>A satisfação e alegria dos </a:t>
            </a:r>
            <a:r>
              <a:rPr lang="pt-BR" sz="5900" b="1" u="sng" dirty="0"/>
              <a:t>profissionais de saúde</a:t>
            </a:r>
            <a:r>
              <a:rPr lang="pt-BR" sz="5900" b="1" u="sng" dirty="0" smtClean="0"/>
              <a:t>;</a:t>
            </a:r>
          </a:p>
          <a:p>
            <a:pPr lvl="0" algn="ctr"/>
            <a:endParaRPr lang="pt-BR" sz="5900" dirty="0"/>
          </a:p>
          <a:p>
            <a:pPr lvl="0" algn="ctr"/>
            <a:r>
              <a:rPr lang="pt-BR" sz="5900" dirty="0"/>
              <a:t>O papel dos </a:t>
            </a:r>
            <a:r>
              <a:rPr lang="pt-BR" sz="5900" b="1" u="sng" dirty="0"/>
              <a:t>ACS</a:t>
            </a:r>
            <a:r>
              <a:rPr lang="pt-BR" sz="5900" dirty="0" smtClean="0"/>
              <a:t>;</a:t>
            </a:r>
          </a:p>
          <a:p>
            <a:pPr lvl="0" algn="ctr"/>
            <a:endParaRPr lang="pt-BR" sz="5900" dirty="0"/>
          </a:p>
          <a:p>
            <a:pPr lvl="0" algn="ctr"/>
            <a:r>
              <a:rPr lang="pt-BR" sz="5900" dirty="0"/>
              <a:t>A importância da </a:t>
            </a:r>
            <a:r>
              <a:rPr lang="pt-BR" sz="5900" b="1" u="sng" dirty="0"/>
              <a:t>comunidade</a:t>
            </a:r>
            <a:r>
              <a:rPr lang="pt-BR" sz="5900" b="1" u="sng" dirty="0" smtClean="0"/>
              <a:t>;</a:t>
            </a:r>
          </a:p>
          <a:p>
            <a:pPr lvl="0" algn="ctr"/>
            <a:endParaRPr lang="pt-BR" sz="5900" dirty="0"/>
          </a:p>
          <a:p>
            <a:pPr lvl="0" algn="ctr"/>
            <a:r>
              <a:rPr lang="pt-BR" sz="5900" dirty="0"/>
              <a:t>A responsabilidade dos </a:t>
            </a:r>
            <a:r>
              <a:rPr lang="pt-BR" sz="5900" b="1" u="sng" dirty="0"/>
              <a:t>gestores;</a:t>
            </a:r>
            <a:endParaRPr lang="pt-BR" sz="5900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79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07361"/>
            <a:ext cx="8352928" cy="464597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A profissão da área de saúde e principalmente da enfermagem é um </a:t>
            </a:r>
            <a:r>
              <a:rPr lang="pt-BR" sz="2400" u="sng" dirty="0"/>
              <a:t>desafio</a:t>
            </a:r>
            <a:r>
              <a:rPr lang="pt-BR" sz="2400" dirty="0"/>
              <a:t>, </a:t>
            </a:r>
            <a:r>
              <a:rPr lang="pt-BR" sz="2400" u="sng" dirty="0"/>
              <a:t>superação dedicação</a:t>
            </a:r>
            <a:r>
              <a:rPr lang="pt-BR" sz="2400" dirty="0"/>
              <a:t> e </a:t>
            </a:r>
            <a:r>
              <a:rPr lang="pt-BR" sz="2400" u="sng" dirty="0"/>
              <a:t>amor</a:t>
            </a:r>
            <a:r>
              <a:rPr lang="pt-BR" sz="2400" dirty="0"/>
              <a:t> aos pacientes</a:t>
            </a:r>
            <a:r>
              <a:rPr lang="pt-BR" sz="2400" u="sng" dirty="0"/>
              <a:t>;</a:t>
            </a:r>
          </a:p>
          <a:p>
            <a:pPr algn="just"/>
            <a:r>
              <a:rPr lang="pt-BR" sz="2400" dirty="0"/>
              <a:t>Quando eu escolhi minha profissão tive certeza do </a:t>
            </a:r>
            <a:r>
              <a:rPr lang="pt-BR" sz="2400" u="sng" dirty="0"/>
              <a:t>Trabalho Árduo </a:t>
            </a:r>
            <a:r>
              <a:rPr lang="pt-BR" sz="2400" dirty="0"/>
              <a:t>e das dificuldades ;</a:t>
            </a:r>
          </a:p>
          <a:p>
            <a:pPr algn="just"/>
            <a:r>
              <a:rPr lang="pt-BR" sz="2400" dirty="0"/>
              <a:t>O </a:t>
            </a:r>
            <a:r>
              <a:rPr lang="pt-BR" sz="2400" u="sng" dirty="0"/>
              <a:t>Curso de Pós-Graduação</a:t>
            </a:r>
            <a:r>
              <a:rPr lang="pt-BR" sz="2400" dirty="0"/>
              <a:t> em saúde da família proporcionou o meu crescimento profissional, os estudos realizados foram de suma importância para rever os conhecimentos e aprimorar o trabalho do dia-dia;</a:t>
            </a:r>
          </a:p>
          <a:p>
            <a:pPr algn="just"/>
            <a:r>
              <a:rPr lang="pt-BR" sz="2400" dirty="0"/>
              <a:t> A </a:t>
            </a:r>
            <a:r>
              <a:rPr lang="pt-BR" sz="2400" u="sng" dirty="0"/>
              <a:t>Intervenção em Pré-natal </a:t>
            </a:r>
            <a:r>
              <a:rPr lang="pt-BR" sz="2400" dirty="0"/>
              <a:t>foi uma conquista gratificante, e proporcionou a pesquisadora conhecimentos aprofundados sobre as gestantes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REFLEXÃO CRÍTICA DA AUTORA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716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:\Pré-natal 2\coll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742" y="1481138"/>
            <a:ext cx="580251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EVENTO COM AS GESTANTES ANGICALENSES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758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7" cy="4752527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ABNT - Associação Brasileira de Normas Técnicas. </a:t>
            </a:r>
            <a:r>
              <a:rPr lang="pt-BR" sz="2400" b="1" dirty="0"/>
              <a:t>NBR 5892: Norma para datar</a:t>
            </a:r>
            <a:r>
              <a:rPr lang="pt-BR" sz="2400" dirty="0"/>
              <a:t>. Rio de Janeiro, 1989.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BRASIL, Ministério da Saúde, </a:t>
            </a:r>
            <a:r>
              <a:rPr lang="pt-BR" sz="2400" b="1" dirty="0"/>
              <a:t>Pré-natal e Puerpério Atenção Qualificada e</a:t>
            </a:r>
            <a:r>
              <a:rPr lang="pt-BR" sz="2400" dirty="0"/>
              <a:t> </a:t>
            </a:r>
            <a:r>
              <a:rPr lang="pt-BR" sz="2400" b="1" dirty="0"/>
              <a:t>Humanizada</a:t>
            </a:r>
            <a:r>
              <a:rPr lang="pt-BR" sz="2400" dirty="0"/>
              <a:t>- Manual Técnico. Secretaria de Atenção á Saúde, Departamento de Ações Programáticas Estratégicas, Brasília-DF, 2006.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 BRASIL,</a:t>
            </a:r>
            <a:r>
              <a:rPr lang="pt-BR" sz="2400" b="1" dirty="0"/>
              <a:t> Saúde Coletiva, </a:t>
            </a:r>
            <a:r>
              <a:rPr lang="pt-BR" sz="2400" dirty="0"/>
              <a:t>2º edição, 2002.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 BRASIL, </a:t>
            </a:r>
            <a:r>
              <a:rPr lang="pt-BR" sz="2400" b="1" dirty="0"/>
              <a:t>Saúde do Adulto, </a:t>
            </a:r>
            <a:r>
              <a:rPr lang="pt-BR" sz="2400" dirty="0"/>
              <a:t>2º edição. 2002.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 BRASIL, </a:t>
            </a:r>
            <a:r>
              <a:rPr lang="pt-BR" sz="2400" b="1" dirty="0"/>
              <a:t>Saúde da Mulher, da Criança e do     Adolescente,</a:t>
            </a:r>
            <a:r>
              <a:rPr lang="pt-BR" sz="2400" dirty="0"/>
              <a:t> 2° edição, 2002.</a:t>
            </a: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REFERÊNCIAS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56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4896544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BRASIL, </a:t>
            </a:r>
            <a:r>
              <a:rPr lang="pt-BR" sz="2400" b="1" dirty="0"/>
              <a:t>HumanizaSUS Ambiência, </a:t>
            </a:r>
            <a:r>
              <a:rPr lang="pt-BR" sz="2400" dirty="0"/>
              <a:t>2004. 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 IBGE, </a:t>
            </a:r>
            <a:r>
              <a:rPr lang="pt-BR" sz="2400" b="1" dirty="0"/>
              <a:t>Instituto Brasileiro de Geografia e Estatística, </a:t>
            </a:r>
            <a:r>
              <a:rPr lang="pt-BR" sz="2400" dirty="0"/>
              <a:t>2012.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SECRETARIA MUNICIPAL DE SAÚDE,</a:t>
            </a:r>
            <a:r>
              <a:rPr lang="pt-BR" sz="2400" b="1" dirty="0"/>
              <a:t> Fundação</a:t>
            </a:r>
            <a:r>
              <a:rPr lang="pt-BR" sz="2400" dirty="0"/>
              <a:t> </a:t>
            </a:r>
            <a:r>
              <a:rPr lang="pt-BR" sz="2400" b="1" dirty="0"/>
              <a:t>Centro de Saúde,</a:t>
            </a:r>
            <a:r>
              <a:rPr lang="pt-BR" sz="2400" dirty="0"/>
              <a:t> 2013.</a:t>
            </a:r>
            <a:r>
              <a:rPr lang="pt-BR" sz="2400" b="1" dirty="0"/>
              <a:t> 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b="1" dirty="0"/>
              <a:t> </a:t>
            </a:r>
            <a:endParaRPr lang="pt-BR" sz="2400" dirty="0"/>
          </a:p>
          <a:p>
            <a:pPr algn="just"/>
            <a:r>
              <a:rPr lang="pt-BR" sz="2400" dirty="0"/>
              <a:t>UNIVERSIDADE FEDERAL DE PELOTAS. Pró-reitoria de Graduação- sistema de bibliotecas. </a:t>
            </a:r>
            <a:r>
              <a:rPr lang="pt-BR" sz="2400" b="1" dirty="0"/>
              <a:t>Teses, Dissertações, Trabalhos Acadêmicos-manual</a:t>
            </a:r>
            <a:r>
              <a:rPr lang="pt-BR" sz="2400" dirty="0"/>
              <a:t> </a:t>
            </a:r>
            <a:r>
              <a:rPr lang="pt-BR" sz="2400" b="1" dirty="0"/>
              <a:t>de normas</a:t>
            </a:r>
            <a:r>
              <a:rPr lang="pt-BR" sz="2400" dirty="0"/>
              <a:t>. Versão eletrônica em: www.ufpel.tche.br/prg/sisbi. Pelotas-RS, 2006.</a:t>
            </a: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REFERÊNCIAS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07361"/>
            <a:ext cx="8280919" cy="471798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i="1" dirty="0"/>
              <a:t>Que eu não perca o OTIMISMO, mesmo sabendo que o futuro que nos espera não é assim tão alegre. Que eu não perca a VONTADE DE VIVER, mesmo sabendo que a vida é, em muitos momentos, dolorosa... Que eu não perca a vontade de AJUDAR AS PESSOAS, mesmo sabendo que muitos delas são incapazes de ver, reconhecer e retribuir esta ajuda. Que eu não perca o SENTIMENTO DE JUSTIÇA, mesmo sabendo que o prejudicado possa ser eu... Que eu não perca a BELEZA E ALEGRIA DE VER, mesmo sabendo que muitas lágrimas brotarão dos meus olhos e escorrerão por minha alma... Que eu não perca a VONTADE DE SER GRANDE, mesmo sabendo que o mundo é pequeno... E acima de tudo... Que eu jamais me esqueça de que DEUS me ama infinitamente, que um pequeno grão de alegria esperança dentro de cada um é capaz de mudar e transformar qualquer coisa, pois... A VIDA É CONSTRUÍDA NOS SONHOS E CONCRETIZADA NO AMOR.</a:t>
            </a:r>
            <a:endParaRPr lang="pt-BR" dirty="0"/>
          </a:p>
          <a:p>
            <a:pPr marL="0" indent="0" algn="just">
              <a:buNone/>
            </a:pPr>
            <a:r>
              <a:rPr lang="pt-BR" i="1" dirty="0"/>
              <a:t> </a:t>
            </a:r>
            <a:endParaRPr lang="pt-BR" dirty="0"/>
          </a:p>
          <a:p>
            <a:pPr marL="0" indent="0" algn="r">
              <a:buNone/>
            </a:pPr>
            <a:r>
              <a:rPr lang="pt-BR" dirty="0"/>
              <a:t>CHICO XAVIER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LIÇÃO DE VIDA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82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édina Brito\Documents\canv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76672"/>
            <a:ext cx="82296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595003" cy="133955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OBRIGADO PELA VIDA E POR EU ESTÁ AQUI HOJE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07361"/>
            <a:ext cx="8136904" cy="478999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OBJETIVO GERAL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2967335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/>
              <a:t>Melhorar a atenção ao pré-natal e puerpério no município de Angical-Ba</a:t>
            </a:r>
            <a:r>
              <a:rPr lang="pt-BR" sz="3600" b="1" u="sng" dirty="0" smtClean="0">
                <a:solidFill>
                  <a:schemeClr val="bg1"/>
                </a:solidFill>
              </a:rPr>
              <a:t>.</a:t>
            </a:r>
            <a:endParaRPr lang="pt-BR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3"/>
            <a:ext cx="8344427" cy="5112568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800" dirty="0" smtClean="0"/>
              <a:t>Projeto </a:t>
            </a:r>
            <a:r>
              <a:rPr lang="pt-BR" sz="2800" dirty="0"/>
              <a:t>de Intervenção em Pré-natal, uma conquista para UBS; </a:t>
            </a:r>
          </a:p>
          <a:p>
            <a:pPr algn="ctr"/>
            <a:r>
              <a:rPr lang="pt-BR" sz="2800" dirty="0"/>
              <a:t>Realizada no Centro de Saúde de Angical/BA</a:t>
            </a:r>
            <a:r>
              <a:rPr lang="pt-BR" sz="2800" dirty="0" smtClean="0"/>
              <a:t>;</a:t>
            </a:r>
            <a:endParaRPr lang="pt-BR" sz="2800" dirty="0"/>
          </a:p>
          <a:p>
            <a:pPr algn="ctr"/>
            <a:r>
              <a:rPr lang="pt-BR" sz="2800" dirty="0"/>
              <a:t>Público Alvo: </a:t>
            </a:r>
            <a:r>
              <a:rPr lang="pt-BR" sz="2800" b="1" u="sng" dirty="0"/>
              <a:t>GESTANTES</a:t>
            </a:r>
            <a:r>
              <a:rPr lang="pt-BR" sz="2800" b="1" u="sng" dirty="0" smtClean="0"/>
              <a:t>;</a:t>
            </a:r>
            <a:endParaRPr lang="pt-BR" sz="2800" b="1" u="sng" dirty="0"/>
          </a:p>
          <a:p>
            <a:pPr algn="ctr"/>
            <a:r>
              <a:rPr lang="pt-BR" sz="2800" dirty="0"/>
              <a:t>Período de quatro meses</a:t>
            </a:r>
            <a:r>
              <a:rPr lang="pt-BR" sz="2800" dirty="0" smtClean="0"/>
              <a:t>;</a:t>
            </a:r>
            <a:endParaRPr lang="pt-BR" sz="2800" dirty="0"/>
          </a:p>
          <a:p>
            <a:pPr algn="ctr"/>
            <a:r>
              <a:rPr lang="pt-BR" sz="2800" dirty="0"/>
              <a:t>Profissionais envolvidos no projeto de intervenção</a:t>
            </a:r>
            <a:r>
              <a:rPr lang="pt-BR" sz="2800" dirty="0" smtClean="0"/>
              <a:t>;</a:t>
            </a:r>
            <a:endParaRPr lang="pt-BR" sz="2800" dirty="0"/>
          </a:p>
          <a:p>
            <a:pPr algn="ctr"/>
            <a:r>
              <a:rPr lang="pt-BR" sz="2800" dirty="0"/>
              <a:t> Ações programáticas realizadas no projeto.</a:t>
            </a:r>
          </a:p>
          <a:p>
            <a:pPr algn="ctr"/>
            <a:endParaRPr lang="pt-BR" sz="28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METODOLOGIA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896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ré-natal\260320139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12776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GESTANTES ANGICALENSES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0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07361"/>
            <a:ext cx="8493283" cy="47899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800" dirty="0" smtClean="0"/>
          </a:p>
          <a:p>
            <a:pPr marL="109728" indent="0" algn="just">
              <a:buNone/>
            </a:pPr>
            <a:endParaRPr lang="pt-BR" sz="2400" dirty="0"/>
          </a:p>
          <a:p>
            <a:pPr algn="just"/>
            <a:r>
              <a:rPr lang="pt-BR" sz="2800" dirty="0"/>
              <a:t> Segundo o Ministério da Saúde, 2006, o Brasil vem aumentando o número de consultas de pré-natal. É importante lembrar que esses índices dependem de região e apesar da ampliação da cobertura muitas gestantes não realizam o elenco de seis consultas durante a gestação.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540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8280919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GRAFICO 1: PORCENTAGEM DE COBERTURA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889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864096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GRAFICO 2: PORCENTAGEM DO INÍCIO NO 1º TRIMESTRE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714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1156</Words>
  <Application>Microsoft Office PowerPoint</Application>
  <PresentationFormat>Apresentação na tela (4:3)</PresentationFormat>
  <Paragraphs>113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Concurso</vt:lpstr>
      <vt:lpstr>Melhoria da Qualidade da atenção ao   Pré- Natal e Puerpério no Centro de   Saúde no Município de Angical-Ba</vt:lpstr>
      <vt:lpstr>APRESENTAÇÃO</vt:lpstr>
      <vt:lpstr>INTRODUÇÃO</vt:lpstr>
      <vt:lpstr>OBJETIVO GERAL</vt:lpstr>
      <vt:lpstr>METODOLOGIA</vt:lpstr>
      <vt:lpstr>GESTANTES ANGICALENSES</vt:lpstr>
      <vt:lpstr> RESULTADOS</vt:lpstr>
      <vt:lpstr>GRAFICO 1: PORCENTAGEM DE COBERTURA</vt:lpstr>
      <vt:lpstr>GRAFICO 2: PORCENTAGEM DO INÍCIO NO 1º TRIMESTRE</vt:lpstr>
      <vt:lpstr> RESULTADOS</vt:lpstr>
      <vt:lpstr>GRAFICO 3:PORCENTAGEM DE CONSULTAS EM DIA</vt:lpstr>
      <vt:lpstr> RESULTADOS</vt:lpstr>
      <vt:lpstr>GRÁFICO 4: PORCENTAGEM DE EXAMES LABORATORIAIS</vt:lpstr>
      <vt:lpstr> RESULTADOS</vt:lpstr>
      <vt:lpstr>GRÁFICO 5: PORCENTAGEM DA PRESCRIÇÃO DE SULFATO FERROSO</vt:lpstr>
      <vt:lpstr>GRÁFICO 6: PORCENTAGEM DA PRESCRIÇÃO DE ÁCIDO FÓLICO</vt:lpstr>
      <vt:lpstr> RESULTADOS</vt:lpstr>
      <vt:lpstr>GRÁFICO 7: PORCENTAGEM DE VACINA ANTITETÂNICA</vt:lpstr>
      <vt:lpstr>GRÁFICO 8: PORCENTAGEM DE VACINA CONTRA HEPATITE B</vt:lpstr>
      <vt:lpstr> RESULTADOS</vt:lpstr>
      <vt:lpstr>GRÁFICO 9: PORCENTAGEM DA REALIZAÇÃO DO EXAME GINECOLÓGICO</vt:lpstr>
      <vt:lpstr>GRÁFICO 10: PORCENTAGEM DA REALIZAÇÃO DO EXAME DAS MAMAS</vt:lpstr>
      <vt:lpstr> RESULTADOS</vt:lpstr>
      <vt:lpstr>GRÁFICO 11: PORCENTAGEM DE AVALIAÇÃO NUTRICIONAL</vt:lpstr>
      <vt:lpstr> RESULTADOS</vt:lpstr>
      <vt:lpstr>GRÁFICO 12: PORCENTAGEM DA AVALIAÇÃO DO RISCO GESTACIONAL</vt:lpstr>
      <vt:lpstr> RESULTADOS</vt:lpstr>
      <vt:lpstr>GRÁFICO 13: PORCENTAGEM DE REALIZAÇÃO DE EDUCAÇÃO E ORIENTAÇÕES EM SAÚDE</vt:lpstr>
      <vt:lpstr>EDUCAÇÃO E ORIENTAÇÕES EM SAÚDE</vt:lpstr>
      <vt:lpstr>CONCLUSÃO</vt:lpstr>
      <vt:lpstr>REFLEXÃO CRÍTICA DA AUTORA</vt:lpstr>
      <vt:lpstr>EVENTO COM AS GESTANTES ANGICALENSES</vt:lpstr>
      <vt:lpstr>REFERÊNCIAS</vt:lpstr>
      <vt:lpstr>REFERÊNCIAS</vt:lpstr>
      <vt:lpstr>LIÇÃO DE VIDA</vt:lpstr>
      <vt:lpstr>OBRIGADO PELA VIDA E POR EU ESTÁ AQUI HOJE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Qualidade da atenção ao   Pré- Natal e Puerpério no Centro de   Saúde no Município de Angical-Ba</dc:title>
  <dc:creator>clédina Brito</dc:creator>
  <cp:lastModifiedBy>clédina Brito</cp:lastModifiedBy>
  <cp:revision>23</cp:revision>
  <dcterms:created xsi:type="dcterms:W3CDTF">2013-09-20T10:59:55Z</dcterms:created>
  <dcterms:modified xsi:type="dcterms:W3CDTF">2013-09-22T23:25:52Z</dcterms:modified>
</cp:coreProperties>
</file>