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8" r:id="rId4"/>
    <p:sldId id="259" r:id="rId5"/>
    <p:sldId id="403" r:id="rId6"/>
    <p:sldId id="260" r:id="rId7"/>
    <p:sldId id="261" r:id="rId8"/>
    <p:sldId id="262" r:id="rId9"/>
    <p:sldId id="335" r:id="rId10"/>
    <p:sldId id="263" r:id="rId11"/>
    <p:sldId id="266" r:id="rId12"/>
    <p:sldId id="264" r:id="rId13"/>
    <p:sldId id="267" r:id="rId14"/>
    <p:sldId id="287" r:id="rId15"/>
    <p:sldId id="292" r:id="rId16"/>
    <p:sldId id="295" r:id="rId17"/>
    <p:sldId id="301" r:id="rId18"/>
    <p:sldId id="302" r:id="rId19"/>
    <p:sldId id="404" r:id="rId20"/>
    <p:sldId id="303" r:id="rId21"/>
    <p:sldId id="307" r:id="rId22"/>
    <p:sldId id="313" r:id="rId23"/>
    <p:sldId id="318" r:id="rId24"/>
    <p:sldId id="322" r:id="rId25"/>
    <p:sldId id="323" r:id="rId26"/>
    <p:sldId id="324" r:id="rId27"/>
    <p:sldId id="328" r:id="rId28"/>
    <p:sldId id="333" r:id="rId29"/>
    <p:sldId id="346" r:id="rId30"/>
    <p:sldId id="347" r:id="rId31"/>
    <p:sldId id="352" r:id="rId32"/>
    <p:sldId id="357" r:id="rId33"/>
    <p:sldId id="362" r:id="rId34"/>
    <p:sldId id="367" r:id="rId35"/>
    <p:sldId id="372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0" r:id="rId50"/>
    <p:sldId id="401" r:id="rId51"/>
    <p:sldId id="402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ne Gomes de Oliveira Nascimento" initials="Alin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77" d="100"/>
          <a:sy n="77" d="100"/>
        </p:scale>
        <p:origin x="-11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ralia%20Cuenca%20R\Documents\ESPECIALIZA&#199;&#195;O\semana%2015\Planilha%20final%20Coleta%20de%20Dados%20Corali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oralia%20Cuenca%20R\Documents\ESPECIALIZA&#199;&#195;O\semana%2015\Planilha%20final%20Coleta%20de%20Dados%20Coralia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oralia%20Cuenca%20R\Documents\ESPECIALIZA&#199;&#195;O\semana%2015\Planilha%20final%20Coleta%20de%20Dados%20Coralia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Coralia%20Cuenca%20R\Documents\ESPECIALIZA&#199;&#195;O\semana%2015\Planilha%20final%20Coleta%20de%20Dados%20Corali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ralia%20Cuenca%20R\Documents\ESPECIALIZA&#199;&#195;O\semana%2015\Planilha%20final%20Coleta%20de%20Dados%20Corali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8589189701994"/>
          <c:y val="3.9833679406262264E-2"/>
          <c:w val="0.83543459030464651"/>
          <c:h val="0.78682914373721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0.32275132275132273</c:v>
                </c:pt>
                <c:pt idx="1">
                  <c:v>0.49206349206349231</c:v>
                </c:pt>
                <c:pt idx="2">
                  <c:v>0.724867724867723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09984"/>
        <c:axId val="44223872"/>
      </c:barChart>
      <c:catAx>
        <c:axId val="3520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4223872"/>
        <c:crosses val="autoZero"/>
        <c:auto val="1"/>
        <c:lblAlgn val="ctr"/>
        <c:lblOffset val="100"/>
        <c:noMultiLvlLbl val="0"/>
      </c:catAx>
      <c:valAx>
        <c:axId val="44223872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5209984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200" baseline="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Indicadores!$T$4:$V$4</c:f>
              <c:numCache>
                <c:formatCode>0.0%</c:formatCode>
                <c:ptCount val="3"/>
                <c:pt idx="0">
                  <c:v>0.25</c:v>
                </c:pt>
                <c:pt idx="1">
                  <c:v>0.4642857142857143</c:v>
                </c:pt>
                <c:pt idx="2">
                  <c:v>0.6428571428571429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66240"/>
        <c:axId val="35067776"/>
      </c:barChart>
      <c:catAx>
        <c:axId val="3506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067776"/>
        <c:crosses val="autoZero"/>
        <c:auto val="1"/>
        <c:lblAlgn val="ctr"/>
        <c:lblOffset val="100"/>
        <c:noMultiLvlLbl val="0"/>
      </c:catAx>
      <c:valAx>
        <c:axId val="350677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066240"/>
        <c:crosses val="autoZero"/>
        <c:crossBetween val="between"/>
        <c:majorUnit val="0.1"/>
        <c:minorUnit val="0.1"/>
      </c:valAx>
      <c:spPr>
        <a:noFill/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0.39344262295082133</c:v>
                </c:pt>
                <c:pt idx="1">
                  <c:v>0.39784946236559288</c:v>
                </c:pt>
                <c:pt idx="2">
                  <c:v>0.47445255474452552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69760"/>
        <c:axId val="61870464"/>
      </c:barChart>
      <c:catAx>
        <c:axId val="4006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870464"/>
        <c:crosses val="autoZero"/>
        <c:auto val="1"/>
        <c:lblAlgn val="ctr"/>
        <c:lblOffset val="100"/>
        <c:noMultiLvlLbl val="0"/>
      </c:catAx>
      <c:valAx>
        <c:axId val="618704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06976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Indicadores!$T$15:$V$15</c:f>
              <c:numCache>
                <c:formatCode>0.0%</c:formatCode>
                <c:ptCount val="3"/>
                <c:pt idx="0">
                  <c:v>0.42857142857142855</c:v>
                </c:pt>
                <c:pt idx="1">
                  <c:v>0.53846153846153844</c:v>
                </c:pt>
                <c:pt idx="2">
                  <c:v>0.52777777777777779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313088"/>
        <c:axId val="72359936"/>
      </c:barChart>
      <c:catAx>
        <c:axId val="7231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59936"/>
        <c:crosses val="autoZero"/>
        <c:auto val="1"/>
        <c:lblAlgn val="ctr"/>
        <c:lblOffset val="100"/>
        <c:noMultiLvlLbl val="0"/>
      </c:catAx>
      <c:valAx>
        <c:axId val="723599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13088"/>
        <c:crosses val="autoZero"/>
        <c:crossBetween val="between"/>
        <c:majorUnit val="0.1"/>
        <c:min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Indicadores!$T$32:$V$32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382336"/>
        <c:axId val="72383872"/>
      </c:barChart>
      <c:catAx>
        <c:axId val="7238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83872"/>
        <c:crosses val="autoZero"/>
        <c:auto val="1"/>
        <c:lblAlgn val="ctr"/>
        <c:lblOffset val="100"/>
        <c:noMultiLvlLbl val="0"/>
      </c:catAx>
      <c:valAx>
        <c:axId val="723838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8233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0.21348</cdr:x>
      <cdr:y>0.78</cdr:y>
    </cdr:from>
    <cdr:to>
      <cdr:x>0.26966</cdr:x>
      <cdr:y>0.88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68152" y="2808312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200" dirty="0" smtClean="0">
              <a:latin typeface="Arial" pitchFamily="34" charset="0"/>
              <a:cs typeface="Arial" pitchFamily="34" charset="0"/>
            </a:rPr>
            <a:t>14</a:t>
          </a:r>
        </a:p>
        <a:p xmlns:a="http://schemas.openxmlformats.org/drawingml/2006/main">
          <a:endParaRPr lang="pt-BR" sz="12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0.2809</cdr:x>
      <cdr:y>0.78</cdr:y>
    </cdr:from>
    <cdr:to>
      <cdr:x>0.3674</cdr:x>
      <cdr:y>0.88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800200" y="2808312"/>
          <a:ext cx="5543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0.21348</cdr:x>
      <cdr:y>0.74</cdr:y>
    </cdr:from>
    <cdr:to>
      <cdr:x>0.26966</cdr:x>
      <cdr:y>0.86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368152" y="2664296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0.50562</cdr:x>
      <cdr:y>0.6</cdr:y>
    </cdr:from>
    <cdr:to>
      <cdr:x>0.57303</cdr:x>
      <cdr:y>0.7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3240360" y="2160240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200" dirty="0" smtClean="0">
              <a:latin typeface="Arial" pitchFamily="34" charset="0"/>
              <a:cs typeface="Arial" pitchFamily="34" charset="0"/>
            </a:rPr>
            <a:t>26</a:t>
          </a:r>
          <a:endParaRPr lang="pt-BR" sz="12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0.05618</cdr:x>
      <cdr:y>0.12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0" y="0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0.05618</cdr:x>
      <cdr:y>0.12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0" y="0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0.57303</cdr:x>
      <cdr:y>0.86</cdr:y>
    </cdr:from>
    <cdr:to>
      <cdr:x>0.65953</cdr:x>
      <cdr:y>0.99397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3672408" y="3096344"/>
          <a:ext cx="554360" cy="482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0.89888</cdr:x>
      <cdr:y>0.7</cdr:y>
    </cdr:from>
    <cdr:to>
      <cdr:x>0.98538</cdr:x>
      <cdr:y>0.83397</cdr:y>
    </cdr:to>
    <cdr:sp macro="" textlink="">
      <cdr:nvSpPr>
        <cdr:cNvPr id="9" name="CaixaDeTexto 8"/>
        <cdr:cNvSpPr txBox="1"/>
      </cdr:nvSpPr>
      <cdr:spPr>
        <a:xfrm xmlns:a="http://schemas.openxmlformats.org/drawingml/2006/main">
          <a:off x="5760640" y="2520280"/>
          <a:ext cx="554360" cy="482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0.79775</cdr:x>
      <cdr:y>0.5</cdr:y>
    </cdr:from>
    <cdr:to>
      <cdr:x>0.94043</cdr:x>
      <cdr:y>0.75397</cdr:y>
    </cdr:to>
    <cdr:sp macro="" textlink="">
      <cdr:nvSpPr>
        <cdr:cNvPr id="10" name="CaixaDeTexto 9"/>
        <cdr:cNvSpPr txBox="1"/>
      </cdr:nvSpPr>
      <cdr:spPr>
        <a:xfrm xmlns:a="http://schemas.openxmlformats.org/drawingml/2006/main">
          <a:off x="5112568" y="1800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200" dirty="0" smtClean="0">
              <a:latin typeface="Arial" pitchFamily="34" charset="0"/>
              <a:cs typeface="Arial" pitchFamily="34" charset="0"/>
            </a:rPr>
            <a:t>36</a:t>
          </a:r>
          <a:endParaRPr lang="pt-BR" sz="12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0.21176</cdr:x>
      <cdr:y>0.64815</cdr:y>
    </cdr:from>
    <cdr:to>
      <cdr:x>0.36116</cdr:x>
      <cdr:y>0.88331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96144" y="25202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24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0.51765</cdr:x>
      <cdr:y>0.64815</cdr:y>
    </cdr:from>
    <cdr:to>
      <cdr:x>0.66704</cdr:x>
      <cdr:y>0.88331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168352" y="25202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37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0.81176</cdr:x>
      <cdr:y>0.62963</cdr:y>
    </cdr:from>
    <cdr:to>
      <cdr:x>0.96116</cdr:x>
      <cdr:y>0.86479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4968552" y="24482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 smtClean="0">
              <a:latin typeface="Arial" pitchFamily="34" charset="0"/>
              <a:cs typeface="Arial" pitchFamily="34" charset="0"/>
            </a:rPr>
            <a:t>65</a:t>
          </a:r>
          <a:endParaRPr lang="pt-BR" sz="14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0.21978</cdr:x>
      <cdr:y>0.66957</cdr:y>
    </cdr:from>
    <cdr:to>
      <cdr:x>0.35933</cdr:x>
      <cdr:y>0.87201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440160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 smtClean="0">
              <a:latin typeface="Arial" pitchFamily="34" charset="0"/>
              <a:cs typeface="Arial" pitchFamily="34" charset="0"/>
            </a:rPr>
            <a:t>6</a:t>
          </a:r>
          <a:endParaRPr lang="pt-BR" sz="1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0.51648</cdr:x>
      <cdr:y>0.63769</cdr:y>
    </cdr:from>
    <cdr:to>
      <cdr:x>0.65603</cdr:x>
      <cdr:y>0.84013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384376" y="2880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200" dirty="0" smtClean="0"/>
            <a:t>14</a:t>
          </a:r>
          <a:endParaRPr lang="pt-BR" sz="1200" dirty="0"/>
        </a:p>
      </cdr:txBody>
    </cdr:sp>
  </cdr:relSizeAnchor>
  <cdr:relSizeAnchor xmlns:cdr="http://schemas.openxmlformats.org/drawingml/2006/chartDrawing">
    <cdr:from>
      <cdr:x>0.8022</cdr:x>
      <cdr:y>0.6058</cdr:y>
    </cdr:from>
    <cdr:to>
      <cdr:x>0.94174</cdr:x>
      <cdr:y>0.80824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5256584" y="27363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0.81319</cdr:x>
      <cdr:y>0.65363</cdr:y>
    </cdr:from>
    <cdr:to>
      <cdr:x>0.95273</cdr:x>
      <cdr:y>0.85607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5328592" y="29523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200" dirty="0" smtClean="0">
              <a:latin typeface="Arial" pitchFamily="34" charset="0"/>
              <a:cs typeface="Arial" pitchFamily="34" charset="0"/>
            </a:rPr>
            <a:t>19</a:t>
          </a:r>
          <a:endParaRPr lang="pt-BR" sz="12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16/09/2015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16/09/2015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7520880" cy="1080120"/>
          </a:xfrm>
        </p:spPr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Coralia Cuenca </a:t>
            </a:r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Rodriguez</a:t>
            </a:r>
          </a:p>
          <a:p>
            <a:pPr algn="r"/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Orientadora: Aline Gomes de Oliveira Nascimento</a:t>
            </a:r>
          </a:p>
          <a:p>
            <a:pPr algn="r"/>
            <a:endParaRPr lang="pt-B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8496944" cy="20162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Melhoria da atenção aos usuários Hipertensos e Diabéticos na Unidade Básica de Saúde Boa </a:t>
            </a:r>
            <a:r>
              <a:rPr lang="pt-BR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Cica, </a:t>
            </a:r>
            <a:r>
              <a:rPr lang="pt-BR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Touros - RN</a:t>
            </a:r>
            <a:endParaRPr lang="pt-BR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79712" y="404664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UNIVERSIDADE ABERTA DO SUS</a:t>
            </a:r>
          </a:p>
          <a:p>
            <a:pPr algn="ctr" eaLnBrk="0" hangingPunct="0">
              <a:defRPr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UNIVERSIDADE FEDERAL DE PELOTAS</a:t>
            </a:r>
          </a:p>
          <a:p>
            <a:pPr algn="ctr" eaLnBrk="0" hangingPunct="0">
              <a:defRPr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ESPECIALIZAÇÃO EM SAÚDE DA FAMÍLIA</a:t>
            </a:r>
          </a:p>
          <a:p>
            <a:pPr algn="ctr" eaLnBrk="0" hangingPunct="0">
              <a:defRPr/>
            </a:pPr>
            <a:r>
              <a:rPr lang="pt-BR" alt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MODALIDADE A DISTÂNCIA</a:t>
            </a:r>
            <a:endParaRPr lang="pt-B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m 8"/>
          <p:cNvPicPr>
            <a:picLocks noChangeAspect="1" noChangeArrowheads="1"/>
          </p:cNvPicPr>
          <p:nvPr/>
        </p:nvPicPr>
        <p:blipFill>
          <a:blip r:embed="rId2" cstate="print"/>
          <a:srcRect l="19225" t="18695" r="19223" b="18871"/>
          <a:stretch>
            <a:fillRect/>
          </a:stretch>
        </p:blipFill>
        <p:spPr bwMode="auto">
          <a:xfrm>
            <a:off x="539552" y="404664"/>
            <a:ext cx="157162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5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764704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160 usuários hipertensos e os 43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usuários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diabéticos (100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%) receberam orientação sobre prática de atividade física regular e orientação nutricional para alimentação saudável. São desenvolvidas ações de promoção em saúde sobre alimentação e nutrição, atividade física e práticas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corporais 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saúde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bucal.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5" y="908721"/>
            <a:ext cx="676875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Objetivo geral</a:t>
            </a:r>
          </a:p>
        </p:txBody>
      </p:sp>
      <p:pic>
        <p:nvPicPr>
          <p:cNvPr id="1026" name="Picture 2" descr="C:\Users\Coralia Cuenca R\Documents\ESPECIALIZAÇÃO\Avaliação da intervenção\semana 3\DSC_0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888432" cy="24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0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95536" y="1628800"/>
            <a:ext cx="8424936" cy="3024163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da </a:t>
            </a:r>
            <a:r>
              <a:rPr lang="pt-B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atenção aos adultos portadores de Hipertensão Arterial Sistêmica e/ou Diabetes Mellitus na </a:t>
            </a:r>
            <a:r>
              <a:rPr lang="pt-B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UBS </a:t>
            </a:r>
            <a:r>
              <a:rPr lang="pt-B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Boa Cica, Touros, </a:t>
            </a:r>
            <a:r>
              <a:rPr lang="pt-B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RN </a:t>
            </a:r>
            <a:endParaRPr lang="pt-B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11560" y="1196752"/>
            <a:ext cx="75608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Metodologia</a:t>
            </a:r>
            <a:endParaRPr lang="pt-BR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2" descr="C:\Users\Coralia Cuenca R\Documents\ESPECIALIZAÇÃO\Avaliação da intervenção\semana 3\DSC_0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664296" cy="24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9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404664"/>
            <a:ext cx="4392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Logística</a:t>
            </a:r>
            <a:r>
              <a:rPr lang="pt-B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pt-B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268760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b="1" dirty="0" smtClean="0">
                <a:latin typeface="Arial" pitchFamily="34" charset="0"/>
                <a:cs typeface="Arial" pitchFamily="34" charset="0"/>
              </a:rPr>
              <a:t>Para realizar a intervenção no programa de Hipertensão Arterial e Diabetes Mellitus:</a:t>
            </a:r>
          </a:p>
          <a:p>
            <a:pPr algn="just"/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Adotamos Manual Técnico de Hipertensão Arterial e Diabetes Mellitus do Ministério da Saúde, 2013. </a:t>
            </a:r>
          </a:p>
          <a:p>
            <a:pPr algn="just">
              <a:buFont typeface="Wingdings" pitchFamily="2" charset="2"/>
              <a:buChar char="v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Utilizamos Planilha de coleta de dados para hipertensos e diabéticos e a ficha espelho disponibilizadas pelo curso. </a:t>
            </a:r>
          </a:p>
          <a:p>
            <a:pPr algn="just">
              <a:buFont typeface="Wingdings" pitchFamily="2" charset="2"/>
              <a:buChar char="v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Estimávamos avaliar com a intervenção 80 hipertensos e 22 diabéticos.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08720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análise situacional e a definição de um foco para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foram discutidas com a equipe da UBS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Assim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começamos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intervenção com a capacitação sobre o manual técnico de Hipertensão e Diabetes Mellitus para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toda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equipe.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Acolhimento dos usuários Hipertensos e diabéticos foi diário na unidade, com prioridade no atendimento.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Usuários com sintomas agudos foram atendidos no mesmo turno para ampliar a captação destes e para agilizar o tratamento e evitar as complicações das doenças.</a:t>
            </a:r>
          </a:p>
        </p:txBody>
      </p:sp>
    </p:spTree>
    <p:extLst>
      <p:ext uri="{BB962C8B-B14F-4D97-AF65-F5344CB8AC3E}">
        <p14:creationId xmlns:p14="http://schemas.microsoft.com/office/powerpoint/2010/main" val="366130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352928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Esclarecemos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comunidade sobre a existência do programa de Atenção 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UBS 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sua importância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Realizamos atividades educativas mensais na associação comunitária, envolvendo os temas propostos pelo MS.</a:t>
            </a: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/>
              <a:t>O dentista capacitou os profissionais para avaliar a necessidade de atendimento odontológico dos usuários.</a:t>
            </a: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/>
              <a:t> A agenda de saúde bucal foi organizada para  atendimento dos </a:t>
            </a:r>
            <a:r>
              <a:rPr lang="pt-BR" sz="2800" dirty="0" smtClean="0"/>
              <a:t>hipertensos e </a:t>
            </a:r>
            <a:r>
              <a:rPr lang="pt-BR" sz="2800" dirty="0" smtClean="0"/>
              <a:t>diabéticos provenientes das avaliações.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620688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Os agentes comunitários de saúde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fizeram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busca ativa de todos os hipertensos /diabéticos em atraso 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comunidade.</a:t>
            </a: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Ao fazer a busca já agendarão o usuário hipertenso/diabético para um horário de sua conveniência.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final de cada semana, as informações coletadas na ficha espelho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foram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consolidadas na planilha eletrônica.</a:t>
            </a:r>
          </a:p>
        </p:txBody>
      </p:sp>
    </p:spTree>
    <p:extLst>
      <p:ext uri="{BB962C8B-B14F-4D97-AF65-F5344CB8AC3E}">
        <p14:creationId xmlns:p14="http://schemas.microsoft.com/office/powerpoint/2010/main" val="37357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548680"/>
            <a:ext cx="82089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Objetivos, Metas </a:t>
            </a:r>
          </a:p>
          <a:p>
            <a:pPr algn="ctr"/>
            <a:r>
              <a:rPr lang="pt-BR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 Resultados.</a:t>
            </a:r>
            <a:endParaRPr lang="pt-BR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Coralia Cuenca R\Documents\ESPECIALIZAÇÃO\Avaliação da intervenção\semana 3\DSC_0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952328" cy="24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988840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Objetivo 1: </a:t>
            </a:r>
          </a:p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Ampliar a cobertura a hipertensos  e ou diabéticos da UBS de Boa Cica, Touros - RN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872208"/>
          </a:xfrm>
        </p:spPr>
        <p:txBody>
          <a:bodyPr>
            <a:normAutofit/>
          </a:bodyPr>
          <a:lstStyle/>
          <a:p>
            <a:r>
              <a:rPr lang="pt-BR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Introdução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29" y="4005064"/>
            <a:ext cx="3547882" cy="19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332656"/>
            <a:ext cx="89644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Meta 1: Cadastrar 50% dos hipertensos da área de abrangência no Programa de Atenção à Hipertensão Arterial na UBS Boa Cica,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Touros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RN.</a:t>
            </a: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700808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Cobertura do programa de atenção ao  hipertenso na UBS de Boa Cica, Touros - RN.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35580711"/>
              </p:ext>
            </p:extLst>
          </p:nvPr>
        </p:nvGraphicFramePr>
        <p:xfrm>
          <a:off x="827584" y="2564904"/>
          <a:ext cx="72008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699792" y="52292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61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660232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137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716016" y="50851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2037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-387424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- Meta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2: Cadastrar 50% dos diabéticos da área de abrangência no Programa de Atenção à Diabetes Mellitus na UBS Boa Cica, município Touros, estado Rio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Grande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Norte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77281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Cobertura do programa de atenção ao  diabético na UBS Boa Cica, Touros - RN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151115304"/>
              </p:ext>
            </p:extLst>
          </p:nvPr>
        </p:nvGraphicFramePr>
        <p:xfrm>
          <a:off x="1475656" y="2708920"/>
          <a:ext cx="640871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5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196752"/>
            <a:ext cx="80648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 2: </a:t>
            </a:r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a qualidade da atenção dos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hipertensos/diabéticos da UBS de Boa Cica, Touros - RN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33265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- Meta 4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Garantir a 100%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dos hipertensos e/ou diabéticos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realização de exames complementares em dia de acordo com o protocolo. 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14847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Proporção de hipertensos com os exames complementares em dia de acordo com o protocolo na UBS Boa Cica, Touros - RN.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7342168"/>
              </p:ext>
            </p:extLst>
          </p:nvPr>
        </p:nvGraphicFramePr>
        <p:xfrm>
          <a:off x="1619672" y="2780928"/>
          <a:ext cx="61206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5920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576304340"/>
              </p:ext>
            </p:extLst>
          </p:nvPr>
        </p:nvGraphicFramePr>
        <p:xfrm>
          <a:off x="1331640" y="1844824"/>
          <a:ext cx="6552728" cy="451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683568" y="62068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Proporção de diabéticos com os exames complementares em dia de acordo com o protocolo na UBS Boa Cica, Touros - RN.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12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1844824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- Meta 5: Priorizar a prescrição de medicamentos da farmácia popular para 100% dos hipertensos/diabéticos cadastrados na unidade de saúde.</a:t>
            </a:r>
          </a:p>
        </p:txBody>
      </p:sp>
    </p:spTree>
    <p:extLst>
      <p:ext uri="{BB962C8B-B14F-4D97-AF65-F5344CB8AC3E}">
        <p14:creationId xmlns:p14="http://schemas.microsoft.com/office/powerpoint/2010/main" val="968793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980728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Relacionado com a prescrição de medicamentos observamos que recebem medicamentos da farmácia popular,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132 (100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%) usuários hipertensos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 32 (100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%) usuários diabéticos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Só não receberam prescrição 5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usuários hipertensos e 4 diabéticos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porque realizam tratamento não farmacológico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104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1107901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- Meta 6: Realizar avaliação da necessidade de atendimento odontológico em 100% dos hipertensos/diabéticos.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3212976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Na intervenção os 137 (100%) usuários hipertensos e os 36 (100%) usuários diabéticos avaliados realizou-se avaliação da necessidade de atendimento odontológico.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2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332656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Objetivo 3: Garantir a adesão ás consultas na unidade de saúde conforme a periodicidade recomendada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- Meta 7: Buscar 100% dos hipertensos/diabéticos faltosos às consultas na unidade de saúde conforme a periodicidade recomendada.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3861048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Durante a intervenção a todos os usuários hipertensos/diabéticos faltosos, os ACS realizaram a busca ativa através da visita domiciliar. </a:t>
            </a:r>
          </a:p>
        </p:txBody>
      </p:sp>
    </p:spTree>
    <p:extLst>
      <p:ext uri="{BB962C8B-B14F-4D97-AF65-F5344CB8AC3E}">
        <p14:creationId xmlns:p14="http://schemas.microsoft.com/office/powerpoint/2010/main" val="8230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742697428"/>
              </p:ext>
            </p:extLst>
          </p:nvPr>
        </p:nvGraphicFramePr>
        <p:xfrm>
          <a:off x="1115616" y="2276872"/>
          <a:ext cx="698477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11560" y="64449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hipertensos e diabéticos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faltosos às consultas com busca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ativa 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UBS de Boa Cica, municipio Touros, RN.</a:t>
            </a:r>
          </a:p>
        </p:txBody>
      </p:sp>
    </p:spTree>
    <p:extLst>
      <p:ext uri="{BB962C8B-B14F-4D97-AF65-F5344CB8AC3E}">
        <p14:creationId xmlns:p14="http://schemas.microsoft.com/office/powerpoint/2010/main" val="1492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55576" y="620688"/>
            <a:ext cx="79928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 município de Touros,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pertence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estado Rio Grande do Norte, tem 33 000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habitantes</a:t>
            </a: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composto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por 15 UBS com Equipe de Saúde da Família,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Tem disponibilidade: NASF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serviço hospitalar 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laboratório com exames complementar básicos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Especialidades: cardiologia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pediatria, ginecologia e ultrassonografia. Não temos disponibilidade de Centro de Especialidades Odontológicas (CEO).</a:t>
            </a:r>
          </a:p>
        </p:txBody>
      </p:sp>
    </p:spTree>
    <p:extLst>
      <p:ext uri="{BB962C8B-B14F-4D97-AF65-F5344CB8AC3E}">
        <p14:creationId xmlns:p14="http://schemas.microsoft.com/office/powerpoint/2010/main" val="40028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69269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Objetivo 4: Melhorar o registro das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informações.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- Meta 8: Manter ficha de acompanhamento de 100% dos hipertensos/diabéticos cadastrados na unidade de saúde.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3789040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Na intervenção os 137 (100%) usuários hipertensos e os 36 (100%) usuários diabéticos avaliados tinham ficha de acompanhamento com registro adequado.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598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548680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Objetivo 5: Mapear hipertensos e diabéticos de risco para doença cardiovascular cadastrados na unidade de saúde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- Meta 9: Realizar estratificação do risco cardiovascular em 100% dos hipertensos/diabéticos cadastrados na unidade de saúde.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3861048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Durante a intervenção aos 137 (100%) usuários hipertensos e os 36 (100%) usuários diabéticos realizamos avaliação de estratificação do risco cardiovascular.  </a:t>
            </a:r>
          </a:p>
        </p:txBody>
      </p:sp>
    </p:spTree>
    <p:extLst>
      <p:ext uri="{BB962C8B-B14F-4D97-AF65-F5344CB8AC3E}">
        <p14:creationId xmlns:p14="http://schemas.microsoft.com/office/powerpoint/2010/main" val="39416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476672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Objetivo 6: Promover a saúde de hipertensos e diabéticos cadastrados na unidade de saúde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- Meta 10: Garantir orientação nutricional sobre alimentação saudável a 100% dos hipertensos/diabéticos.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3933056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No período da intervenção os 137 (100%) usuários hipertensos e os 36 (100%) usuários diabéticos avaliados receberam orientação nutricional sobre alimentação saudável.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412776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- Meta 11: Garantir orientação em relação à prática regular de atividade física a 100% dos usuários hipertensos/diabéticos.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755576" y="3356992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Durante a intervenção os 137 (100%) usuários hipertensos e os 36 (100%) usuários diabéticos avaliados receberam orientação em relação à prática regular de atividade física. </a:t>
            </a:r>
          </a:p>
        </p:txBody>
      </p:sp>
    </p:spTree>
    <p:extLst>
      <p:ext uri="{BB962C8B-B14F-4D97-AF65-F5344CB8AC3E}">
        <p14:creationId xmlns:p14="http://schemas.microsoft.com/office/powerpoint/2010/main" val="30458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268760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- Meta 12: Garantir orientação sobre os riscos do tabagismo a 100% dos usuários hipertensos/diabéticos.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3140968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Na intervenção os 137 (100%) usuários hipertensos e os 36 (100%) usuários diabéticos avaliados receberam orientação sobre os riscos do tabagismo. </a:t>
            </a:r>
          </a:p>
        </p:txBody>
      </p:sp>
    </p:spTree>
    <p:extLst>
      <p:ext uri="{BB962C8B-B14F-4D97-AF65-F5344CB8AC3E}">
        <p14:creationId xmlns:p14="http://schemas.microsoft.com/office/powerpoint/2010/main" val="16476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980728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- Meta 13: Garantir orientação sobre higiene bucal a 100% dos usuários hipertensos/diabéticos.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3568" y="2828836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Em nossa intervenção os 137 (100%) usuários hipertensos e os 36 (100%) usuários diabéticos avaliados receberam orientação sobre os higiene bucal. </a:t>
            </a:r>
          </a:p>
        </p:txBody>
      </p:sp>
    </p:spTree>
    <p:extLst>
      <p:ext uri="{BB962C8B-B14F-4D97-AF65-F5344CB8AC3E}">
        <p14:creationId xmlns:p14="http://schemas.microsoft.com/office/powerpoint/2010/main" val="38003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1052736"/>
            <a:ext cx="67687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Discussão</a:t>
            </a:r>
            <a:endParaRPr lang="pt-BR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Coralia Cuenca R\Documents\ESPECIALIZAÇÃO\Avaliação da intervenção\semana 3\DSC_0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09487"/>
            <a:ext cx="3024336" cy="25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548680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intervenção exigiu que 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equipe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capacitar-se para seguir as recomendações do Ministério da Saúde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relativas: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Rastreamento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Diagnóstico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Tratamento 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Monitoramento 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Esta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atividade promoveu o trabalho integrado da médica,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da enfermeira, da auxiliar de enfermagem e da recepção.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/>
              <a:t/>
            </a:r>
            <a:br>
              <a:rPr lang="pt-BR" sz="2800" dirty="0"/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5576" y="548680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Antes da intervenção as atividades de atenção a Hipertensão e Diabetes eram concentradas na médica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intervenção reviu as atribuições de cada membro da equipe viabilizando a atenção à um maior número de pessoas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Com a ampliação da cobertura de hipertensos e/ou diabéticos conseguiremos aumentar a atenção com qualidade por todo a equipe destes usuários.</a:t>
            </a:r>
          </a:p>
        </p:txBody>
      </p:sp>
    </p:spTree>
    <p:extLst>
      <p:ext uri="{BB962C8B-B14F-4D97-AF65-F5344CB8AC3E}">
        <p14:creationId xmlns:p14="http://schemas.microsoft.com/office/powerpoint/2010/main" val="327904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1124744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Melhoramos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qualidade da atenção a hipertensos e/ou diabéticos garantido exame clinico adequado, exames complementares e exame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odontológico.</a:t>
            </a: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Identificamos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estado de saúde 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estudados para determinar a frequência do acompanhamento e vincula-los aos medicamentos existentes na Farmácia Popular. </a:t>
            </a:r>
          </a:p>
        </p:txBody>
      </p:sp>
    </p:spTree>
    <p:extLst>
      <p:ext uri="{BB962C8B-B14F-4D97-AF65-F5344CB8AC3E}">
        <p14:creationId xmlns:p14="http://schemas.microsoft.com/office/powerpoint/2010/main" val="1083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302359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UBS: 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Localização: bairro 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Boa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Cica, zona rural.</a:t>
            </a: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são desenvolvidas atividades de ensino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Tem apenas uma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equipe de Saúde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Família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Funciona em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dois turnos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atendimento. </a:t>
            </a: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área geográfica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abrangência definida e com mapa atualizado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neste ano.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100% da população cadastrada.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764704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 aumento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adesão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hipertensos e/ou diabéticos ao programa diminuiu o número de faltosos a consulta e melhorou o acompanhamento.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registros e o agendamento dos hipertensos e diabéticos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viabilizou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otimização da agenda para a atenção à demanda espontânea.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classificação de risco destes usuários tem sido cruciais para apoiar a priorização do atendimento dos mesmos.</a:t>
            </a:r>
          </a:p>
        </p:txBody>
      </p:sp>
    </p:spTree>
    <p:extLst>
      <p:ext uri="{BB962C8B-B14F-4D97-AF65-F5344CB8AC3E}">
        <p14:creationId xmlns:p14="http://schemas.microsoft.com/office/powerpoint/2010/main" val="13146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148478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 impacto da intervenção ainda é pouco percebido pela comunidade, mas os hipertensos e diabéticos demonstram satisfação com a prioridade no atendimento.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Apesar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ampliação da cobertura do programa ainda temos muitos hipertensos e diabéticos sem avaliação que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avaliaremos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ao incorporar o programa  a rotina diária da UBS. </a:t>
            </a:r>
          </a:p>
        </p:txBody>
      </p:sp>
    </p:spTree>
    <p:extLst>
      <p:ext uri="{BB962C8B-B14F-4D97-AF65-F5344CB8AC3E}">
        <p14:creationId xmlns:p14="http://schemas.microsoft.com/office/powerpoint/2010/main" val="38182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692696"/>
            <a:ext cx="7560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As atividades de promoção e prevenção de saúde a hipertensos e/ou diabéticos e a comunidade permitiu melhorar seus conhecimentos sobre o programa de Hipertensão Arterial e Diabetes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Mellitus:  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Importância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alimentação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saudável  </a:t>
            </a:r>
          </a:p>
          <a:p>
            <a:pPr algn="just"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Prática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regular de atividade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física</a:t>
            </a:r>
          </a:p>
          <a:p>
            <a:pPr algn="just"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Riscos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 tabagismo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Higiene bucal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96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5576" y="836712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equipe está integrada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 temos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condições de superar algumas das dificuldades encontradas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intervenção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já foi incorporada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rotina 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serviço.</a:t>
            </a: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Ampliamos a conscientização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comunidade em relação a necessidade de priorização da atenção dos hipertensos e diabéticos, em especial os de alto risco. </a:t>
            </a:r>
          </a:p>
        </p:txBody>
      </p:sp>
    </p:spTree>
    <p:extLst>
      <p:ext uri="{BB962C8B-B14F-4D97-AF65-F5344CB8AC3E}">
        <p14:creationId xmlns:p14="http://schemas.microsoft.com/office/powerpoint/2010/main" val="31957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600" y="836712"/>
            <a:ext cx="71287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Vamos adequar a ficha de todos os hipertensos e diabéticos para poder coletar e monitorar todos os indicadores que tínhamos previsto no projeto, nos usuários que não foram avaliados nos 3 meses que realizamos a intervenção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Também continuaremos com as atividades educativas a comunidade e população alvo para aumentar os conhecimentos sobre o programa e as doenças do projeto.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37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 </a:t>
            </a:r>
            <a:br>
              <a:rPr lang="pt-BR" sz="2800" dirty="0"/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836712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Ao terminar a intervenção,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ACS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para todas as microáreas, pretendemos investir na ampliação de cobertura dos hipertensos e diabéticos através das visitas domiciliares dos usuários acamados que tem dificuldades de acesso a UBS, já que tínhamos dificuldades com o transporte na UBS, problema que foi resolvido. </a:t>
            </a:r>
          </a:p>
        </p:txBody>
      </p:sp>
    </p:spTree>
    <p:extLst>
      <p:ext uri="{BB962C8B-B14F-4D97-AF65-F5344CB8AC3E}">
        <p14:creationId xmlns:p14="http://schemas.microsoft.com/office/powerpoint/2010/main" val="17096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836712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Pretendemos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disseminar a intervenção para outras equipes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UBS para melhorar a qualidade da atenção à saúde no serviço em nosso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Iremos estender para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o programa de pre-natal na UBS.</a:t>
            </a:r>
          </a:p>
        </p:txBody>
      </p:sp>
    </p:spTree>
    <p:extLst>
      <p:ext uri="{BB962C8B-B14F-4D97-AF65-F5344CB8AC3E}">
        <p14:creationId xmlns:p14="http://schemas.microsoft.com/office/powerpoint/2010/main" val="41297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548680"/>
            <a:ext cx="79928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Reflexão crítica sobre </a:t>
            </a:r>
          </a:p>
          <a:p>
            <a:pPr algn="ctr"/>
            <a:r>
              <a:rPr lang="pt-BR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 processo pessoal </a:t>
            </a:r>
          </a:p>
          <a:p>
            <a:pPr algn="ctr"/>
            <a:r>
              <a:rPr lang="pt-BR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 aprendizagem</a:t>
            </a:r>
            <a:endParaRPr lang="pt-BR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2" descr="C:\Users\Coralia Cuenca R\Documents\ESPECIALIZAÇÃO\Avaliação da intervenção\semana 3\DSC_0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16594"/>
            <a:ext cx="3215148" cy="24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5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1052736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dirty="0" smtClean="0"/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Quando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iniciei o curso eu estava muito curiosa por como seria o desenvolvimento do mesmo. Pouco a pouco percebi como foram acontecendo as tarefas e como foi minha preparação para desenvolver as mesmas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/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99956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1268760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O curso foi muito importante para minha pratica professional já que com ele atualizei meus conhecimentos clínicos segundo os protocolos brasileiros e aumentei meus conhecimentos no Sistema Único de Saúde do Brasil. Isto permitiu uma melhor interação com a equipe de saúde e atualizar seus conhecimentos também.</a:t>
            </a:r>
          </a:p>
        </p:txBody>
      </p:sp>
    </p:spTree>
    <p:extLst>
      <p:ext uri="{BB962C8B-B14F-4D97-AF65-F5344CB8AC3E}">
        <p14:creationId xmlns:p14="http://schemas.microsoft.com/office/powerpoint/2010/main" val="355934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88640"/>
            <a:ext cx="8568952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Estrutura física: 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um consultório médico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um consultório de enfermagem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um consultório odontológico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2 sanitários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sala de espera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sala para arquivos, registros, dispensação e armazenamento de medicamentos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sala de procedimentos, curativos e inalações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cozinha.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548680"/>
            <a:ext cx="6768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Os aprendizados mais relevantes decorrentes do curso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foram: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Maior conhecimento sobre 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protocolos brasileiros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Atualização sobre 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doenças mais frequentes no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Brasil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 que permitiu melhorar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qualidade do atendimento dos usuários na UBS Boa Cica.</a:t>
            </a:r>
          </a:p>
        </p:txBody>
      </p:sp>
    </p:spTree>
    <p:extLst>
      <p:ext uri="{BB962C8B-B14F-4D97-AF65-F5344CB8AC3E}">
        <p14:creationId xmlns:p14="http://schemas.microsoft.com/office/powerpoint/2010/main" val="22318147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4" y="836712"/>
            <a:ext cx="8020868" cy="516964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Obrigada</a:t>
            </a:r>
            <a:endParaRPr lang="pt-BR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 flipV="1">
            <a:off x="1763688" y="1844824"/>
            <a:ext cx="5848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0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548680"/>
            <a:ext cx="70567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A Equipe: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Formada por: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1 médico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clínico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geral 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1 cirurgião dentista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1 enfermeira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1 técnica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saúde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bucal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1 técnica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enfermagem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4 ACS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Além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disso temos 3 vigilantes, um auxiliar de serviço geral e um de limpeza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99592" y="332656"/>
            <a:ext cx="73448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População: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2300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pessoas da área adstrita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Hipertensos: 160 hipertensos, antes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intervenção,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96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acompanhados.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Diabéticos: 43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diabéticos antes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intervenção, 35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uma boa adesão ao acompanhamento na UBS. </a:t>
            </a:r>
          </a:p>
        </p:txBody>
      </p:sp>
    </p:spTree>
    <p:extLst>
      <p:ext uri="{BB962C8B-B14F-4D97-AF65-F5344CB8AC3E}">
        <p14:creationId xmlns:p14="http://schemas.microsoft.com/office/powerpoint/2010/main" val="37499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980728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Relacionado com a qualidade da atenção à saúde da população de hipertensos, os 160 usuários hipertensos (100%) com acompanhamento tem realizado a estratificação de risco cardiovascular, 45 usuários (28%) com atraso de consulta agendada em mais de 7 dias, 96 (60%) com exames complementares periódicos em dia, 90 (56%) com avaliação de saúde bucal em dia. </a:t>
            </a:r>
          </a:p>
        </p:txBody>
      </p:sp>
    </p:spTree>
    <p:extLst>
      <p:ext uri="{BB962C8B-B14F-4D97-AF65-F5344CB8AC3E}">
        <p14:creationId xmlns:p14="http://schemas.microsoft.com/office/powerpoint/2010/main" val="5206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836712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Dos usuários diabéticos, os 43 (100%) com acompanhamento tem realizado a estratificação de risco cardiovascular por critério clinico, 13 usuários (30%) tem atraso de consulta agendada em mais de 7 dias, 35 usuários (81%) com exames complementares periódicos em dia, 30 usuários (70%) com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exame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físico dos pés, com palpação dos pulsos tibial posterior e pedioso e medida da sensibilidade dos pés nos últimos 3 meses e avaliação de saúde bucal em dia. </a:t>
            </a:r>
          </a:p>
        </p:txBody>
      </p:sp>
    </p:spTree>
    <p:extLst>
      <p:ext uri="{BB962C8B-B14F-4D97-AF65-F5344CB8AC3E}">
        <p14:creationId xmlns:p14="http://schemas.microsoft.com/office/powerpoint/2010/main" val="37378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2000</TotalTime>
  <Words>2159</Words>
  <Application>Microsoft Office PowerPoint</Application>
  <PresentationFormat>Apresentação na tela (4:3)</PresentationFormat>
  <Paragraphs>214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Integração</vt:lpstr>
      <vt:lpstr>Melhoria da atenção aos usuários Hipertensos e Diabéticos na Unidade Básica de Saúde Boa Cica, Touros - RN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 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aos adultos portadores de Hipertensão Arterial Sistêmica e/ou Diabetes Mellitus na Unidade Básica de Saúde Boa Cica, Touros, Rio Grande do Norte.</dc:title>
  <dc:creator>coralia cuenca rodriguez</dc:creator>
  <cp:lastModifiedBy>Coralia Cuenca R</cp:lastModifiedBy>
  <cp:revision>139</cp:revision>
  <dcterms:created xsi:type="dcterms:W3CDTF">2015-07-18T21:57:35Z</dcterms:created>
  <dcterms:modified xsi:type="dcterms:W3CDTF">2015-09-17T01:37:26Z</dcterms:modified>
</cp:coreProperties>
</file>