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6" r:id="rId3"/>
    <p:sldId id="298" r:id="rId4"/>
    <p:sldId id="297" r:id="rId5"/>
    <p:sldId id="300" r:id="rId6"/>
    <p:sldId id="257" r:id="rId7"/>
    <p:sldId id="268" r:id="rId8"/>
    <p:sldId id="274" r:id="rId9"/>
    <p:sldId id="276" r:id="rId10"/>
    <p:sldId id="277" r:id="rId11"/>
    <p:sldId id="278" r:id="rId12"/>
    <p:sldId id="279" r:id="rId13"/>
    <p:sldId id="284" r:id="rId14"/>
    <p:sldId id="282" r:id="rId15"/>
    <p:sldId id="288" r:id="rId16"/>
    <p:sldId id="299" r:id="rId17"/>
    <p:sldId id="289" r:id="rId18"/>
    <p:sldId id="291" r:id="rId19"/>
    <p:sldId id="292" r:id="rId20"/>
    <p:sldId id="295" r:id="rId21"/>
    <p:sldId id="265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>
        <p:scale>
          <a:sx n="76" d="100"/>
          <a:sy n="76" d="100"/>
        </p:scale>
        <p:origin x="-122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'[Cris 29.04.14.xls]Indicadores'!$C$14</c:f>
              <c:strCache>
                <c:ptCount val="1"/>
                <c:pt idx="0">
                  <c:v>Proporção de escolares moradores da área de abrangência da unidade de saúde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'[Cris 29.04.14.xls]Indicadores'!$D$13:$G$13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'[Cris 29.04.14.xls]Indicadores'!$D$14:$G$14</c:f>
              <c:numCache>
                <c:formatCode>0.0%</c:formatCode>
                <c:ptCount val="4"/>
                <c:pt idx="0">
                  <c:v>0.11036789297658862</c:v>
                </c:pt>
                <c:pt idx="1">
                  <c:v>0.25083612040133779</c:v>
                </c:pt>
                <c:pt idx="2">
                  <c:v>0.36622073578595316</c:v>
                </c:pt>
                <c:pt idx="3">
                  <c:v>0.46655518394648832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427520"/>
        <c:axId val="44926080"/>
      </c:barChart>
      <c:catAx>
        <c:axId val="4442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926080"/>
        <c:crosses val="autoZero"/>
        <c:auto val="1"/>
        <c:lblAlgn val="ctr"/>
        <c:lblOffset val="100"/>
        <c:noMultiLvlLbl val="0"/>
      </c:catAx>
      <c:valAx>
        <c:axId val="44926080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42752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'[Cris 29.04.14.xls]Indicadores'!$C$20</c:f>
              <c:strCache>
                <c:ptCount val="1"/>
                <c:pt idx="0">
                  <c:v>Proporção de escolares de alto risco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'[Cris 29.04.14.xls]Indicadores'!$D$19:$G$19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'[Cris 29.04.14.xls]Indicadores'!$D$20:$G$20</c:f>
              <c:numCache>
                <c:formatCode>0.0%</c:formatCode>
                <c:ptCount val="4"/>
                <c:pt idx="0">
                  <c:v>8.9347079037800689E-2</c:v>
                </c:pt>
                <c:pt idx="1">
                  <c:v>0.20962199312714777</c:v>
                </c:pt>
                <c:pt idx="2">
                  <c:v>0.31615120274914088</c:v>
                </c:pt>
                <c:pt idx="3">
                  <c:v>0.47422680412371132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936576"/>
        <c:axId val="44951808"/>
      </c:barChart>
      <c:catAx>
        <c:axId val="4493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44951808"/>
        <c:crosses val="autoZero"/>
        <c:auto val="1"/>
        <c:lblAlgn val="ctr"/>
        <c:lblOffset val="100"/>
        <c:noMultiLvlLbl val="0"/>
      </c:catAx>
      <c:valAx>
        <c:axId val="44951808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449365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'[Cris 29.04.14.xls]Indicadores'!$C$32</c:f>
              <c:strCache>
                <c:ptCount val="1"/>
                <c:pt idx="0">
                  <c:v>Proporção de escolares com escovação dental supervisionada com creme dental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'[Cris 29.04.14.xls]Indicadores'!$D$31:$G$31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'[Cris 29.04.14.xls]Indicadores'!$D$32:$G$32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0.10684474123539232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8030080"/>
        <c:axId val="48032768"/>
      </c:barChart>
      <c:catAx>
        <c:axId val="4803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48032768"/>
        <c:crosses val="autoZero"/>
        <c:auto val="1"/>
        <c:lblAlgn val="ctr"/>
        <c:lblOffset val="100"/>
        <c:noMultiLvlLbl val="0"/>
      </c:catAx>
      <c:valAx>
        <c:axId val="48032768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480300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'[Cris 29.04.14.xls]Indicadores'!$C$38</c:f>
              <c:strCache>
                <c:ptCount val="1"/>
                <c:pt idx="0">
                  <c:v>Proporção de escolares de alto risco com aplicação de gel fluoretado com escova dental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'[Cris 29.04.14.xls]Indicadores'!$D$37:$G$37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'[Cris 29.04.14.xls]Indicadores'!$D$38:$G$38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0.16494845360824742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9485312"/>
        <c:axId val="49508736"/>
      </c:barChart>
      <c:catAx>
        <c:axId val="4948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49508736"/>
        <c:crosses val="autoZero"/>
        <c:auto val="1"/>
        <c:lblAlgn val="ctr"/>
        <c:lblOffset val="100"/>
        <c:noMultiLvlLbl val="0"/>
      </c:catAx>
      <c:valAx>
        <c:axId val="4950873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494853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'[Cris 29.04.14.xls]Indicadores'!$C$45</c:f>
              <c:strCache>
                <c:ptCount val="1"/>
                <c:pt idx="0">
                  <c:v>Proporção de escolares com tratamento dentário concluído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'[Cris 29.04.14.xls]Indicadores'!$D$43:$G$44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'[Cris 29.04.14.xls]Indicadores'!$D$45:$G$45</c:f>
              <c:numCache>
                <c:formatCode>0.0%</c:formatCode>
                <c:ptCount val="4"/>
                <c:pt idx="0">
                  <c:v>0.75757575757575757</c:v>
                </c:pt>
                <c:pt idx="1">
                  <c:v>0.87333333333333329</c:v>
                </c:pt>
                <c:pt idx="2">
                  <c:v>0.89497716894977164</c:v>
                </c:pt>
                <c:pt idx="3">
                  <c:v>0.93189964157706096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744960"/>
        <c:axId val="54746496"/>
      </c:barChart>
      <c:catAx>
        <c:axId val="5474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746496"/>
        <c:crosses val="autoZero"/>
        <c:auto val="1"/>
        <c:lblAlgn val="ctr"/>
        <c:lblOffset val="100"/>
        <c:noMultiLvlLbl val="0"/>
      </c:catAx>
      <c:valAx>
        <c:axId val="5474649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74496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'[Cris 29.04.14.xls]Indicadores'!$C$66</c:f>
              <c:strCache>
                <c:ptCount val="1"/>
                <c:pt idx="0">
                  <c:v>Proporção de escolares com orientações sobre cárie dentária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'[Cris 29.04.14.xls]Indicadores'!$D$65:$G$65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'[Cris 29.04.14.xls]Indicadores'!$D$66:$G$66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604096"/>
        <c:axId val="49605632"/>
      </c:barChart>
      <c:catAx>
        <c:axId val="4960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605632"/>
        <c:crosses val="autoZero"/>
        <c:auto val="1"/>
        <c:lblAlgn val="ctr"/>
        <c:lblOffset val="100"/>
        <c:noMultiLvlLbl val="0"/>
      </c:catAx>
      <c:valAx>
        <c:axId val="49605632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6040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'[Cris 29.04.14.xls]Indicadores'!$C$73</c:f>
              <c:strCache>
                <c:ptCount val="1"/>
                <c:pt idx="0">
                  <c:v>Proporção de escolares com orientações nutricionais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'[Cris 29.04.14.xls]Indicadores'!$D$72:$G$72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'[Cris 29.04.14.xls]Indicadores'!$D$73:$G$73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629824"/>
        <c:axId val="49635712"/>
      </c:barChart>
      <c:catAx>
        <c:axId val="49629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635712"/>
        <c:crosses val="autoZero"/>
        <c:auto val="1"/>
        <c:lblAlgn val="ctr"/>
        <c:lblOffset val="100"/>
        <c:noMultiLvlLbl val="0"/>
      </c:catAx>
      <c:valAx>
        <c:axId val="49635712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62982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CFD1B-18A4-4F03-9D57-15F255D6C0BD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9C8B7-80DC-417D-BAFF-EE32D24707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59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9C8B7-80DC-417D-BAFF-EE32D247077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111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9C8B7-80DC-417D-BAFF-EE32D247077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230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197C7-11FE-4B3E-9255-39B9F866C4E8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714884"/>
            <a:ext cx="7848872" cy="159443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142976" y="285731"/>
            <a:ext cx="6243654" cy="17145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UNIVERSIDADE FEDERAL DE PELOTAS - 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Universidade Aberta do SUS - UNASUS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Especialização em Saúde da Família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Modalidade a Distância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Turma 4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m 23" descr="logo_saudeFamil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0"/>
            <a:ext cx="185735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88883" cy="1471943"/>
          </a:xfrm>
          <a:prstGeom prst="rect">
            <a:avLst/>
          </a:prstGeom>
          <a:noFill/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0" y="2074460"/>
            <a:ext cx="9144000" cy="24156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endParaRPr lang="pt-BR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MELHORIA DA ATENÇÃO À SAÚDE BUCAL DOS ESCOLARES </a:t>
            </a:r>
            <a:r>
              <a:rPr lang="pt-BR" sz="2800" b="1" smtClean="0">
                <a:latin typeface="Arial" pitchFamily="34" charset="0"/>
                <a:cs typeface="Arial" pitchFamily="34" charset="0"/>
              </a:rPr>
              <a:t>DE 4 A 10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ANOS NA ESCOLA </a:t>
            </a:r>
            <a:r>
              <a:rPr lang="pt-BR" sz="2800" b="1" smtClean="0">
                <a:latin typeface="Arial" pitchFamily="34" charset="0"/>
                <a:cs typeface="Arial" pitchFamily="34" charset="0"/>
              </a:rPr>
              <a:t>PROFESSORA </a:t>
            </a:r>
            <a:r>
              <a:rPr lang="pt-BR" sz="2800" b="1" smtClean="0">
                <a:latin typeface="Arial" pitchFamily="34" charset="0"/>
                <a:cs typeface="Arial" pitchFamily="34" charset="0"/>
              </a:rPr>
              <a:t>IDA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KUMMER, RENASCENÇA/PR.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600" b="1" i="0" u="none" strike="noStrike" kern="1200" cap="all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CaixaDeTexto 1"/>
          <p:cNvSpPr txBox="1">
            <a:spLocks noChangeArrowheads="1"/>
          </p:cNvSpPr>
          <p:nvPr/>
        </p:nvSpPr>
        <p:spPr bwMode="auto">
          <a:xfrm>
            <a:off x="785787" y="4572008"/>
            <a:ext cx="742212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Cris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Valberto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Gagliotto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Orientadora: Talita Helena Monteiro de Moura</a:t>
            </a:r>
          </a:p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Apoio Pedagógico: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Ernande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Valentin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"/>
          <p:cNvSpPr txBox="1">
            <a:spLocks noChangeArrowheads="1"/>
          </p:cNvSpPr>
          <p:nvPr/>
        </p:nvSpPr>
        <p:spPr bwMode="auto">
          <a:xfrm>
            <a:off x="1142976" y="6072206"/>
            <a:ext cx="74221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Pelotas, 2014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5786" y="1142984"/>
            <a:ext cx="7848872" cy="468052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Ampliar a cobertura da atenção à saúde bucal dos escolares.</a:t>
            </a:r>
          </a:p>
          <a:p>
            <a:pPr algn="just">
              <a:buFont typeface="Arial" pitchFamily="34" charset="0"/>
              <a:buChar char="•"/>
            </a:pPr>
            <a:endParaRPr lang="pt-B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99,8% </a:t>
            </a:r>
            <a:r>
              <a:rPr lang="pt-B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 exame bucal</a:t>
            </a:r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(100%)</a:t>
            </a:r>
            <a:endParaRPr lang="pt-BR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endParaRPr lang="pt-B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46,7% </a:t>
            </a:r>
            <a:r>
              <a:rPr lang="pt-B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 primeira consulta</a:t>
            </a:r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(100%)</a:t>
            </a:r>
            <a:endParaRPr lang="pt-BR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endParaRPr lang="pt-B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47,4% </a:t>
            </a:r>
            <a:r>
              <a:rPr lang="pt-B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dos alto risco com primeira consulta</a:t>
            </a:r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(100%)</a:t>
            </a:r>
            <a:endParaRPr lang="pt-BR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12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06" y="4348004"/>
            <a:ext cx="4429156" cy="1509888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1: Proporção 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escolares moradores da área de abrangência da unidade de saúde com primeira consulta odontológica. Renascença/PR, 2013.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857488" y="5929330"/>
            <a:ext cx="3108281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Meta: 100%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4643438" y="4357694"/>
            <a:ext cx="442915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2: Proporção de escolares de alto risco com primeira consulta odontológica. Renascença/PR, 2013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8210557"/>
              </p:ext>
            </p:extLst>
          </p:nvPr>
        </p:nvGraphicFramePr>
        <p:xfrm>
          <a:off x="185155" y="953180"/>
          <a:ext cx="4315408" cy="3261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326375"/>
              </p:ext>
            </p:extLst>
          </p:nvPr>
        </p:nvGraphicFramePr>
        <p:xfrm>
          <a:off x="4675538" y="953180"/>
          <a:ext cx="4356578" cy="3274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791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36904" cy="5429288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Melhorar a adesão ao atendimento em saúde 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bucal. 100</a:t>
            </a: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de busca ativa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(100%)</a:t>
            </a: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defRPr/>
            </a:pP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– Melhorar a qualidade da atenção em saúde bucal dos escolares.</a:t>
            </a:r>
          </a:p>
          <a:p>
            <a:pPr lvl="1" algn="just">
              <a:buFont typeface="Arial" pitchFamily="34" charset="0"/>
              <a:buChar char="•"/>
              <a:defRPr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Escovação supervisionada. (100%)</a:t>
            </a:r>
          </a:p>
          <a:p>
            <a:pPr lvl="1" algn="just">
              <a:buFont typeface="Arial" pitchFamily="34" charset="0"/>
              <a:buChar char="•"/>
              <a:defRPr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Alto risco com aplicação flúor gel. (100%)</a:t>
            </a:r>
          </a:p>
          <a:p>
            <a:pPr lvl="1" algn="just">
              <a:buFont typeface="Arial" pitchFamily="34" charset="0"/>
              <a:buChar char="•"/>
              <a:defRPr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Bochecho </a:t>
            </a:r>
            <a:r>
              <a:rPr lang="pt-B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fluoretado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semanal. (100%)</a:t>
            </a:r>
          </a:p>
          <a:p>
            <a:pPr lvl="1" algn="just">
              <a:buFont typeface="Arial" pitchFamily="34" charset="0"/>
              <a:buChar char="•"/>
              <a:defRPr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93,2% dos escolares com primeira consulta com tratamento concluído. (100%)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Arial" pitchFamily="34" charset="0"/>
                <a:cs typeface="Arial" pitchFamily="34" charset="0"/>
              </a:rPr>
              <a:t>Resultados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85720" y="4572008"/>
            <a:ext cx="4286280" cy="12241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3: Proporção de escolares com escovação dental supervisionada com creme dental. Renascença/PR, 2013.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4643438" y="4572008"/>
            <a:ext cx="4286280" cy="1643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4: Proporção de escolares classificados como alto risco à cárie dental que receberam aplicação tópica de flúor gel com escova dental. Renascença/PR, 2013.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714612" y="6334780"/>
            <a:ext cx="3108281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Meta: 100%</a:t>
            </a:r>
            <a:endParaRPr lang="pt-BR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1748264"/>
              </p:ext>
            </p:extLst>
          </p:nvPr>
        </p:nvGraphicFramePr>
        <p:xfrm>
          <a:off x="80595" y="1268760"/>
          <a:ext cx="4419397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24752"/>
              </p:ext>
            </p:extLst>
          </p:nvPr>
        </p:nvGraphicFramePr>
        <p:xfrm>
          <a:off x="4661891" y="1268760"/>
          <a:ext cx="4267827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113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619672" y="5661248"/>
            <a:ext cx="6426578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5: Proporção de escolares com primeira consulta odontológica realizada e tratamento concluído. Renascença/PR, 2013.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690650"/>
              </p:ext>
            </p:extLst>
          </p:nvPr>
        </p:nvGraphicFramePr>
        <p:xfrm>
          <a:off x="1475656" y="1124744"/>
          <a:ext cx="6681045" cy="4523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410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25352" y="2636912"/>
            <a:ext cx="7488832" cy="228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pt-BR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 – Melhorar o registro das informações.</a:t>
            </a:r>
          </a:p>
          <a:p>
            <a:pPr lvl="0" algn="just">
              <a:spcBef>
                <a:spcPct val="20000"/>
              </a:spcBef>
            </a:pPr>
            <a:endParaRPr lang="pt-BR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ct val="20000"/>
              </a:spcBef>
            </a:pPr>
            <a:r>
              <a:rPr lang="pt-BR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100% com registro atualizado. (100</a:t>
            </a:r>
            <a:r>
              <a:rPr lang="pt-BR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 lvl="0" algn="just">
              <a:spcBef>
                <a:spcPct val="20000"/>
              </a:spcBef>
            </a:pPr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63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86819" y="2060848"/>
            <a:ext cx="7772400" cy="362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pt-BR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pt-BR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Promover a saúde bucal dos escolares.</a:t>
            </a:r>
          </a:p>
          <a:p>
            <a:pPr lvl="0" algn="just">
              <a:spcBef>
                <a:spcPct val="20000"/>
              </a:spcBef>
              <a:buFont typeface="Arial" pitchFamily="34" charset="0"/>
              <a:buChar char="•"/>
            </a:pPr>
            <a:endParaRPr lang="pt-B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100% com orientações higiene bucal.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</a:pPr>
            <a:endParaRPr lang="pt-B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100% com orientações cárie dental.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</a:pPr>
            <a:endParaRPr lang="pt-B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100% com orientações nutricionais</a:t>
            </a:r>
            <a:r>
              <a:rPr lang="pt-BR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4630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14282" y="5214950"/>
            <a:ext cx="428628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6: Proporção de escolares que receberam orientação sobre cárie dental. Renascença/PR, 2013.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4500562" y="5286388"/>
            <a:ext cx="4286280" cy="12241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7: Proporção de escolares que receberam orientações nutricionais. Renascença/PR, 2013.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5146710"/>
              </p:ext>
            </p:extLst>
          </p:nvPr>
        </p:nvGraphicFramePr>
        <p:xfrm>
          <a:off x="208048" y="1428736"/>
          <a:ext cx="4219936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379506"/>
              </p:ext>
            </p:extLst>
          </p:nvPr>
        </p:nvGraphicFramePr>
        <p:xfrm>
          <a:off x="4569768" y="1412775"/>
          <a:ext cx="4405040" cy="345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023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81766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136904" cy="47525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intervenção proporcionou: 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Atendimento 4 a 10 anos;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Registros;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Qualificação da atenção;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Ações educativas e preventivas;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Interação com a comunidade;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Grupo de gestantes;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Clínica do bebê;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Hiperdia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Idosos.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3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071546"/>
            <a:ext cx="8501122" cy="251458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preocupação em melhorar a atenção à saúde bucal é justificada porque os estágios anteriores da doença antes da cavidade podem ser paralisados por ações de promoção à saúde e prevenção. (Brasil, 2006)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85720" y="3786190"/>
            <a:ext cx="8496944" cy="2731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Portanto, somente o tratamento restaurador da cavidade de cárie não garante o controle do processo da doença, sendo necessário intervir também sobre os seus determinantes para evitar novas cavidades e recidivas nas restaurações. (Brasil, 2006)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49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87425"/>
            <a:ext cx="7772400" cy="792089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12394" y="785794"/>
            <a:ext cx="3602680" cy="733760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Renascença – PR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6" y="1357298"/>
            <a:ext cx="8858312" cy="5072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1472" y="1571612"/>
            <a:ext cx="7992888" cy="4392488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Expectativas</a:t>
            </a:r>
          </a:p>
          <a:p>
            <a:pPr algn="just">
              <a:buFont typeface="Arial" pitchFamily="34" charset="0"/>
              <a:buChar char="•"/>
            </a:pPr>
            <a:endParaRPr lang="pt-BR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Significado</a:t>
            </a:r>
          </a:p>
          <a:p>
            <a:pPr algn="just">
              <a:buFont typeface="Arial" pitchFamily="34" charset="0"/>
              <a:buChar char="•"/>
            </a:pPr>
            <a:endParaRPr lang="pt-BR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Aprendizado mais relevantes</a:t>
            </a:r>
          </a:p>
          <a:p>
            <a:pPr algn="just"/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960398" cy="73889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Reflexão Crítica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4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772400" cy="1470025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OBRIGADO!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talita helena\Desktop\s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643314"/>
            <a:ext cx="2857519" cy="2143140"/>
          </a:xfrm>
          <a:prstGeom prst="rect">
            <a:avLst/>
          </a:prstGeom>
          <a:noFill/>
        </p:spPr>
      </p:pic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643314"/>
            <a:ext cx="3343312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87425"/>
            <a:ext cx="7772400" cy="792089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12394" y="785794"/>
            <a:ext cx="3602680" cy="733760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Renascença – PR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8" y="1428736"/>
            <a:ext cx="8615215" cy="5000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2293" y="298697"/>
            <a:ext cx="7772400" cy="792089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62394" y="1415943"/>
            <a:ext cx="6072198" cy="571504"/>
          </a:xfrm>
        </p:spPr>
        <p:txBody>
          <a:bodyPr>
            <a:normAutofit/>
          </a:bodyPr>
          <a:lstStyle/>
          <a:p>
            <a:r>
              <a:rPr lang="pt-BR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Núcleo Integrado de Saúde – I (NIS I)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675" y="1988840"/>
            <a:ext cx="6231636" cy="442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8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2293" y="298697"/>
            <a:ext cx="7772400" cy="792089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539552" y="2492896"/>
            <a:ext cx="8390736" cy="2363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Atenção a saúde bucal dos escolares.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Importância da saúde bucal dos escolares.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3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Objetivo Geral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3140968"/>
            <a:ext cx="7632848" cy="2304256"/>
          </a:xfrm>
        </p:spPr>
        <p:txBody>
          <a:bodyPr>
            <a:normAutofit/>
          </a:bodyPr>
          <a:lstStyle/>
          <a:p>
            <a:r>
              <a:rPr lang="pt-BR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Melhorar a atenção à saúde bucal dos escolares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0" y="1071547"/>
            <a:ext cx="9144000" cy="3365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Monitoramento e</a:t>
            </a:r>
            <a:r>
              <a:rPr kumimoji="0" lang="pt-BR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avaliação: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Exame                                   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Busca ativa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Escovação supervisionada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Bochecho 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fluoretado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Orientações higiene, cárie</a:t>
            </a:r>
          </a:p>
          <a:p>
            <a:pPr lvl="1"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e nutrição.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75047" y="4345874"/>
            <a:ext cx="8994766" cy="2736304"/>
          </a:xfrm>
        </p:spPr>
        <p:txBody>
          <a:bodyPr>
            <a:normAutofit/>
          </a:bodyPr>
          <a:lstStyle/>
          <a:p>
            <a:r>
              <a:rPr lang="pt-BR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Organização </a:t>
            </a:r>
            <a:r>
              <a:rPr lang="pt-BR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gestão do serviço: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Contato com a escola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Organização da busca ativa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Planejamento dos materiais necessários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Organização dos registros</a:t>
            </a:r>
          </a:p>
          <a:p>
            <a:pPr algn="just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932040" y="1501621"/>
            <a:ext cx="446026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pt-BR" sz="1200" dirty="0" smtClean="0">
                <a:latin typeface="Arial" pitchFamily="34" charset="0"/>
                <a:cs typeface="Arial" pitchFamily="34" charset="0"/>
              </a:rPr>
              <a:t>  </a:t>
            </a:r>
            <a:endParaRPr lang="pt-BR" sz="1200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 Primeira Consulta                    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             </a:t>
            </a:r>
            <a:endParaRPr lang="pt-BR" sz="2600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 Tratamento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concluído</a:t>
            </a:r>
            <a:endParaRPr lang="pt-BR" sz="2600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 Aplicação flúor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gel</a:t>
            </a:r>
            <a:endParaRPr lang="pt-BR" sz="2600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 Registros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atualizados</a:t>
            </a:r>
            <a:endParaRPr lang="pt-BR" sz="1200" dirty="0"/>
          </a:p>
          <a:p>
            <a:endParaRPr lang="pt-BR" sz="1200" dirty="0" smtClean="0"/>
          </a:p>
          <a:p>
            <a:endParaRPr lang="pt-BR" sz="1200" dirty="0" smtClean="0"/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6238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3648" y="1285860"/>
            <a:ext cx="7452320" cy="5383500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Engajamento público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Reunião de orientação com os pais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Manutenção dos registros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Participação da comunidade</a:t>
            </a:r>
          </a:p>
          <a:p>
            <a:pPr lvl="1" algn="just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Qualificação da prática clínica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Qualificação da equipe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Orientações a comunidade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Registros adequados	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972156" y="1285860"/>
            <a:ext cx="3886124" cy="4879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95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Logística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76864" cy="4536504"/>
          </a:xfrm>
        </p:spPr>
        <p:txBody>
          <a:bodyPr>
            <a:normAutofit fontScale="62500" lnSpcReduction="20000"/>
          </a:bodyPr>
          <a:lstStyle/>
          <a:p>
            <a:pPr lvl="0" algn="just">
              <a:buFont typeface="Arial" pitchFamily="34" charset="0"/>
              <a:buChar char="•"/>
              <a:defRPr/>
            </a:pP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Caderno de Atenção Básica n° 17 – Saúde Bucal e n° 24 – Saúde na Escola.</a:t>
            </a:r>
          </a:p>
          <a:p>
            <a:pPr lvl="0" algn="just">
              <a:buFont typeface="Arial" pitchFamily="34" charset="0"/>
              <a:buChar char="•"/>
              <a:defRPr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  <a:defRPr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Registros nos prontuários, fichas espelhos e planilha de coleta de dados.</a:t>
            </a:r>
          </a:p>
          <a:p>
            <a:pPr lvl="0" algn="just">
              <a:defRPr/>
            </a:pPr>
            <a:endParaRPr lang="pt-B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Reunião com equipe de saúde.</a:t>
            </a:r>
          </a:p>
          <a:p>
            <a:pPr algn="just">
              <a:buFont typeface="Arial" pitchFamily="34" charset="0"/>
              <a:buChar char="•"/>
            </a:pPr>
            <a:endParaRPr lang="pt-B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Reunião com equipe da escola.</a:t>
            </a:r>
          </a:p>
          <a:p>
            <a:pPr algn="just">
              <a:buFont typeface="Arial" pitchFamily="34" charset="0"/>
              <a:buChar char="•"/>
            </a:pPr>
            <a:endParaRPr lang="pt-BR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Reunião com os pais.</a:t>
            </a:r>
          </a:p>
          <a:p>
            <a:pPr algn="just">
              <a:buFont typeface="Arial" pitchFamily="34" charset="0"/>
              <a:buChar char="•"/>
            </a:pPr>
            <a:endParaRPr lang="pt-BR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Classificação de risco.</a:t>
            </a:r>
          </a:p>
          <a:p>
            <a:pPr algn="just">
              <a:buFont typeface="Arial" pitchFamily="34" charset="0"/>
              <a:buChar char="•"/>
            </a:pPr>
            <a:endParaRPr lang="pt-BR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Atendimentos clínicos.</a:t>
            </a:r>
          </a:p>
          <a:p>
            <a:pPr algn="just">
              <a:buFont typeface="Arial" pitchFamily="34" charset="0"/>
              <a:buChar char="•"/>
            </a:pPr>
            <a:endParaRPr lang="pt-BR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Atividades educativas e preventivas.</a:t>
            </a:r>
          </a:p>
          <a:p>
            <a:pPr algn="just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685</Words>
  <Application>Microsoft Office PowerPoint</Application>
  <PresentationFormat>Apresentação na tela (4:3)</PresentationFormat>
  <Paragraphs>136</Paragraphs>
  <Slides>21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Apresentação do PowerPoint</vt:lpstr>
      <vt:lpstr>Introdução</vt:lpstr>
      <vt:lpstr>Introdução</vt:lpstr>
      <vt:lpstr>Introdução</vt:lpstr>
      <vt:lpstr>Introdução</vt:lpstr>
      <vt:lpstr>Objetivo Geral</vt:lpstr>
      <vt:lpstr>Metodologia</vt:lpstr>
      <vt:lpstr>Metodologia</vt:lpstr>
      <vt:lpstr>Logística</vt:lpstr>
      <vt:lpstr>Resultados</vt:lpstr>
      <vt:lpstr>Resultados</vt:lpstr>
      <vt:lpstr>Apresentação do PowerPoint</vt:lpstr>
      <vt:lpstr>Resultados</vt:lpstr>
      <vt:lpstr>Resultados</vt:lpstr>
      <vt:lpstr>Resultados</vt:lpstr>
      <vt:lpstr>Resultados</vt:lpstr>
      <vt:lpstr>Resultados</vt:lpstr>
      <vt:lpstr>Discussão</vt:lpstr>
      <vt:lpstr>Discussão</vt:lpstr>
      <vt:lpstr>Reflexão Crítica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Gi</cp:lastModifiedBy>
  <cp:revision>69</cp:revision>
  <dcterms:created xsi:type="dcterms:W3CDTF">2014-04-14T13:00:38Z</dcterms:created>
  <dcterms:modified xsi:type="dcterms:W3CDTF">2014-05-01T16:20:58Z</dcterms:modified>
</cp:coreProperties>
</file>