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5"/>
  </p:notesMasterIdLst>
  <p:sldIdLst>
    <p:sldId id="256" r:id="rId2"/>
    <p:sldId id="259" r:id="rId3"/>
    <p:sldId id="260" r:id="rId4"/>
    <p:sldId id="318" r:id="rId5"/>
    <p:sldId id="320" r:id="rId6"/>
    <p:sldId id="263" r:id="rId7"/>
    <p:sldId id="264" r:id="rId8"/>
    <p:sldId id="322" r:id="rId9"/>
    <p:sldId id="323" r:id="rId10"/>
    <p:sldId id="324" r:id="rId11"/>
    <p:sldId id="265" r:id="rId12"/>
    <p:sldId id="266" r:id="rId13"/>
    <p:sldId id="327" r:id="rId14"/>
    <p:sldId id="269" r:id="rId15"/>
    <p:sldId id="331" r:id="rId16"/>
    <p:sldId id="332" r:id="rId17"/>
    <p:sldId id="310" r:id="rId18"/>
    <p:sldId id="336" r:id="rId19"/>
    <p:sldId id="270" r:id="rId20"/>
    <p:sldId id="273" r:id="rId21"/>
    <p:sldId id="333" r:id="rId22"/>
    <p:sldId id="334" r:id="rId23"/>
    <p:sldId id="278" r:id="rId24"/>
    <p:sldId id="335" r:id="rId25"/>
    <p:sldId id="293" r:id="rId26"/>
    <p:sldId id="337" r:id="rId27"/>
    <p:sldId id="295" r:id="rId28"/>
    <p:sldId id="296" r:id="rId29"/>
    <p:sldId id="297" r:id="rId30"/>
    <p:sldId id="340" r:id="rId31"/>
    <p:sldId id="299" r:id="rId32"/>
    <p:sldId id="311" r:id="rId33"/>
    <p:sldId id="313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ane" initials="AC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560043999674095E-2"/>
          <c:y val="6.4503124370086817E-2"/>
          <c:w val="0.90147387797127432"/>
          <c:h val="0.83171414196083759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24.5</c:v>
                </c:pt>
                <c:pt idx="1">
                  <c:v>42</c:v>
                </c:pt>
                <c:pt idx="2">
                  <c:v>60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7488512"/>
        <c:axId val="77490048"/>
      </c:barChart>
      <c:catAx>
        <c:axId val="77488512"/>
        <c:scaling>
          <c:orientation val="minMax"/>
        </c:scaling>
        <c:axPos val="b"/>
        <c:majorTickMark val="none"/>
        <c:tickLblPos val="nextTo"/>
        <c:crossAx val="77490048"/>
        <c:crosses val="autoZero"/>
        <c:auto val="1"/>
        <c:lblAlgn val="ctr"/>
        <c:lblOffset val="100"/>
      </c:catAx>
      <c:valAx>
        <c:axId val="774900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488512"/>
        <c:crosses val="autoZero"/>
        <c:crossBetween val="between"/>
      </c:valAx>
    </c:plotArea>
    <c:plotVisOnly val="1"/>
  </c:chart>
  <c:spPr>
    <a:ln w="6350" cmpd="sng">
      <a:solidFill>
        <a:schemeClr val="tx1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3119493980219519E-2"/>
          <c:y val="5.0045493994792703E-2"/>
          <c:w val="0.87923292170373357"/>
          <c:h val="0.7882668507060423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40.5</c:v>
                </c:pt>
                <c:pt idx="1">
                  <c:v>69.400000000000006</c:v>
                </c:pt>
                <c:pt idx="2">
                  <c:v>99.2</c:v>
                </c:pt>
                <c:pt idx="3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7479296"/>
        <c:axId val="72692864"/>
      </c:barChart>
      <c:catAx>
        <c:axId val="77479296"/>
        <c:scaling>
          <c:orientation val="minMax"/>
        </c:scaling>
        <c:axPos val="b"/>
        <c:majorTickMark val="none"/>
        <c:tickLblPos val="nextTo"/>
        <c:crossAx val="72692864"/>
        <c:crosses val="autoZero"/>
        <c:auto val="1"/>
        <c:lblAlgn val="ctr"/>
        <c:lblOffset val="100"/>
      </c:catAx>
      <c:valAx>
        <c:axId val="72692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479296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210091036362696"/>
          <c:y val="6.4503124370086734E-2"/>
          <c:w val="0.88849175191294738"/>
          <c:h val="0.83171414196083759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57.9</c:v>
                </c:pt>
                <c:pt idx="2">
                  <c:v>88.4</c:v>
                </c:pt>
                <c:pt idx="3">
                  <c:v>90.1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2722688"/>
        <c:axId val="72728576"/>
      </c:barChart>
      <c:catAx>
        <c:axId val="72722688"/>
        <c:scaling>
          <c:orientation val="minMax"/>
        </c:scaling>
        <c:axPos val="b"/>
        <c:majorTickMark val="none"/>
        <c:tickLblPos val="nextTo"/>
        <c:crossAx val="72728576"/>
        <c:crosses val="autoZero"/>
        <c:auto val="1"/>
        <c:lblAlgn val="ctr"/>
        <c:lblOffset val="100"/>
      </c:catAx>
      <c:valAx>
        <c:axId val="72728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27226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3119493980219575E-2"/>
          <c:y val="5.0045493994792703E-2"/>
          <c:w val="0.87923292170373357"/>
          <c:h val="0.78826685070604208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40.5</c:v>
                </c:pt>
                <c:pt idx="1">
                  <c:v>69.400000000000006</c:v>
                </c:pt>
                <c:pt idx="2">
                  <c:v>99.2</c:v>
                </c:pt>
                <c:pt idx="3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8824576"/>
        <c:axId val="78826112"/>
      </c:barChart>
      <c:catAx>
        <c:axId val="78824576"/>
        <c:scaling>
          <c:orientation val="minMax"/>
        </c:scaling>
        <c:axPos val="b"/>
        <c:majorTickMark val="none"/>
        <c:tickLblPos val="nextTo"/>
        <c:crossAx val="78826112"/>
        <c:crosses val="autoZero"/>
        <c:auto val="1"/>
        <c:lblAlgn val="ctr"/>
        <c:lblOffset val="100"/>
      </c:catAx>
      <c:valAx>
        <c:axId val="78826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824576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311949398021963E-2"/>
          <c:y val="5.0045493994792703E-2"/>
          <c:w val="0.87923292170373357"/>
          <c:h val="0.78826685070604186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40.5</c:v>
                </c:pt>
                <c:pt idx="1">
                  <c:v>69.400000000000006</c:v>
                </c:pt>
                <c:pt idx="2">
                  <c:v>99.2</c:v>
                </c:pt>
                <c:pt idx="3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8749696"/>
        <c:axId val="78751232"/>
      </c:barChart>
      <c:catAx>
        <c:axId val="78749696"/>
        <c:scaling>
          <c:orientation val="minMax"/>
        </c:scaling>
        <c:axPos val="b"/>
        <c:majorTickMark val="none"/>
        <c:tickLblPos val="nextTo"/>
        <c:crossAx val="78751232"/>
        <c:crosses val="autoZero"/>
        <c:auto val="1"/>
        <c:lblAlgn val="ctr"/>
        <c:lblOffset val="100"/>
      </c:catAx>
      <c:valAx>
        <c:axId val="78751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749696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7.1233421101168939E-2"/>
          <c:y val="7.2702344722174711E-2"/>
          <c:w val="0.90017151409929963"/>
          <c:h val="0.81032273114658615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34.700000000000003</c:v>
                </c:pt>
                <c:pt idx="2">
                  <c:v>34.700000000000003</c:v>
                </c:pt>
                <c:pt idx="3">
                  <c:v>34.700000000000003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dLbls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gapWidth val="75"/>
        <c:overlap val="40"/>
        <c:axId val="78899840"/>
        <c:axId val="78905728"/>
      </c:barChart>
      <c:catAx>
        <c:axId val="78899840"/>
        <c:scaling>
          <c:orientation val="minMax"/>
        </c:scaling>
        <c:axPos val="b"/>
        <c:majorTickMark val="none"/>
        <c:tickLblPos val="nextTo"/>
        <c:crossAx val="78905728"/>
        <c:crosses val="autoZero"/>
        <c:auto val="1"/>
        <c:lblAlgn val="ctr"/>
        <c:lblOffset val="100"/>
      </c:catAx>
      <c:valAx>
        <c:axId val="789057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89984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7C4B-8FD0-4D51-8783-39FC4CB68274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489B-64C5-43E6-A138-10AE671797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3A4F57-8972-4BAB-A886-2C61BFE750CB}" type="datetimeFigureOut">
              <a:rPr lang="pt-BR" smtClean="0"/>
              <a:pPr/>
              <a:t>02/06/2013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cidadesat/topwindow.htm?1" TargetMode="External"/><Relationship Id="rId2" Type="http://schemas.openxmlformats.org/officeDocument/2006/relationships/hyperlink" Target="http://www.fockink.ind.br/portal/abreModulo.aspx?mod=20&amp;pag=16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2900370"/>
          </a:xfrm>
        </p:spPr>
        <p:txBody>
          <a:bodyPr>
            <a:normAutofit/>
          </a:bodyPr>
          <a:lstStyle/>
          <a:p>
            <a:pPr algn="ctr"/>
            <a:r>
              <a:rPr lang="pt-BR" sz="2800" b="1" cap="none" dirty="0" smtClean="0"/>
              <a:t>Qualificação da atenção à saúde bucal em crianças de zero a seis anos na ESF Esperança em </a:t>
            </a:r>
            <a:r>
              <a:rPr lang="pt-BR" sz="2800" b="1" cap="none" dirty="0" err="1" smtClean="0"/>
              <a:t>Panambi</a:t>
            </a:r>
            <a:r>
              <a:rPr lang="pt-BR" sz="2800" b="1" cap="none" dirty="0" smtClean="0"/>
              <a:t> - RS</a:t>
            </a:r>
            <a:r>
              <a:rPr lang="pt-BR" sz="2800" cap="none" dirty="0" smtClean="0"/>
              <a:t/>
            </a:r>
            <a:br>
              <a:rPr lang="pt-BR" sz="2800" cap="none" dirty="0" smtClean="0"/>
            </a:br>
            <a:endParaRPr lang="pt-BR" sz="2800" b="1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     Pelotas - 2013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57752" y="4786322"/>
            <a:ext cx="369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Orientadora: Ariane da Cruz Guedes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7422" y="0"/>
            <a:ext cx="4120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Universidade Aberta do SUS – UNASUS</a:t>
            </a:r>
            <a:endParaRPr lang="pt-BR" dirty="0" smtClean="0"/>
          </a:p>
          <a:p>
            <a:pPr algn="ctr"/>
            <a:r>
              <a:rPr lang="pt-BR" b="1" dirty="0" smtClean="0"/>
              <a:t>Universidade Federal de Pelotas</a:t>
            </a:r>
            <a:endParaRPr lang="pt-BR" dirty="0" smtClean="0"/>
          </a:p>
          <a:p>
            <a:pPr algn="ctr"/>
            <a:r>
              <a:rPr lang="pt-BR" b="1" dirty="0" smtClean="0"/>
              <a:t>Especialização em Saúde da Família</a:t>
            </a:r>
            <a:endParaRPr lang="pt-BR" dirty="0" smtClean="0"/>
          </a:p>
          <a:p>
            <a:pPr algn="ctr"/>
            <a:r>
              <a:rPr lang="pt-BR" b="1" dirty="0" smtClean="0"/>
              <a:t>Modalidade a Distância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3240" y="1714488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CRISTIANE PICCOLI DIDONE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94576" cy="5000660"/>
          </a:xfrm>
        </p:spPr>
        <p:txBody>
          <a:bodyPr>
            <a:normAutofit/>
          </a:bodyPr>
          <a:lstStyle/>
          <a:p>
            <a:pPr algn="just"/>
            <a:endParaRPr lang="pt-BR" sz="2600" dirty="0" smtClean="0"/>
          </a:p>
          <a:p>
            <a:pPr algn="just">
              <a:buNone/>
            </a:pPr>
            <a:r>
              <a:rPr lang="pt-BR" sz="2600" dirty="0" smtClean="0"/>
              <a:t>Promover à saúde bucal das crianças de zero a seis anos.</a:t>
            </a:r>
          </a:p>
          <a:p>
            <a:pPr algn="just">
              <a:buNone/>
            </a:pPr>
            <a:r>
              <a:rPr lang="pt-BR" sz="2600" b="1" dirty="0" smtClean="0"/>
              <a:t>Metas:</a:t>
            </a:r>
            <a:endParaRPr lang="pt-BR" sz="2600" dirty="0" smtClean="0"/>
          </a:p>
          <a:p>
            <a:pPr algn="just"/>
            <a:r>
              <a:rPr lang="pt-BR" sz="2600" dirty="0" smtClean="0"/>
              <a:t>Dar orientações sobre higiene bucal, etiologia e prevenção da cárie e orientações nutricionais para 60% responsáveis das crianças e para 60% das crianças. </a:t>
            </a:r>
          </a:p>
          <a:p>
            <a:pPr algn="just"/>
            <a:r>
              <a:rPr lang="pt-BR" sz="2600" dirty="0" smtClean="0"/>
              <a:t>Ofertas ações educativas e preventivas a 60% das crianças.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b="1" dirty="0" smtClean="0"/>
              <a:t>População alvo da intervenção:</a:t>
            </a:r>
            <a:endParaRPr lang="pt-BR" dirty="0" smtClean="0"/>
          </a:p>
          <a:p>
            <a:pPr algn="just"/>
            <a:r>
              <a:rPr lang="pt-BR" dirty="0" smtClean="0"/>
              <a:t>Foi realizada uma intervenção sobre 121 crianças de zero a seis anos na ESF Esperança, no município de </a:t>
            </a:r>
            <a:r>
              <a:rPr lang="pt-BR" dirty="0" err="1" smtClean="0"/>
              <a:t>Panambi-RS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Cadastramento e agendamento para consulta odontológica.</a:t>
            </a:r>
          </a:p>
          <a:p>
            <a:pPr algn="just"/>
            <a:r>
              <a:rPr lang="pt-BR" dirty="0" smtClean="0"/>
              <a:t>Cartaz informativo.</a:t>
            </a:r>
          </a:p>
          <a:p>
            <a:pPr algn="just"/>
            <a:endParaRPr lang="pt-BR" dirty="0"/>
          </a:p>
        </p:txBody>
      </p:sp>
      <p:pic>
        <p:nvPicPr>
          <p:cNvPr id="4" name="Imagem 3" descr="E:\Meus Documentos\Pictures\2012-10-04\1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3380"/>
            <a:ext cx="3214710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572000" y="653483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928926" y="1428736"/>
            <a:ext cx="5786478" cy="271464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Capacitação da equipe do ESF Esperança, durante as reuniões de equipe.</a:t>
            </a:r>
          </a:p>
          <a:p>
            <a:pPr lvl="0" algn="just"/>
            <a:r>
              <a:rPr lang="pt-BR" sz="2400" dirty="0" smtClean="0"/>
              <a:t>Elaboração da ficha espelho específica para a intervenção e planilha para coleta de dados</a:t>
            </a:r>
            <a:r>
              <a:rPr lang="pt-BR" dirty="0" smtClean="0"/>
              <a:t>.</a:t>
            </a:r>
          </a:p>
          <a:p>
            <a:pPr lvl="0" algn="just"/>
            <a:endParaRPr lang="pt-BR" dirty="0" smtClean="0"/>
          </a:p>
          <a:p>
            <a:pPr algn="just"/>
            <a:endParaRPr lang="pt-BR" dirty="0" smtClean="0"/>
          </a:p>
          <a:p>
            <a:pPr lvl="0"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Imagem 3" descr="E:\Meus Documentos\Pictures\2013-05-13\1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64320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3857628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</a:p>
          <a:p>
            <a:endParaRPr lang="pt-BR" dirty="0"/>
          </a:p>
        </p:txBody>
      </p:sp>
      <p:pic>
        <p:nvPicPr>
          <p:cNvPr id="6" name="Imagem 5" descr="E:\Meus Documentos\Pictures\2011-10-25 001\DSC00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500462" cy="3000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28596" y="4786322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Primeiras consultas odontológicas as crianças de zero a seis anos: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72066" y="635795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</a:p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876256" y="4869160"/>
            <a:ext cx="211464" cy="145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660232" y="4437112"/>
            <a:ext cx="211464" cy="145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972072"/>
          </a:xfrm>
        </p:spPr>
        <p:txBody>
          <a:bodyPr>
            <a:normAutofit/>
          </a:bodyPr>
          <a:lstStyle/>
          <a:p>
            <a:pPr lvl="0" algn="just"/>
            <a:r>
              <a:rPr lang="pt-BR" dirty="0" smtClean="0"/>
              <a:t>Monitoramento do número de crianças cadastradas /proporção de crianças que tiveram acesso a atendimento odontológico, mensalmente.</a:t>
            </a:r>
          </a:p>
          <a:p>
            <a:pPr lvl="0" algn="just"/>
            <a:r>
              <a:rPr lang="pt-BR" dirty="0" smtClean="0"/>
              <a:t>Registro das crianças faltosas.</a:t>
            </a:r>
          </a:p>
          <a:p>
            <a:pPr lvl="0" algn="just"/>
            <a:r>
              <a:rPr lang="pt-BR" dirty="0" smtClean="0"/>
              <a:t>Visitas às crianças faltosas pelas agentes de saúde e agendamento de um novo horário.</a:t>
            </a:r>
          </a:p>
          <a:p>
            <a:pPr algn="just"/>
            <a:r>
              <a:rPr lang="pt-BR" dirty="0" smtClean="0"/>
              <a:t>Atendimento de casos de urgência e agendamento dos demais.</a:t>
            </a:r>
          </a:p>
          <a:p>
            <a:pPr lvl="0" algn="just"/>
            <a:endParaRPr lang="pt-BR" dirty="0" smtClean="0"/>
          </a:p>
          <a:p>
            <a:pPr lvl="0"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Exame bucal adequado das crianças.</a:t>
            </a:r>
          </a:p>
          <a:p>
            <a:pPr algn="just"/>
            <a:r>
              <a:rPr lang="pt-BR" dirty="0" smtClean="0"/>
              <a:t>Consultas de tratamento odontológico para as crianças.</a:t>
            </a:r>
          </a:p>
          <a:p>
            <a:pPr algn="just"/>
            <a:endParaRPr lang="pt-BR" dirty="0" smtClean="0"/>
          </a:p>
        </p:txBody>
      </p:sp>
      <p:pic>
        <p:nvPicPr>
          <p:cNvPr id="4" name="Imagem 3" descr="E:\Meus Documentos\Pictures\2011-10-11 001\DSC00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3370053" cy="2527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2866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</a:p>
          <a:p>
            <a:endParaRPr lang="pt-BR" dirty="0"/>
          </a:p>
        </p:txBody>
      </p:sp>
      <p:pic>
        <p:nvPicPr>
          <p:cNvPr id="1026" name="Picture 2" descr="E:\Meus Documentos\Pictures\2013-04-25 001\DSCF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5026"/>
            <a:ext cx="3500462" cy="262534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929190" y="5929330"/>
            <a:ext cx="3545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</a:t>
            </a:r>
            <a:r>
              <a:rPr lang="pt-BR" dirty="0" smtClean="0"/>
              <a:t>2012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49006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Priorização de agendamento para as crianças identificadas como alto risco.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lvl="0" algn="just"/>
            <a:r>
              <a:rPr lang="pt-BR" dirty="0" smtClean="0"/>
              <a:t>Visitas domiciliares às famílias das crianças identificadas com alto risco.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4" name="Imagem 3" descr="E:\Meus Documentos\Pictures\2013-04-25 001\DSCF27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00306"/>
            <a:ext cx="3561947" cy="26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928926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000496" y="3643314"/>
            <a:ext cx="42862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Atividades mensais educativas e preventivas coletivas na creche. </a:t>
            </a:r>
          </a:p>
        </p:txBody>
      </p:sp>
      <p:pic>
        <p:nvPicPr>
          <p:cNvPr id="4" name="Imagem 3" descr="E:\Meus Documentos\Pictures\2011-10-20 001\DSC00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3308589" cy="248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m 4" descr="E:\Meus Documentos\Pictures\2011-10-20 001\DSC00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2424023" cy="323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634605" y="6381328"/>
            <a:ext cx="3545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2012</a:t>
            </a:r>
          </a:p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071670" y="378619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929322" y="3500438"/>
            <a:ext cx="21431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786578" y="3500438"/>
            <a:ext cx="142876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153400" cy="4495800"/>
          </a:xfrm>
        </p:spPr>
        <p:txBody>
          <a:bodyPr/>
          <a:lstStyle/>
          <a:p>
            <a:r>
              <a:rPr lang="pt-BR" dirty="0" smtClean="0"/>
              <a:t>Percentual de primeira consulta odontológica:</a:t>
            </a:r>
          </a:p>
          <a:p>
            <a:pPr lvl="1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85918" y="2571744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 Busca ativa de </a:t>
            </a:r>
            <a:r>
              <a:rPr lang="pt-BR" dirty="0" smtClean="0"/>
              <a:t>100</a:t>
            </a:r>
            <a:r>
              <a:rPr lang="pt-BR" dirty="0" smtClean="0"/>
              <a:t>% </a:t>
            </a:r>
            <a:r>
              <a:rPr lang="pt-BR" dirty="0" smtClean="0"/>
              <a:t>das crianças faltosas às consultas.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Capacitação de 100% dos profissionais da equipe ESF.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543576"/>
          </a:xfrm>
        </p:spPr>
        <p:txBody>
          <a:bodyPr/>
          <a:lstStyle/>
          <a:p>
            <a:pPr algn="just"/>
            <a:r>
              <a:rPr lang="pt-BR" dirty="0" smtClean="0"/>
              <a:t>Percentual de crianças que receberam exame bucal adequado.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14480" y="2643182"/>
          <a:ext cx="550072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504351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intervenção desenvolvida na UBS que atuo foi saúde bucal de crianças de zero a seis anos. </a:t>
            </a:r>
          </a:p>
          <a:p>
            <a:pPr algn="just"/>
            <a:r>
              <a:rPr lang="pt-BR" sz="2400" dirty="0" smtClean="0"/>
              <a:t>Doenças que acometem a cavidade oral, como cárie e os problemas </a:t>
            </a:r>
            <a:r>
              <a:rPr lang="pt-BR" sz="2400" dirty="0" err="1" smtClean="0"/>
              <a:t>periodontais</a:t>
            </a:r>
            <a:r>
              <a:rPr lang="pt-BR" sz="2400" dirty="0" smtClean="0"/>
              <a:t> podem influir no desenvolvimento da criança e na sua participação em atividades importantes da vida (AMERICAN ACADEMY OF PEDIATRIC DENTISTRY, 1995-1996). </a:t>
            </a:r>
          </a:p>
          <a:p>
            <a:pPr algn="just"/>
            <a:r>
              <a:rPr lang="pt-BR" sz="2400" dirty="0" smtClean="0"/>
              <a:t>Quase 27% das crianças de 18 a 36 meses apresentam pelo menos um dente decíduo com cárie (BRASIL, 2008).</a:t>
            </a:r>
          </a:p>
          <a:p>
            <a:pPr algn="just"/>
            <a:r>
              <a:rPr lang="pt-BR" sz="2400" dirty="0" smtClean="0"/>
              <a:t>Assim, a criança merece uma atenção especial desde os primeiros anos de vida, pois é nessa idade que se estabelece a base para a saúde futura do indivíduo.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Percentual de crianças com tratamento odontológico concluído</a:t>
            </a:r>
          </a:p>
          <a:p>
            <a:pPr algn="just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43042" y="2643182"/>
          <a:ext cx="5685792" cy="372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543576"/>
          </a:xfrm>
        </p:spPr>
        <p:txBody>
          <a:bodyPr/>
          <a:lstStyle/>
          <a:p>
            <a:r>
              <a:rPr lang="pt-BR" dirty="0" smtClean="0"/>
              <a:t>Percentual de crianças com avaliação de risco em dia.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14480" y="2643182"/>
          <a:ext cx="550072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543576"/>
          </a:xfrm>
        </p:spPr>
        <p:txBody>
          <a:bodyPr/>
          <a:lstStyle/>
          <a:p>
            <a:r>
              <a:rPr lang="pt-BR" dirty="0" smtClean="0"/>
              <a:t>Crianças com orientação nutricional e sobre higiene bucal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14480" y="2643182"/>
          <a:ext cx="550072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Percentual de crianças que receberam atividades educativas preventivas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85918" y="2786058"/>
          <a:ext cx="557216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482919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Aspectos qualitativos: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Boa adesão das famílias cadastradas ao programa;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Ponto negativo: captamos somente as crianças cadastradas no programa no leite;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Dificuldade nas visitas domiciliares;</a:t>
            </a:r>
          </a:p>
          <a:p>
            <a:pPr lvl="1" algn="just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Atividades educativas e preventivas ficaram restringidas à creche.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intervenção propiciou a ampliação da atenção à saúde bucal de zero a seis anos;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melhoria dos registros;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A qualificação da atenção do atendimento odontológico desta faixa etária.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5257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Destacou-se o mapeamento das crianças com alto risco para problemas bucais, bem como a promoção a saúde bucal, com atividades educativas e preventivas, realizadas na creche.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Importante a parceria formada com os professores.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Esta atividade promoveu o trabalho integrado de toda a equipe.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As atribuições da equipe foram revistas, assim os membros da equipe passaram a ver a criança como um todo.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exame da cavidade bucal das crianças deve ser uma atividade de rotina. Assim, médicos, enfermeiros e outros profissionais, ao observarem a presença de lesões nos dentes ou tecidos moles bucais, durante os exames, podem fazer o encaminhamento formal para o serviço odontológico (BRASIL, 2008).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1149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impacto da intervenção já começou a ser percebido pela comunidade.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Satisfação com a priorização do atendimento.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Apesar da ampliação da cobertura, ainda temos muitas crianças sem cobertura.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Como a intervenção será incorporada a rotina do serviço, teremos condições de superar as dificuldades encontradas.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0435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Buscar atingir todas as crianças, aquelas que não </a:t>
            </a:r>
            <a:r>
              <a:rPr lang="pt-BR" dirty="0" err="1" smtClean="0"/>
              <a:t>frequentam</a:t>
            </a:r>
            <a:r>
              <a:rPr lang="pt-BR" dirty="0" smtClean="0"/>
              <a:t> a unidade. </a:t>
            </a:r>
          </a:p>
          <a:p>
            <a:pPr marL="594360" lvl="2" indent="-320040" algn="just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dirty="0" smtClean="0"/>
              <a:t>Auxílio das agentes de saúde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Priorização de ações educativas voltadas a esse público na atenção primária à saúde (centro comunitário);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Resolver questão do transporte para visita domiciliar com a gestão;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Palestra com grupo de pais;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Aquisição de um </a:t>
            </a:r>
            <a:r>
              <a:rPr lang="pt-BR" dirty="0" err="1" smtClean="0"/>
              <a:t>escovódramo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lvl="1"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 município de </a:t>
            </a:r>
            <a:r>
              <a:rPr lang="pt-BR" sz="2400" dirty="0" err="1" smtClean="0"/>
              <a:t>Panambi</a:t>
            </a:r>
            <a:r>
              <a:rPr lang="pt-BR" sz="2400" dirty="0" smtClean="0"/>
              <a:t> situa-se na região noroeste do estado do Rio Grande do Sul.</a:t>
            </a:r>
          </a:p>
          <a:p>
            <a:pPr algn="just"/>
            <a:r>
              <a:rPr lang="pt-BR" sz="2400" dirty="0" smtClean="0"/>
              <a:t> 38.058 habitantes (IBGE, 2010).</a:t>
            </a:r>
          </a:p>
          <a:p>
            <a:pPr algn="just"/>
            <a:endParaRPr lang="pt-BR" dirty="0"/>
          </a:p>
        </p:txBody>
      </p:sp>
      <p:pic>
        <p:nvPicPr>
          <p:cNvPr id="4" name="Imagem 3" descr="E:\Meus Documentos\Documents\Especialização Saúde da Família\TCC\Fotos\cidade panamb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3605441" cy="2971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14348" y="621166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Grupo </a:t>
            </a:r>
            <a:r>
              <a:rPr lang="pt-BR" dirty="0" err="1" smtClean="0"/>
              <a:t>Fockink</a:t>
            </a:r>
            <a:r>
              <a:rPr lang="pt-BR" dirty="0" smtClean="0"/>
              <a:t>, 2013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3214686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dirty="0" smtClean="0"/>
              <a:t>Gestão da saúde é plena.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12 UBS com ESF (Com saúde bucal).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Centro de especialidades, uma equipe do NASF,  centro de especialidades odontológicas e a Sociedade Hospital </a:t>
            </a:r>
            <a:r>
              <a:rPr lang="pt-BR" sz="2400" dirty="0" err="1" smtClean="0"/>
              <a:t>Panambi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Enorme gratificação em realizar a intervenção </a:t>
            </a:r>
            <a:r>
              <a:rPr lang="pt-BR" dirty="0" smtClean="0"/>
              <a:t>da </a:t>
            </a:r>
            <a:r>
              <a:rPr lang="pt-BR" dirty="0" smtClean="0"/>
              <a:t>ação programática.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Qualificação da prática clínica.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Ver o usuário como um todo, não somente uma boca, mas sim alguém inserido em um determinado meio social, com suas peculiaridades e dificuldades.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Importância do trabalho em equipe.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69504"/>
            <a:ext cx="8153400" cy="4495800"/>
          </a:xfrm>
        </p:spPr>
        <p:txBody>
          <a:bodyPr/>
          <a:lstStyle/>
          <a:p>
            <a:pPr algn="just"/>
            <a:r>
              <a:rPr lang="pt-BR" dirty="0" smtClean="0"/>
              <a:t> Planejamento e avaliação das 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Através da análise situacional, percebemos que muitas ações realizadas não eram adequadamente planejadas e avaliadas, sem um adequado registro.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Pretendemos a partir desta intervenção, aprimorar as demais áreas, como pré-natal e </a:t>
            </a:r>
            <a:r>
              <a:rPr lang="pt-BR" dirty="0" err="1" smtClean="0"/>
              <a:t>puerpério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 pela atenção!</a:t>
            </a:r>
            <a:endParaRPr lang="pt-BR" dirty="0"/>
          </a:p>
        </p:txBody>
      </p:sp>
      <p:pic>
        <p:nvPicPr>
          <p:cNvPr id="2050" name="Picture 2" descr="E:\Meus Documentos\Documents\Especialização Saúde da Família\TCC\Fotos\ESF Esperanç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72843"/>
            <a:ext cx="3214677" cy="2411008"/>
          </a:xfrm>
          <a:prstGeom prst="rect">
            <a:avLst/>
          </a:prstGeom>
          <a:noFill/>
        </p:spPr>
      </p:pic>
      <p:pic>
        <p:nvPicPr>
          <p:cNvPr id="2052" name="Picture 4" descr="E:\Meus Documentos\Pictures\2011-10-20 001\DSC0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5" y="2572842"/>
            <a:ext cx="3286116" cy="4381488"/>
          </a:xfrm>
          <a:prstGeom prst="rect">
            <a:avLst/>
          </a:prstGeom>
          <a:noFill/>
        </p:spPr>
      </p:pic>
      <p:pic>
        <p:nvPicPr>
          <p:cNvPr id="2054" name="Picture 6" descr="E:\Meus Documentos\Pictures\2011-10-20 001\DSC0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98394"/>
            <a:ext cx="3000364" cy="2446808"/>
          </a:xfrm>
          <a:prstGeom prst="rect">
            <a:avLst/>
          </a:prstGeom>
          <a:noFill/>
        </p:spPr>
      </p:pic>
      <p:pic>
        <p:nvPicPr>
          <p:cNvPr id="2055" name="Picture 7" descr="E:\Meus Documentos\Pictures\2011-10-11 001\DSC0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607701"/>
            <a:ext cx="3071834" cy="2303877"/>
          </a:xfrm>
          <a:prstGeom prst="rect">
            <a:avLst/>
          </a:prstGeom>
          <a:noFill/>
        </p:spPr>
      </p:pic>
      <p:pic>
        <p:nvPicPr>
          <p:cNvPr id="9" name="Picture 3" descr="E:\Meus Documentos\Pictures\2011-10-20 001\DSC00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571744"/>
            <a:ext cx="3214710" cy="2411033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1714480" y="5214950"/>
            <a:ext cx="35719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14414" y="5214950"/>
            <a:ext cx="14287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1538" y="4929198"/>
            <a:ext cx="4571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86248" y="6000768"/>
            <a:ext cx="285752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29058" y="4071942"/>
            <a:ext cx="7143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071934" y="4071942"/>
            <a:ext cx="7143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143372" y="4000504"/>
            <a:ext cx="117157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357686" y="4000504"/>
            <a:ext cx="7143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3438" y="4000504"/>
            <a:ext cx="71438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857752" y="4000504"/>
            <a:ext cx="71438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143504" y="4071942"/>
            <a:ext cx="142876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000628" y="4000504"/>
            <a:ext cx="71438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5720" y="1571612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ACADEMY OF PEDIATRIC DENTISTRY. Definition of dental neglect. </a:t>
            </a:r>
            <a:r>
              <a:rPr lang="pt-BR" b="1" dirty="0" err="1" smtClean="0"/>
              <a:t>Pediatr</a:t>
            </a:r>
            <a:r>
              <a:rPr lang="pt-BR" b="1" dirty="0" smtClean="0"/>
              <a:t> </a:t>
            </a:r>
            <a:r>
              <a:rPr lang="pt-BR" b="1" dirty="0" err="1" smtClean="0"/>
              <a:t>Dent</a:t>
            </a:r>
            <a:r>
              <a:rPr lang="pt-BR" b="1" dirty="0" smtClean="0"/>
              <a:t>, </a:t>
            </a:r>
            <a:r>
              <a:rPr lang="pt-BR" dirty="0" smtClean="0"/>
              <a:t>v.6, n.17, p.26, 1995-1996. </a:t>
            </a:r>
          </a:p>
          <a:p>
            <a:endParaRPr lang="pt-BR" dirty="0" smtClean="0"/>
          </a:p>
          <a:p>
            <a:r>
              <a:rPr lang="pt-BR" dirty="0" smtClean="0"/>
              <a:t>BRASIL. Ministério da Saúde. </a:t>
            </a:r>
            <a:r>
              <a:rPr lang="pt-BR" b="1" dirty="0" smtClean="0"/>
              <a:t>Caderno de atenção básica: Saúde Bucal</a:t>
            </a:r>
            <a:r>
              <a:rPr lang="pt-BR" dirty="0" smtClean="0"/>
              <a:t>. Secretaria de Atenção à Saúde. Departamento de Atenção Básica. Brasília, 2008.</a:t>
            </a:r>
          </a:p>
          <a:p>
            <a:endParaRPr lang="pt-BR" dirty="0" smtClean="0"/>
          </a:p>
          <a:p>
            <a:r>
              <a:rPr lang="pt-BR" dirty="0" smtClean="0"/>
              <a:t>COUTO, </a:t>
            </a:r>
            <a:r>
              <a:rPr lang="pt-BR" dirty="0" err="1" smtClean="0"/>
              <a:t>J.L.</a:t>
            </a:r>
            <a:r>
              <a:rPr lang="pt-BR" dirty="0" smtClean="0"/>
              <a:t> A motivação do paciente. </a:t>
            </a:r>
            <a:r>
              <a:rPr lang="pt-BR" b="1" dirty="0" smtClean="0"/>
              <a:t>Revista Gaucha Odontologia</a:t>
            </a:r>
            <a:r>
              <a:rPr lang="pt-BR" dirty="0" smtClean="0"/>
              <a:t>,Porto Alegre, v.40, n.2, p.143-55, mar./abr. 1992.</a:t>
            </a:r>
          </a:p>
          <a:p>
            <a:endParaRPr lang="pt-BR" dirty="0" smtClean="0"/>
          </a:p>
          <a:p>
            <a:r>
              <a:rPr lang="pt-BR" dirty="0" smtClean="0"/>
              <a:t>GRUPO FOCKING. Disponível em &lt;</a:t>
            </a:r>
            <a:r>
              <a:rPr lang="pt-BR" u="sng" dirty="0" smtClean="0">
                <a:hlinkClick r:id="rId2"/>
              </a:rPr>
              <a:t>http://www.fockink.ind.br/portal/abreModulo.</a:t>
            </a:r>
            <a:r>
              <a:rPr lang="pt-BR" u="sng" dirty="0" err="1" smtClean="0">
                <a:hlinkClick r:id="rId2"/>
              </a:rPr>
              <a:t>aspx</a:t>
            </a:r>
            <a:r>
              <a:rPr lang="pt-BR" u="sng" dirty="0" smtClean="0">
                <a:hlinkClick r:id="rId2"/>
              </a:rPr>
              <a:t>?</a:t>
            </a:r>
            <a:r>
              <a:rPr lang="pt-BR" u="sng" dirty="0" err="1" smtClean="0">
                <a:hlinkClick r:id="rId2"/>
              </a:rPr>
              <a:t>mod</a:t>
            </a:r>
            <a:r>
              <a:rPr lang="pt-BR" u="sng" dirty="0" smtClean="0">
                <a:hlinkClick r:id="rId2"/>
              </a:rPr>
              <a:t>=20&amp;</a:t>
            </a:r>
            <a:r>
              <a:rPr lang="pt-BR" u="sng" dirty="0" err="1" smtClean="0">
                <a:hlinkClick r:id="rId2"/>
              </a:rPr>
              <a:t>pag</a:t>
            </a:r>
            <a:r>
              <a:rPr lang="pt-BR" u="sng" dirty="0" smtClean="0">
                <a:hlinkClick r:id="rId2"/>
              </a:rPr>
              <a:t>=167</a:t>
            </a:r>
            <a:r>
              <a:rPr lang="pt-BR" dirty="0" smtClean="0"/>
              <a:t>&gt;. Acesso em maio, 2013, 10:20:30.</a:t>
            </a:r>
          </a:p>
          <a:p>
            <a:endParaRPr lang="pt-BR" dirty="0" smtClean="0"/>
          </a:p>
          <a:p>
            <a:r>
              <a:rPr lang="pt-BR" dirty="0" smtClean="0"/>
              <a:t>IBGE, Censo 2010. Disponível em: &lt;</a:t>
            </a:r>
            <a:r>
              <a:rPr lang="pt-BR" u="sng" dirty="0" smtClean="0">
                <a:hlinkClick r:id="rId3"/>
              </a:rPr>
              <a:t>http://www.ibge.gov.br/cidadesat/topwindow.htm?1</a:t>
            </a:r>
            <a:r>
              <a:rPr lang="pt-BR" dirty="0" smtClean="0"/>
              <a:t>&gt;. Acesso em maio, 2013, 10:05:30.</a:t>
            </a:r>
          </a:p>
          <a:p>
            <a:endParaRPr lang="pt-BR" dirty="0" smtClean="0"/>
          </a:p>
          <a:p>
            <a:r>
              <a:rPr lang="pt-BR" dirty="0" smtClean="0"/>
              <a:t>RSS- 95. Recomendações para o uso de produtos fluorados no âmbito do SUS São Paulo, SES SP, 2000.</a:t>
            </a:r>
          </a:p>
          <a:p>
            <a:endParaRPr lang="pt-BR" dirty="0" smtClean="0"/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2578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Na ESF Esperança a população é urbana. </a:t>
            </a:r>
          </a:p>
          <a:p>
            <a:pPr algn="just"/>
            <a:r>
              <a:rPr lang="pt-BR" sz="2400" dirty="0" smtClean="0"/>
              <a:t>Estado de extrema vulnerabilidade social.</a:t>
            </a:r>
          </a:p>
          <a:p>
            <a:pPr algn="just"/>
            <a:r>
              <a:rPr lang="pt-BR" sz="2400" dirty="0" smtClean="0"/>
              <a:t>800 famílias, totalizando 2800 usuários, divididos em quatro micro-áreas.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10322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Cristiane </a:t>
            </a:r>
            <a:r>
              <a:rPr lang="pt-BR" dirty="0" err="1" smtClean="0"/>
              <a:t>Piccoli</a:t>
            </a:r>
            <a:r>
              <a:rPr lang="pt-BR" dirty="0" smtClean="0"/>
              <a:t> </a:t>
            </a:r>
            <a:r>
              <a:rPr lang="pt-BR" dirty="0" err="1" smtClean="0"/>
              <a:t>Didone</a:t>
            </a:r>
            <a:r>
              <a:rPr lang="pt-BR" dirty="0" smtClean="0"/>
              <a:t>, 2013</a:t>
            </a:r>
            <a:endParaRPr lang="pt-BR" dirty="0"/>
          </a:p>
        </p:txBody>
      </p:sp>
      <p:pic>
        <p:nvPicPr>
          <p:cNvPr id="7" name="Imagem 6" descr="E:\Meus Documentos\Pictures\2013-05-13\1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361609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Imagem 7" descr="E:\Meus Documentos\Pictures\2013-05-13\1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7562"/>
            <a:ext cx="4286280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Antes da intervenção, somente eram atendidas as crianças que procuravam o serviço por livre demanda.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O serviço não adotava nenhum protocolo e registro específico.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eram realizadas atividades em educação em saúde bucal.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de comprometimento dos pais.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41512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pt-BR" b="1" dirty="0" smtClean="0"/>
              <a:t>Objetivo geral: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Qualificar a atenção à saúde bucal em crianças em idade pré-escolar (de zero a seis anos de idade) na Unidade de Saúde Esperança, no município de </a:t>
            </a:r>
            <a:r>
              <a:rPr lang="pt-BR" dirty="0" err="1" smtClean="0"/>
              <a:t>Panambi</a:t>
            </a:r>
            <a:r>
              <a:rPr lang="pt-BR" dirty="0" smtClean="0"/>
              <a:t> – RS.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Ampliar a cobertura de saúde bucal de crianças de zero a seis anos.</a:t>
            </a:r>
            <a:endParaRPr lang="pt-BR" sz="2400" b="1" dirty="0" smtClean="0"/>
          </a:p>
          <a:p>
            <a:pPr algn="just">
              <a:buNone/>
            </a:pPr>
            <a:r>
              <a:rPr lang="pt-BR" sz="2400" b="1" dirty="0" smtClean="0"/>
              <a:t>Metas:</a:t>
            </a:r>
            <a:endParaRPr lang="pt-BR" sz="2400" dirty="0" smtClean="0"/>
          </a:p>
          <a:p>
            <a:pPr algn="just"/>
            <a:r>
              <a:rPr lang="pt-BR" sz="2400" dirty="0" smtClean="0"/>
              <a:t>Ampliar a cobertura de primeira consulta odontológica para 60% das crianças.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Melhorar a adesão ao atendimento em saúde bucal de crianças de zero a seis anos.</a:t>
            </a:r>
            <a:endParaRPr lang="pt-BR" sz="2400" b="1" dirty="0" smtClean="0"/>
          </a:p>
          <a:p>
            <a:pPr algn="just">
              <a:buNone/>
            </a:pPr>
            <a:r>
              <a:rPr lang="pt-BR" sz="2400" b="1" dirty="0" smtClean="0"/>
              <a:t>Meta:</a:t>
            </a:r>
            <a:endParaRPr lang="pt-BR" sz="2400" dirty="0" smtClean="0"/>
          </a:p>
          <a:p>
            <a:pPr algn="just"/>
            <a:r>
              <a:rPr lang="pt-BR" sz="2400" dirty="0" smtClean="0"/>
              <a:t> Fazer busca ativa de 80% das crianças faltosas às consultas.</a:t>
            </a:r>
          </a:p>
          <a:p>
            <a:pPr algn="just"/>
            <a:endParaRPr lang="pt-BR" sz="2400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Melhorar a qualidade do atendimento em saúde bucal da criança de zero a seis anos.</a:t>
            </a:r>
          </a:p>
          <a:p>
            <a:pPr algn="just"/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Metas:</a:t>
            </a:r>
            <a:endParaRPr lang="pt-BR" dirty="0" smtClean="0"/>
          </a:p>
          <a:p>
            <a:pPr algn="just"/>
            <a:r>
              <a:rPr lang="pt-BR" dirty="0" smtClean="0"/>
              <a:t> Fazer capacitação de 100% dos profissionais da equipe ESF Esperança para o atendimento integral em saúde da criança.</a:t>
            </a:r>
          </a:p>
          <a:p>
            <a:pPr algn="just"/>
            <a:r>
              <a:rPr lang="pt-BR" dirty="0" smtClean="0"/>
              <a:t>Realizar exame bucal adequado em 80% das crianças cadastradas.</a:t>
            </a:r>
          </a:p>
          <a:p>
            <a:pPr algn="just"/>
            <a:r>
              <a:rPr lang="pt-BR" dirty="0" smtClean="0"/>
              <a:t>Concluir tratamento odontológico de 40% das crianças.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dirty="0" smtClean="0"/>
              <a:t>Melhorar registros das informações sobre saúde bucal da criança de zero a seis anos.</a:t>
            </a:r>
            <a:endParaRPr lang="pt-BR" sz="2400" b="1" dirty="0" smtClean="0"/>
          </a:p>
          <a:p>
            <a:pPr algn="just">
              <a:buNone/>
            </a:pPr>
            <a:r>
              <a:rPr lang="pt-BR" sz="2400" b="1" dirty="0" smtClean="0"/>
              <a:t>Meta:</a:t>
            </a:r>
            <a:endParaRPr lang="pt-BR" sz="2400" dirty="0" smtClean="0"/>
          </a:p>
          <a:p>
            <a:pPr algn="just"/>
            <a:r>
              <a:rPr lang="pt-BR" sz="2400" dirty="0" smtClean="0"/>
              <a:t> Manter registro atualizado, em planilha e/ou prontuário de 100% das crianças cadastradas.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Mapear as crianças de zero a seis anos da área de abrangência com risco para problemas de saúde bucal.</a:t>
            </a:r>
          </a:p>
          <a:p>
            <a:pPr algn="just">
              <a:buNone/>
            </a:pPr>
            <a:r>
              <a:rPr lang="pt-BR" sz="2400" b="1" dirty="0" smtClean="0"/>
              <a:t>Meta:</a:t>
            </a:r>
            <a:endParaRPr lang="pt-BR" sz="2400" dirty="0" smtClean="0"/>
          </a:p>
          <a:p>
            <a:pPr algn="just"/>
            <a:r>
              <a:rPr lang="pt-BR" sz="2400" dirty="0" smtClean="0"/>
              <a:t> Identificar e acompanhar 60% das crianças com acúmulo de fatores de risco em saúde bucal, bem como garantir exame de rastreamento de cárie.</a:t>
            </a:r>
          </a:p>
          <a:p>
            <a:pPr algn="just"/>
            <a:endParaRPr lang="pt-BR" sz="2400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1220</TotalTime>
  <Words>1351</Words>
  <Application>Microsoft Office PowerPoint</Application>
  <PresentationFormat>Apresentação na tela (4:3)</PresentationFormat>
  <Paragraphs>209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Mediano</vt:lpstr>
      <vt:lpstr>Qualificação da atenção à saúde bucal em crianças de zero a seis anos na ESF Esperança em Panambi - RS </vt:lpstr>
      <vt:lpstr>INTRODUÇÃO</vt:lpstr>
      <vt:lpstr>INTRODUÇÃO</vt:lpstr>
      <vt:lpstr>INTRODUÇÃO</vt:lpstr>
      <vt:lpstr>INTRODUÇÃO</vt:lpstr>
      <vt:lpstr>OBJETIVOS</vt:lpstr>
      <vt:lpstr>OBJETIVOS E METAS</vt:lpstr>
      <vt:lpstr>OBJETIVOS E METAS</vt:lpstr>
      <vt:lpstr>OBJETIVOS E METAS</vt:lpstr>
      <vt:lpstr>OBJETIVOS E METAS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REFLEXÃO CRÍTICA</vt:lpstr>
      <vt:lpstr>REFLEXÃO CRÍTICA</vt:lpstr>
      <vt:lpstr>Obrigada pela atenção!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Prevalência de hábitos bucais deletérios e sua relação com a má-oclusão em escolares de Panambi –RS</dc:title>
  <dc:creator>Usuário</dc:creator>
  <cp:lastModifiedBy>Usuário</cp:lastModifiedBy>
  <cp:revision>81</cp:revision>
  <dcterms:created xsi:type="dcterms:W3CDTF">2011-07-30T13:56:58Z</dcterms:created>
  <dcterms:modified xsi:type="dcterms:W3CDTF">2013-06-03T01:24:03Z</dcterms:modified>
</cp:coreProperties>
</file>