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81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7802" autoAdjust="0"/>
  </p:normalViewPr>
  <p:slideViewPr>
    <p:cSldViewPr>
      <p:cViewPr>
        <p:scale>
          <a:sx n="100" d="100"/>
          <a:sy n="100" d="100"/>
        </p:scale>
        <p:origin x="-53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simulador%20de%20tabe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pt-BR" sz="1100" dirty="0"/>
              <a:t>Proporção de crianças entre 6 e 12 meses com suplementação de ferro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Plan1!$D$7</c:f>
              <c:strCache>
                <c:ptCount val="1"/>
                <c:pt idx="0">
                  <c:v>Proporção de crianças entre 6 e 12 meses com suplementação de ferro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/>
          </c:spPr>
          <c:cat>
            <c:strRef>
              <c:f>Plan1!$E$6:$H$6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Plan1!$E$7:$H$7</c:f>
              <c:numCache>
                <c:formatCode>0%</c:formatCode>
                <c:ptCount val="4"/>
                <c:pt idx="0" formatCode="0.00%">
                  <c:v>0.6080000000000001</c:v>
                </c:pt>
                <c:pt idx="1">
                  <c:v>0.5</c:v>
                </c:pt>
                <c:pt idx="2" formatCode="0.00%">
                  <c:v>0.63600000000000012</c:v>
                </c:pt>
                <c:pt idx="3" formatCode="0.00%">
                  <c:v>0.57600000000000007</c:v>
                </c:pt>
              </c:numCache>
            </c:numRef>
          </c:val>
        </c:ser>
        <c:dLbls/>
        <c:axId val="65236352"/>
        <c:axId val="65807488"/>
      </c:barChart>
      <c:catAx>
        <c:axId val="65236352"/>
        <c:scaling>
          <c:orientation val="minMax"/>
        </c:scaling>
        <c:axPos val="b"/>
        <c:tickLblPos val="nextTo"/>
        <c:crossAx val="65807488"/>
        <c:crosses val="autoZero"/>
        <c:auto val="1"/>
        <c:lblAlgn val="ctr"/>
        <c:lblOffset val="100"/>
      </c:catAx>
      <c:valAx>
        <c:axId val="65807488"/>
        <c:scaling>
          <c:orientation val="minMax"/>
        </c:scaling>
        <c:axPos val="l"/>
        <c:majorGridlines/>
        <c:numFmt formatCode="0.0%" sourceLinked="0"/>
        <c:tickLblPos val="nextTo"/>
        <c:crossAx val="65236352"/>
        <c:crosses val="autoZero"/>
        <c:crossBetween val="between"/>
      </c:valAx>
    </c:plotArea>
    <c:plotVisOnly val="1"/>
    <c:dispBlanksAs val="gap"/>
  </c:chart>
  <c:spPr>
    <a:solidFill>
      <a:schemeClr val="tx1"/>
    </a:solidFill>
    <a:ln>
      <a:solidFill>
        <a:schemeClr val="bg1"/>
      </a:solidFill>
    </a:ln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CC576-087C-43B2-92C4-7241E576EE3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79CF-6574-4457-A85B-EF62B4F2E4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684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1469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752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6542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644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143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143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79CF-6574-4457-A85B-EF62B4F2E46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9/13/2013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264121"/>
            <a:ext cx="5501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Universidade aberta do SUS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Especialização em Saúde da Família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Universidade Federal de Pelotas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Departamento de Medicina Social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0408" y="3643073"/>
            <a:ext cx="7156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Atenção á saúde da criança menor de um ano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na Estratégia da Saúde da Família Vila Nova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Bento Gonçalves - RS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928801"/>
            <a:ext cx="1701144" cy="17083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20408" y="4653136"/>
            <a:ext cx="6768752" cy="1440160"/>
          </a:xfrm>
          <a:noFill/>
          <a:effectLst/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Cristiane </a:t>
            </a:r>
            <a:r>
              <a:rPr lang="pt-BR" dirty="0" err="1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Wottrich</a:t>
            </a:r>
            <a: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4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O</a:t>
            </a:r>
            <a:r>
              <a:rPr lang="pt-BR" sz="2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rientadora: Gabriela silva dos santos    </a:t>
            </a: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6864" cy="1415650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2: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proporção de mães com pré-natal na </a:t>
            </a:r>
            <a:r>
              <a:rPr lang="pt-BR" sz="1800" dirty="0" err="1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ubs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/>
              <a:t>   </a:t>
            </a:r>
            <a:r>
              <a:rPr lang="pt-BR" sz="1800" dirty="0" smtClean="0">
                <a:solidFill>
                  <a:schemeClr val="bg1"/>
                </a:solidFill>
              </a:rPr>
              <a:t>SEM META </a:t>
            </a:r>
            <a:r>
              <a:rPr lang="pt-BR" dirty="0" smtClean="0"/>
              <a:t> 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96752"/>
            <a:ext cx="5184576" cy="216024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626858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2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812360" cy="1415650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3: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a adesão á puericultura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br>
              <a:rPr lang="pt-BR" sz="1800" dirty="0" smtClean="0"/>
            </a:br>
            <a:r>
              <a:rPr lang="pt-BR" sz="1800" dirty="0" smtClean="0"/>
              <a:t>            </a:t>
            </a:r>
            <a:r>
              <a:rPr lang="pt-BR" sz="1800" dirty="0" smtClean="0">
                <a:solidFill>
                  <a:schemeClr val="bg1"/>
                </a:solidFill>
              </a:rPr>
              <a:t>Meta: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Fazer busca ativa em 80% das crianças faltosas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br>
              <a:rPr lang="pt-BR" sz="18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12776"/>
            <a:ext cx="5472608" cy="2016224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7" y="3645024"/>
            <a:ext cx="60877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7166"/>
            <a:ext cx="7884368" cy="1775690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4: 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os registros das informações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          </a:t>
            </a:r>
            <a:r>
              <a:rPr lang="pt-BR" sz="1800" dirty="0" smtClean="0">
                <a:solidFill>
                  <a:schemeClr val="bg1"/>
                </a:solidFill>
              </a:rPr>
              <a:t>Meta: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Manter registros atualizados na ficha espelho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de puericultura em 80% das crianças acompanhadas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pelo serviço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00808"/>
            <a:ext cx="4536504" cy="1800200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3573016"/>
            <a:ext cx="640871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85158"/>
            <a:ext cx="7455772" cy="1991714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5: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a qualidade do atendimento a saúde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da criança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          </a:t>
            </a:r>
            <a:r>
              <a:rPr lang="pt-BR" sz="1800" dirty="0" smtClean="0">
                <a:solidFill>
                  <a:schemeClr val="bg1"/>
                </a:solidFill>
              </a:rPr>
              <a:t>Meta</a:t>
            </a:r>
            <a:r>
              <a:rPr lang="pt-BR" sz="1800" dirty="0" smtClean="0">
                <a:solidFill>
                  <a:srgbClr val="92D050"/>
                </a:solidFill>
              </a:rPr>
              <a:t>:</a:t>
            </a:r>
            <a:r>
              <a:rPr lang="pt-BR" sz="1800" dirty="0" smtClean="0"/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Monitorar o crescimento e desenvolvimento em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80% das crianças menores de doze meses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28800"/>
            <a:ext cx="4752528" cy="2088232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4" y="3876277"/>
            <a:ext cx="5581650" cy="260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580" y="188640"/>
            <a:ext cx="8286808" cy="2567778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9: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a qualidade ao atendimento a saúde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da criança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solidFill>
                  <a:schemeClr val="bg1"/>
                </a:solidFill>
              </a:rPr>
              <a:t>            Meta: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Vacinar 90% das crianças de acordo com o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calendário vacinal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5472608" cy="2016224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3501008"/>
            <a:ext cx="619268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57166"/>
            <a:ext cx="8856984" cy="2207738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10: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a qualidade ao atendimento a saúde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da criança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            </a:t>
            </a:r>
            <a:r>
              <a:rPr lang="pt-BR" sz="1800" dirty="0" smtClean="0">
                <a:solidFill>
                  <a:schemeClr val="bg1"/>
                </a:solidFill>
              </a:rPr>
              <a:t>Meta: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Realizar Triagem Neonatal em 90% das crianças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 até sete dias de vida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129" y="1614711"/>
            <a:ext cx="5544616" cy="1836204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930" y="3573016"/>
            <a:ext cx="604501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344816" cy="2016224"/>
          </a:xfrm>
        </p:spPr>
        <p:txBody>
          <a:bodyPr>
            <a:normAutofit/>
          </a:bodyPr>
          <a:lstStyle/>
          <a:p>
            <a:pPr algn="l"/>
            <a:r>
              <a:rPr lang="pt-BR" sz="1600" dirty="0" smtClean="0">
                <a:solidFill>
                  <a:schemeClr val="bg1"/>
                </a:solidFill>
              </a:rPr>
              <a:t>OBJETIVO 11: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a qualidade ao atendimento a saúde 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da criança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             </a:t>
            </a:r>
            <a:r>
              <a:rPr lang="pt-BR" sz="1600" dirty="0" smtClean="0">
                <a:solidFill>
                  <a:schemeClr val="bg1"/>
                </a:solidFill>
              </a:rPr>
              <a:t>Meta: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Realizar triagem auditiva em 90% das crianças 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acompanhadas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5472608" cy="1800200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614" y="3378696"/>
            <a:ext cx="6178659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90864" cy="2567778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12: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crianças colocadas para mamar na primeira consulta de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 puericultura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solidFill>
                  <a:schemeClr val="bg1"/>
                </a:solidFill>
              </a:rPr>
              <a:t>             META: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inserir na rotina a pratica do aleitamento materno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</a:t>
            </a:r>
            <a:r>
              <a:rPr lang="pt-BR" sz="2200" dirty="0" smtClean="0"/>
              <a:t/>
            </a:r>
            <a:br>
              <a:rPr lang="pt-BR" sz="22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556792"/>
            <a:ext cx="5328592" cy="1584176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3356992"/>
            <a:ext cx="597666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6808" cy="1728192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13: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Mapear as crianças de risco pertencentes à área de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abrangência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            </a:t>
            </a:r>
            <a:r>
              <a:rPr lang="pt-BR" sz="1800" dirty="0" smtClean="0">
                <a:solidFill>
                  <a:schemeClr val="bg1"/>
                </a:solidFill>
              </a:rPr>
              <a:t>Meta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: Identificar 90% das crianças com risco para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 morbimortalidade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br>
              <a:rPr lang="pt-BR" sz="1800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412776"/>
            <a:ext cx="4824536" cy="187220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6" y="3356992"/>
            <a:ext cx="6120680" cy="314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84887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14:</a:t>
            </a:r>
            <a:r>
              <a:rPr lang="pt-BR" sz="1800" dirty="0" smtClean="0"/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acompanhamento do uso se suplementação de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 sulfato ferroso                  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           </a:t>
            </a:r>
            <a:r>
              <a:rPr lang="pt-BR" sz="1800" dirty="0" smtClean="0">
                <a:solidFill>
                  <a:schemeClr val="bg1"/>
                </a:solidFill>
              </a:rPr>
              <a:t>META: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introdução da suplementação do sulfato ferroso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64221"/>
            <a:ext cx="4752528" cy="180020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4012601"/>
              </p:ext>
            </p:extLst>
          </p:nvPr>
        </p:nvGraphicFramePr>
        <p:xfrm>
          <a:off x="1331640" y="3356992"/>
          <a:ext cx="59766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d_port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1" y="2564904"/>
            <a:ext cx="5193199" cy="3960440"/>
          </a:xfrm>
          <a:prstGeom prst="rect">
            <a:avLst/>
          </a:prstGeom>
        </p:spPr>
      </p:pic>
      <p:sp>
        <p:nvSpPr>
          <p:cNvPr id="10" name="Título 2"/>
          <p:cNvSpPr txBox="1">
            <a:spLocks/>
          </p:cNvSpPr>
          <p:nvPr/>
        </p:nvSpPr>
        <p:spPr>
          <a:xfrm>
            <a:off x="1036777" y="2195102"/>
            <a:ext cx="6768752" cy="874011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6" name="Título 2"/>
          <p:cNvSpPr txBox="1">
            <a:spLocks/>
          </p:cNvSpPr>
          <p:nvPr/>
        </p:nvSpPr>
        <p:spPr>
          <a:xfrm>
            <a:off x="467544" y="215355"/>
            <a:ext cx="4778520" cy="764306"/>
          </a:xfrm>
          <a:prstGeom prst="rect">
            <a:avLst/>
          </a:prstGeom>
        </p:spPr>
        <p:txBody>
          <a:bodyPr vert="horz" lIns="45720" rIns="45720" anchor="t">
            <a:normAutofit fontScale="775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Bento Gonçalves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Título 2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5544616" cy="2805462"/>
          </a:xfrm>
        </p:spPr>
        <p:txBody>
          <a:bodyPr>
            <a:noAutofit/>
          </a:bodyPr>
          <a:lstStyle/>
          <a:p>
            <a:pPr algn="l"/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*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 107 </a:t>
            </a:r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mil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habitantes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* Rede </a:t>
            </a:r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de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saúde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* NASF 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 (núcleo de apoio a saúde da família)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* Especialidades gerais</a:t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* Hospital </a:t>
            </a:r>
            <a:r>
              <a:rPr lang="pt-BR" sz="1600" dirty="0" err="1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Tacchini</a:t>
            </a: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pt-BR" sz="16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pt-BR" sz="1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(referência com 133 </a:t>
            </a:r>
            <a:r>
              <a:rPr lang="pt-BR" sz="14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leitos </a:t>
            </a:r>
            <a:r>
              <a:rPr lang="pt-BR" sz="1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SUS)</a:t>
            </a:r>
            <a:r>
              <a:rPr lang="pt-BR" sz="14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pt-BR" sz="1400" dirty="0">
                <a:ln w="5000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endParaRPr lang="pt-BR" sz="1400" dirty="0">
              <a:ln w="5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61048"/>
            <a:ext cx="341987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5688632" cy="5400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 smtClean="0">
                <a:solidFill>
                  <a:schemeClr val="bg1"/>
                </a:solidFill>
              </a:rPr>
              <a:t>                    Conclusões:</a:t>
            </a:r>
            <a:br>
              <a:rPr lang="pt-BR" sz="22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/>
            </a:r>
            <a:br>
              <a:rPr lang="pt-BR" sz="22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Importância para a equipe: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Qualificação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Definição de ações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Fortalecimento de vínculos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Comunicação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 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>
                <a:solidFill>
                  <a:schemeClr val="bg1"/>
                </a:solidFill>
              </a:rPr>
              <a:t>Importância para o serviço:</a:t>
            </a:r>
            <a:r>
              <a:rPr lang="pt-BR" sz="2200" dirty="0" smtClean="0">
                <a:solidFill>
                  <a:srgbClr val="92D050"/>
                </a:solidFill>
              </a:rPr>
              <a:t/>
            </a:r>
            <a:br>
              <a:rPr lang="pt-BR" sz="2200" dirty="0" smtClean="0">
                <a:solidFill>
                  <a:srgbClr val="92D050"/>
                </a:solidFill>
              </a:rPr>
            </a:br>
            <a:r>
              <a:rPr lang="pt-BR" sz="2200" dirty="0" smtClean="0">
                <a:solidFill>
                  <a:srgbClr val="92D050"/>
                </a:solidFill>
              </a:rPr>
              <a:t/>
            </a:r>
            <a:br>
              <a:rPr lang="pt-BR" sz="2200" dirty="0" smtClean="0">
                <a:solidFill>
                  <a:srgbClr val="92D050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Registros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Acompanhamento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Visão global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Rede de apoio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200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7255" y="404664"/>
            <a:ext cx="7776864" cy="532859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Importância para a comunidade: </a:t>
            </a:r>
          </a:p>
          <a:p>
            <a:pPr algn="l"/>
            <a:endParaRPr lang="pt-BR" sz="1800" dirty="0" smtClean="0">
              <a:solidFill>
                <a:srgbClr val="92D050"/>
              </a:solidFill>
            </a:endParaRPr>
          </a:p>
          <a:p>
            <a:pPr algn="l"/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Qualidade</a:t>
            </a:r>
          </a:p>
          <a:p>
            <a:pPr algn="l"/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Integração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Fortalecimento de vínculos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Satisfação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Comprometimento</a:t>
            </a:r>
          </a:p>
          <a:p>
            <a:pPr algn="l"/>
            <a:endParaRPr lang="pt-BR" sz="1800" dirty="0" smtClean="0"/>
          </a:p>
          <a:p>
            <a:pPr algn="l"/>
            <a:endParaRPr lang="pt-BR" sz="1800" dirty="0"/>
          </a:p>
          <a:p>
            <a:pPr algn="l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solidFill>
                  <a:schemeClr val="bg1"/>
                </a:solidFill>
              </a:rPr>
              <a:t>Incorporação na rotina:</a:t>
            </a:r>
            <a:r>
              <a:rPr lang="pt-BR" sz="1800" dirty="0" smtClean="0">
                <a:solidFill>
                  <a:srgbClr val="92D050"/>
                </a:solidFill>
              </a:rPr>
              <a:t/>
            </a:r>
            <a:br>
              <a:rPr lang="pt-BR" sz="1800" dirty="0" smtClean="0">
                <a:solidFill>
                  <a:srgbClr val="92D050"/>
                </a:solidFill>
              </a:rPr>
            </a:br>
            <a:endParaRPr lang="pt-BR" sz="1800" dirty="0" smtClean="0">
              <a:solidFill>
                <a:srgbClr val="92D050"/>
              </a:solidFill>
            </a:endParaRPr>
          </a:p>
          <a:p>
            <a:pPr algn="l">
              <a:lnSpc>
                <a:spcPts val="2160"/>
              </a:lnSpc>
            </a:pP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Manter o monitoramento das crianças </a:t>
            </a:r>
          </a:p>
          <a:p>
            <a:pPr algn="l">
              <a:lnSpc>
                <a:spcPts val="2160"/>
              </a:lnSpc>
            </a:pP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Conscientização da importância da puericultura</a:t>
            </a:r>
          </a:p>
          <a:p>
            <a:pPr algn="l">
              <a:lnSpc>
                <a:spcPts val="2160"/>
              </a:lnSpc>
            </a:pP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Busca pelo conhecimento e Aprimoramento dos </a:t>
            </a:r>
          </a:p>
          <a:p>
            <a:pPr algn="l">
              <a:lnSpc>
                <a:spcPts val="2160"/>
              </a:lnSpc>
            </a:pP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serviços</a:t>
            </a:r>
          </a:p>
          <a:p>
            <a:pPr algn="l">
              <a:lnSpc>
                <a:spcPts val="2160"/>
              </a:lnSpc>
            </a:pP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Ampliação dos cuidados a criança no período pré-natal</a:t>
            </a:r>
            <a:endParaRPr lang="pt-BR" sz="1800" dirty="0">
              <a:ln w="5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1196752"/>
            <a:ext cx="5688632" cy="452431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 </a:t>
            </a:r>
            <a:endParaRPr lang="pt-BR" sz="1200" dirty="0">
              <a:solidFill>
                <a:schemeClr val="bg1"/>
              </a:solidFill>
            </a:endParaRPr>
          </a:p>
          <a:p>
            <a:pPr algn="ctr"/>
            <a:r>
              <a:rPr lang="pt-BR" sz="1000" b="1" dirty="0">
                <a:solidFill>
                  <a:schemeClr val="bg1"/>
                </a:solidFill>
              </a:rPr>
              <a:t>FICHA CADASTRAL DAS CRIANÇAS MENORES DE 1 ANO</a:t>
            </a:r>
            <a:endParaRPr lang="pt-BR" sz="1000" dirty="0">
              <a:solidFill>
                <a:schemeClr val="bg1"/>
              </a:solidFill>
            </a:endParaRPr>
          </a:p>
          <a:p>
            <a:r>
              <a:rPr lang="pt-BR" sz="1000" dirty="0">
                <a:solidFill>
                  <a:schemeClr val="bg1"/>
                </a:solidFill>
              </a:rPr>
              <a:t> </a:t>
            </a:r>
          </a:p>
          <a:p>
            <a:r>
              <a:rPr lang="pt-BR" sz="1000" dirty="0">
                <a:solidFill>
                  <a:schemeClr val="bg1"/>
                </a:solidFill>
              </a:rPr>
              <a:t>NOME:_____________________________________________DN:____/____/_________						</a:t>
            </a:r>
          </a:p>
          <a:p>
            <a:r>
              <a:rPr lang="pt-BR" sz="1000" dirty="0">
                <a:solidFill>
                  <a:schemeClr val="bg1"/>
                </a:solidFill>
              </a:rPr>
              <a:t>MÃE:________________________________PRÉ-NATAL:__________________________						</a:t>
            </a:r>
          </a:p>
          <a:p>
            <a:r>
              <a:rPr lang="pt-BR" sz="1000" dirty="0">
                <a:solidFill>
                  <a:schemeClr val="bg1"/>
                </a:solidFill>
              </a:rPr>
              <a:t>ENDEREÇO:____________________________________FONE:_____________________						</a:t>
            </a:r>
          </a:p>
          <a:p>
            <a:r>
              <a:rPr lang="pt-BR" sz="1000" dirty="0">
                <a:solidFill>
                  <a:schemeClr val="bg1"/>
                </a:solidFill>
              </a:rPr>
              <a:t>TESTE DO PEZINHO:___/___/__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TESTE DA ORELHINHA:___/___/___RISCO:__________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LOCAL DAS CONSULTAS:____________________________ (15d, 1,2,4,6,9,12MESES)						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                  </a:t>
            </a:r>
            <a:r>
              <a:rPr lang="pt-BR" sz="1000" b="1" dirty="0">
                <a:solidFill>
                  <a:schemeClr val="bg1"/>
                </a:solidFill>
              </a:rPr>
              <a:t>VACINAS:</a:t>
            </a:r>
            <a:endParaRPr lang="pt-BR" sz="1000" dirty="0">
              <a:solidFill>
                <a:schemeClr val="bg1"/>
              </a:solidFill>
            </a:endParaRP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 0 MÊS: BCG ___Hepatite B__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 2 MESVIP:__Rota:__Penta:__</a:t>
            </a:r>
            <a:r>
              <a:rPr lang="pt-BR" sz="1000" dirty="0" err="1">
                <a:solidFill>
                  <a:schemeClr val="bg1"/>
                </a:solidFill>
              </a:rPr>
              <a:t>Pneumo</a:t>
            </a:r>
            <a:r>
              <a:rPr lang="pt-BR" sz="1000" dirty="0">
                <a:solidFill>
                  <a:schemeClr val="bg1"/>
                </a:solidFill>
              </a:rPr>
              <a:t>_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PESO:_____EST:____PC:___3 MESES: </a:t>
            </a:r>
            <a:r>
              <a:rPr lang="pt-BR" sz="1000" dirty="0" err="1">
                <a:solidFill>
                  <a:schemeClr val="bg1"/>
                </a:solidFill>
              </a:rPr>
              <a:t>Meningo</a:t>
            </a:r>
            <a:r>
              <a:rPr lang="pt-BR" sz="1000" dirty="0">
                <a:solidFill>
                  <a:schemeClr val="bg1"/>
                </a:solidFill>
              </a:rPr>
              <a:t> C:__________	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DATA:___/___/____PESO:_____EST:____PC:___4MESES:VIP:___Rota:__Penta:__Pneum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PESO:_____EST:____PC:___5 MESES: </a:t>
            </a:r>
            <a:r>
              <a:rPr lang="pt-BR" sz="1000" dirty="0" err="1">
                <a:solidFill>
                  <a:schemeClr val="bg1"/>
                </a:solidFill>
              </a:rPr>
              <a:t>Meningo</a:t>
            </a:r>
            <a:r>
              <a:rPr lang="pt-BR" sz="1000" dirty="0">
                <a:solidFill>
                  <a:schemeClr val="bg1"/>
                </a:solidFill>
              </a:rPr>
              <a:t> C:__________	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PESO:_____EST:____PC:___6 MESES: VOP:__Penta:__</a:t>
            </a:r>
            <a:r>
              <a:rPr lang="pt-BR" sz="1000" dirty="0" err="1">
                <a:solidFill>
                  <a:schemeClr val="bg1"/>
                </a:solidFill>
              </a:rPr>
              <a:t>Pneumo</a:t>
            </a:r>
            <a:r>
              <a:rPr lang="pt-BR" sz="1000" dirty="0">
                <a:solidFill>
                  <a:schemeClr val="bg1"/>
                </a:solidFill>
              </a:rPr>
              <a:t>:____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PESO:_____EST:____PC:___9 MESES: F. Amarela: ______________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___/___/___PESO:_____EST:____PC:___12MESES:TV:__Pneumo___MeningoC_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 PESO:_____EST:____PC:___15 MESES: DTP: _______VOP: _____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DATA: ___/___/___PESO:_____EST:____PC</a:t>
            </a:r>
            <a:r>
              <a:rPr lang="pt-BR" sz="1000" dirty="0" smtClean="0">
                <a:solidFill>
                  <a:schemeClr val="bg1"/>
                </a:solidFill>
              </a:rPr>
              <a:t>:___</a:t>
            </a:r>
            <a:r>
              <a:rPr lang="pt-BR" sz="1000" b="1" dirty="0" smtClean="0">
                <a:solidFill>
                  <a:schemeClr val="bg1"/>
                </a:solidFill>
              </a:rPr>
              <a:t>ALEIT</a:t>
            </a:r>
            <a:r>
              <a:rPr lang="pt-BR" sz="1000" b="1" dirty="0">
                <a:solidFill>
                  <a:schemeClr val="bg1"/>
                </a:solidFill>
              </a:rPr>
              <a:t>. EXCLUSIVO: ___________	</a:t>
            </a:r>
            <a:endParaRPr lang="pt-BR" sz="1000" dirty="0">
              <a:solidFill>
                <a:schemeClr val="bg1"/>
              </a:solidFill>
            </a:endParaRPr>
          </a:p>
          <a:p>
            <a:r>
              <a:rPr lang="pt-BR" sz="1000" b="1" dirty="0">
                <a:solidFill>
                  <a:schemeClr val="bg1"/>
                </a:solidFill>
              </a:rPr>
              <a:t> </a:t>
            </a:r>
            <a:endParaRPr lang="pt-BR" sz="1000" dirty="0">
              <a:solidFill>
                <a:schemeClr val="bg1"/>
              </a:solidFill>
            </a:endParaRPr>
          </a:p>
          <a:p>
            <a:r>
              <a:rPr lang="pt-BR" sz="1000" dirty="0">
                <a:solidFill>
                  <a:schemeClr val="bg1"/>
                </a:solidFill>
              </a:rPr>
              <a:t>CONSULTA COM NUTRICIONISTA ( 4 OU 6 MESES): DATA:__/__/__DATA:__/___/____</a:t>
            </a:r>
          </a:p>
          <a:p>
            <a:r>
              <a:rPr lang="pt-BR" sz="1000" dirty="0">
                <a:solidFill>
                  <a:schemeClr val="bg1"/>
                </a:solidFill>
              </a:rPr>
              <a:t> </a:t>
            </a:r>
          </a:p>
          <a:p>
            <a:r>
              <a:rPr lang="pt-BR" sz="1000" dirty="0">
                <a:solidFill>
                  <a:schemeClr val="bg1"/>
                </a:solidFill>
              </a:rPr>
              <a:t>SUPLEMENTAÇÃO SULFATO FERROSO:_______________________</a:t>
            </a:r>
            <a:endParaRPr lang="pt-BR" sz="1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lder puericultura - revisado - sem bordas verso 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1" y="3508114"/>
            <a:ext cx="5589093" cy="32332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m 5" descr="folder puericultura - revisado - sem bordas 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9712" y="212334"/>
            <a:ext cx="5608912" cy="32403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00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3384376" cy="648072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</a:rPr>
              <a:t>Agradecimentos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1844824"/>
            <a:ext cx="7920880" cy="3456384"/>
          </a:xfrm>
          <a:prstGeom prst="rect">
            <a:avLst/>
          </a:prstGeom>
        </p:spPr>
        <p:txBody>
          <a:bodyPr vert="horz" lIns="45720" rIns="45720" anchor="t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Constantia" pitchFamily="18" charset="0"/>
              </a:rPr>
              <a:t>Agradeço as minhas orientadoras, </a:t>
            </a:r>
          </a:p>
          <a:p>
            <a:pPr algn="l"/>
            <a:r>
              <a:rPr lang="pt-BR" sz="2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Constantia" pitchFamily="18" charset="0"/>
              </a:rPr>
              <a:t>aos amigos, família e a toda a equipe pela compreensão, empenho e dedicação.</a:t>
            </a:r>
          </a:p>
          <a:p>
            <a:pPr algn="l"/>
            <a:endParaRPr lang="pt-BR" sz="2400" dirty="0" smtClean="0">
              <a:ln w="5000" cmpd="sng">
                <a:noFill/>
                <a:prstDash val="solid"/>
              </a:ln>
              <a:solidFill>
                <a:schemeClr val="bg1"/>
              </a:solidFill>
              <a:latin typeface="Constantia" pitchFamily="18" charset="0"/>
            </a:endParaRPr>
          </a:p>
          <a:p>
            <a:pPr algn="l"/>
            <a:endParaRPr lang="pt-BR" sz="2400" dirty="0" smtClean="0">
              <a:ln w="5000" cmpd="sng">
                <a:noFill/>
                <a:prstDash val="solid"/>
              </a:ln>
              <a:solidFill>
                <a:schemeClr val="bg1"/>
              </a:solidFill>
              <a:latin typeface="Constantia" pitchFamily="18" charset="0"/>
            </a:endParaRPr>
          </a:p>
          <a:p>
            <a:pPr algn="l"/>
            <a:endParaRPr lang="pt-BR" sz="2400" dirty="0">
              <a:ln w="5000" cmpd="sng">
                <a:noFill/>
                <a:prstDash val="solid"/>
              </a:ln>
              <a:solidFill>
                <a:schemeClr val="bg1"/>
              </a:solidFill>
              <a:latin typeface="Constantia" pitchFamily="18" charset="0"/>
            </a:endParaRPr>
          </a:p>
          <a:p>
            <a:pPr algn="l"/>
            <a:endParaRPr lang="pt-BR" sz="2400" dirty="0" smtClean="0">
              <a:ln w="5000" cmpd="sng">
                <a:noFill/>
                <a:prstDash val="solid"/>
              </a:ln>
              <a:solidFill>
                <a:schemeClr val="bg1"/>
              </a:solidFill>
              <a:latin typeface="Constantia" pitchFamily="18" charset="0"/>
            </a:endParaRPr>
          </a:p>
          <a:p>
            <a:pPr algn="l"/>
            <a:r>
              <a:rPr lang="pt-BR" sz="24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  <a:latin typeface="Constantia" pitchFamily="18" charset="0"/>
              </a:rPr>
              <a:t>						Obrigada!</a:t>
            </a:r>
            <a:endParaRPr lang="pt-BR" sz="2400" dirty="0">
              <a:ln w="5000" cmpd="sng">
                <a:noFill/>
                <a:prstDash val="solid"/>
              </a:ln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Pergaminho horizontal 3"/>
          <p:cNvSpPr/>
          <p:nvPr/>
        </p:nvSpPr>
        <p:spPr>
          <a:xfrm>
            <a:off x="7524328" y="5661248"/>
            <a:ext cx="1143000" cy="1033272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+mj-lt"/>
              </a:rPr>
              <a:t>FIM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69360"/>
          </a:xfrm>
        </p:spPr>
        <p:txBody>
          <a:bodyPr>
            <a:normAutofit/>
          </a:bodyPr>
          <a:lstStyle/>
          <a:p>
            <a:pPr algn="l"/>
            <a:r>
              <a:rPr lang="pt-BR" sz="1800" dirty="0" smtClean="0">
                <a:solidFill>
                  <a:srgbClr val="92D050"/>
                </a:solidFill>
              </a:rPr>
              <a:t>  </a:t>
            </a:r>
            <a:br>
              <a:rPr lang="pt-BR" sz="1800" dirty="0" smtClean="0">
                <a:solidFill>
                  <a:srgbClr val="92D050"/>
                </a:solidFill>
              </a:rPr>
            </a:br>
            <a:r>
              <a:rPr lang="pt-BR" sz="1800" dirty="0">
                <a:solidFill>
                  <a:srgbClr val="92D050"/>
                </a:solidFill>
              </a:rPr>
              <a:t> </a:t>
            </a:r>
            <a:r>
              <a:rPr lang="pt-BR" sz="1800" dirty="0" smtClean="0">
                <a:solidFill>
                  <a:srgbClr val="92D050"/>
                </a:solidFill>
              </a:rPr>
              <a:t> </a:t>
            </a:r>
            <a:r>
              <a:rPr lang="pt-BR" sz="1800" dirty="0" smtClean="0">
                <a:solidFill>
                  <a:schemeClr val="bg1"/>
                </a:solidFill>
              </a:rPr>
              <a:t>ESF Vila Nova situado </a:t>
            </a:r>
            <a:br>
              <a:rPr lang="pt-BR" sz="1800" dirty="0" smtClean="0">
                <a:solidFill>
                  <a:schemeClr val="bg1"/>
                </a:solidFill>
              </a:rPr>
            </a:br>
            <a:r>
              <a:rPr lang="pt-BR" sz="1800" dirty="0" smtClean="0">
                <a:solidFill>
                  <a:schemeClr val="bg1"/>
                </a:solidFill>
              </a:rPr>
              <a:t>      EM  zona urbana</a:t>
            </a:r>
            <a:br>
              <a:rPr lang="pt-BR" sz="1800" dirty="0" smtClean="0">
                <a:solidFill>
                  <a:schemeClr val="bg1"/>
                </a:solidFill>
              </a:rPr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criado no ano de 2000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equipe mínima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Território: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1140 famílias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3498 habitantes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♀ 1737 mulheres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♂ 1761 homens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Agenda para grupos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prioritários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Reuniões de equipe semanais com duração de 1:30 min</a:t>
            </a:r>
            <a:endParaRPr lang="pt-BR" sz="1800" dirty="0">
              <a:ln w="5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836712"/>
            <a:ext cx="518457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2008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Formulário Acompanha Bebê desatualizado    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e não atende a todos os recém-nascidos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Falta registros fidedignos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Preconizado 7 consultas, porém sem   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Acompanhamento das mesmas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Consulta com Enfermeira 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Instabilidade na área médica</a:t>
            </a:r>
            <a: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404664"/>
            <a:ext cx="8113712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solidFill>
                  <a:schemeClr val="bg1"/>
                </a:solidFill>
              </a:rPr>
              <a:t>Situação da unidade antes da intervenção</a:t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 </a:t>
            </a:r>
            <a:br>
              <a:rPr lang="pt-BR" sz="3600" dirty="0" smtClean="0"/>
            </a:b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0790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dirty="0" smtClean="0">
                <a:solidFill>
                  <a:srgbClr val="92D050"/>
                </a:solidFill>
              </a:rPr>
              <a:t> </a:t>
            </a:r>
            <a:br>
              <a:rPr lang="pt-BR" sz="2000" dirty="0" smtClean="0">
                <a:solidFill>
                  <a:srgbClr val="92D050"/>
                </a:solidFill>
              </a:rPr>
            </a:br>
            <a:r>
              <a:rPr lang="pt-BR" sz="2000" dirty="0" smtClean="0">
                <a:solidFill>
                  <a:srgbClr val="92D050"/>
                </a:solidFill>
              </a:rPr>
              <a:t> 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Metodologia: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Foco no primeiro ano de vida (vacinas, consultas, retornos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mais frequentes).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Participarão da pesquisa todas as crianças menores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de 12 meses pertencentes à área de abrangência.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Não excluindo o atendimento as demais crianças (acompanha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bebê até 72 meses).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utilizado os protocolos de   saúde da criança do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Ministério da Saúde dos anos 2002 e 2012.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endParaRPr lang="pt-BR" sz="2000" dirty="0">
              <a:ln w="5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332656"/>
            <a:ext cx="6628188" cy="900100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dirty="0" smtClean="0">
                <a:solidFill>
                  <a:schemeClr val="bg1"/>
                </a:solidFill>
              </a:rPr>
              <a:t>Objetivo geral: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Melhorar a atenção em Puericultura</a:t>
            </a:r>
            <a:r>
              <a:rPr lang="pt-BR" sz="2400" dirty="0" smtClean="0">
                <a:solidFill>
                  <a:srgbClr val="92D050"/>
                </a:solidFill>
              </a:rPr>
              <a:t/>
            </a:r>
            <a:br>
              <a:rPr lang="pt-BR" sz="2400" dirty="0" smtClean="0">
                <a:solidFill>
                  <a:srgbClr val="92D050"/>
                </a:solidFill>
              </a:rPr>
            </a:b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7632848" cy="5184576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Análise do boletim epidemiológico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Cadastro das crianças em ficha de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acompanhamento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Busca ativa das crianças faltosas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Análise do calendário vacinal rotativo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Agendamento do primeiro atendimento na alta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hospitalar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Avaliação do percentil de crescimento e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desenvolvimento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						</a:t>
            </a:r>
            <a:endParaRPr lang="pt-BR" sz="1800" dirty="0">
              <a:ln w="5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87624" y="116632"/>
            <a:ext cx="3888432" cy="468052"/>
          </a:xfrm>
          <a:prstGeom prst="rect">
            <a:avLst/>
          </a:prstGeom>
          <a:ln>
            <a:noFill/>
          </a:ln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solidFill>
                  <a:schemeClr val="bg1"/>
                </a:solidFill>
              </a:rPr>
              <a:t>Ações realizadas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770" y="980728"/>
            <a:ext cx="8964488" cy="4818656"/>
          </a:xfrm>
        </p:spPr>
        <p:txBody>
          <a:bodyPr>
            <a:normAutofit/>
          </a:bodyPr>
          <a:lstStyle/>
          <a:p>
            <a:pPr algn="l"/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Agendamento da testagem auditiva no primeiro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atendimento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Teste do pezinho antes de 7 dias de vida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Promoção ao aleitamento materno 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Visita domiciliar pelas agentes de saúde na primeira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semana de vida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Consulta com nutricionista aos seis meses ou antes</a:t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0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Orientações de prevenção de acidentes (folder)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endParaRPr lang="pt-BR" sz="1800" dirty="0">
              <a:ln w="5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87624" y="116632"/>
            <a:ext cx="3888432" cy="468052"/>
          </a:xfrm>
          <a:prstGeom prst="rect">
            <a:avLst/>
          </a:prstGeom>
          <a:ln>
            <a:noFill/>
          </a:ln>
        </p:spPr>
        <p:txBody>
          <a:bodyPr vert="horz" lIns="45720" rIns="4572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solidFill>
                  <a:schemeClr val="bg1"/>
                </a:solidFill>
              </a:rPr>
              <a:t>Ações realizadas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6588" y="1196753"/>
            <a:ext cx="7599788" cy="4824536"/>
          </a:xfrm>
        </p:spPr>
        <p:txBody>
          <a:bodyPr>
            <a:normAutofit fontScale="90000"/>
          </a:bodyPr>
          <a:lstStyle/>
          <a:p>
            <a:pPr algn="l"/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</a:t>
            </a:r>
            <a:r>
              <a:rPr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Ampliar a cobertura de puericultura</a:t>
            </a:r>
            <a:br>
              <a:rPr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</a:t>
            </a:r>
            <a:r>
              <a:rPr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a adesão à puericultura</a:t>
            </a:r>
            <a:br>
              <a:rPr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Melhorar a qualidade no atendimento à criança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</a:t>
            </a:r>
            <a:r>
              <a:rPr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Melhorar os registros de informações</a:t>
            </a:r>
            <a:br>
              <a:rPr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Mapear as crianças de risco pertencentes à 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área de abrangência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Promover a saúde na prevenção de acidentes</a:t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22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* Promover a alimentação saudável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547664" y="188640"/>
            <a:ext cx="2226915" cy="569395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solidFill>
                  <a:schemeClr val="bg1"/>
                </a:solidFill>
              </a:rPr>
              <a:t>Logística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357166"/>
            <a:ext cx="9036496" cy="1415650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OBJETIVO 1: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Ampliar a cobertura do programa de puericultura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          </a:t>
            </a:r>
            <a:r>
              <a:rPr lang="pt-BR" sz="1800" dirty="0" smtClean="0">
                <a:solidFill>
                  <a:schemeClr val="bg1"/>
                </a:solidFill>
              </a:rPr>
              <a:t>META</a:t>
            </a:r>
            <a:r>
              <a:rPr lang="pt-BR" sz="1800" dirty="0">
                <a:solidFill>
                  <a:schemeClr val="bg1"/>
                </a:solidFill>
              </a:rPr>
              <a:t>: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Captar 80% das crianças que não realizam </a:t>
            </a:r>
            <a:b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</a:br>
            <a:r>
              <a:rPr lang="pt-BR" sz="1800" dirty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ln w="5000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Puericultura nem na UBS nem em outro serviço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12776"/>
            <a:ext cx="5184576" cy="187220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3429000"/>
            <a:ext cx="626469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1272</TotalTime>
  <Words>254</Words>
  <Application>Microsoft Office PowerPoint</Application>
  <PresentationFormat>Apresentação na tela (4:3)</PresentationFormat>
  <Paragraphs>103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Technic</vt:lpstr>
      <vt:lpstr> Cristiane Wottrich  Orientadora: Gabriela silva dos santos      </vt:lpstr>
      <vt:lpstr>* 107 mil habitantes  * Rede de saúde  * NASF    (núcleo de apoio a saúde da família)  * Especialidades gerais  * Hospital Tacchini  (referência com 133 leitos SUS) </vt:lpstr>
      <vt:lpstr>     ESF Vila Nova situado        EM  zona urbana    * criado no ano de 2000  * equipe mínima  * Território:         1140 famílias        3498 habitantes  ♀ 1737 mulheres  ♂ 1761 homens  * Agenda para grupos   prioritários  * Reuniões de equipe semanais com duração de 1:30 min</vt:lpstr>
      <vt:lpstr>* Formulário Acompanha Bebê desatualizado       e não atende a todos os recém-nascidos  * Falta registros fidedignos  * Preconizado 7 consultas, porém sem      Acompanhamento das mesmas  * Consulta com Enfermeira   * Instabilidade na área médica  </vt:lpstr>
      <vt:lpstr>    Metodologia:   * Foco no primeiro ano de vida (vacinas, consultas, retornos   mais frequentes).  * Participarão da pesquisa todas as crianças menores    de 12 meses pertencentes à área de abrangência.   * Não excluindo o atendimento as demais crianças (acompanha   bebê até 72 meses).   * utilizado os protocolos de   saúde da criança do    Ministério da Saúde dos anos 2002 e 2012.  </vt:lpstr>
      <vt:lpstr>* Análise do boletim epidemiológico  * Cadastro das crianças em ficha de     acompanhamento  * Busca ativa das crianças faltosas  * Análise do calendário vacinal rotativo  * Agendamento do primeiro atendimento na alta    hospitalar  * Avaliação do percentil de crescimento e    desenvolvimento        </vt:lpstr>
      <vt:lpstr> * Agendamento da testagem auditiva no primeiro    atendimento  * Teste do pezinho antes de 7 dias de vida  * Promoção ao aleitamento materno   * Visita domiciliar pelas agentes de saúde na primeira   semana de vida  * Consulta com nutricionista aos seis meses ou antes  * Orientações de prevenção de acidentes (folder) </vt:lpstr>
      <vt:lpstr>* Ampliar a cobertura de puericultura  * Melhorar a adesão à puericultura  * Melhorar a qualidade no atendimento à criança  * Melhorar os registros de informações  * Mapear as crianças de risco pertencentes à     área de abrangência  * Promover a saúde na prevenção de acidentes  * Promover a alimentação saudável       </vt:lpstr>
      <vt:lpstr>OBJETIVO 1: Ampliar a cobertura do programa de puericultura             META: Captar 80% das crianças que não realizam                         Puericultura nem na UBS nem em outro serviço    </vt:lpstr>
      <vt:lpstr>OBJETIVO 2:  proporção de mães com pré-natal na ubs     SEM META   </vt:lpstr>
      <vt:lpstr>OBJETIVO 3: Melhorar a adesão á puericultura               Meta: Fazer busca ativa em 80% das crianças faltosas    </vt:lpstr>
      <vt:lpstr>OBJETIVO 4:  Melhorar os registros das informações              Meta: Manter registros atualizados na ficha espelho                          de puericultura em 80% das crianças acompanhadas                         pelo serviço  </vt:lpstr>
      <vt:lpstr>OBJETIVO 5: Melhorar a qualidade do atendimento a saúde                         da criança              Meta: Monitorar o crescimento e desenvolvimento em                          80% das crianças menores de doze meses  </vt:lpstr>
      <vt:lpstr>OBJETIVO 9: Melhorar a qualidade ao atendimento a saúde                         da criança              Meta: Vacinar 90% das crianças de acordo com o                          calendário vacinal    </vt:lpstr>
      <vt:lpstr>OBJETIVO 10: Melhorar a qualidade ao atendimento a saúde                           da criança                Meta: Realizar Triagem Neonatal em 90% das crianças                           até sete dias de vida   </vt:lpstr>
      <vt:lpstr>OBJETIVO 11: Melhorar a qualidade ao atendimento a saúde                           da criança               Meta: Realizar triagem auditiva em 90% das crianças                           acompanhadas  </vt:lpstr>
      <vt:lpstr>OBJETIVO 12: crianças colocadas para mamar na primeira consulta de                            puericultura               META: inserir na rotina a pratica do aleitamento materno     </vt:lpstr>
      <vt:lpstr>OBJETIVO 13: Mapear as crianças de risco pertencentes à área de                           abrangência                Meta: Identificar 90% das crianças com risco para                            morbimortalidade   </vt:lpstr>
      <vt:lpstr>OBJETIVO 14: acompanhamento do uso se suplementação de                          sulfato ferroso                                  META: introdução da suplementação do sulfato ferroso  </vt:lpstr>
      <vt:lpstr>                    Conclusões:  Importância para a equipe:   * Qualificação * Definição de ações * Fortalecimento de vínculos * Comunicação     Importância para o serviço:  * Registros * Acompanhamento * Visão global * Rede de apoio    </vt:lpstr>
      <vt:lpstr>Slide 21</vt:lpstr>
      <vt:lpstr>Slide 22</vt:lpstr>
      <vt:lpstr>Slide 23</vt:lpstr>
      <vt:lpstr>Agradecimentos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Cristiane Wottrich</dc:title>
  <dc:creator>casa</dc:creator>
  <cp:lastModifiedBy>user</cp:lastModifiedBy>
  <cp:revision>92</cp:revision>
  <dcterms:created xsi:type="dcterms:W3CDTF">2013-08-05T22:39:18Z</dcterms:created>
  <dcterms:modified xsi:type="dcterms:W3CDTF">2013-09-13T16:39:45Z</dcterms:modified>
</cp:coreProperties>
</file>