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9" r:id="rId11"/>
    <p:sldId id="264" r:id="rId12"/>
    <p:sldId id="265" r:id="rId13"/>
    <p:sldId id="270" r:id="rId14"/>
    <p:sldId id="271" r:id="rId15"/>
    <p:sldId id="272" r:id="rId16"/>
    <p:sldId id="273" r:id="rId17"/>
    <p:sldId id="274" r:id="rId18"/>
    <p:sldId id="275" r:id="rId19"/>
    <p:sldId id="266" r:id="rId20"/>
    <p:sldId id="267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4835-B0CF-4C9F-A3D4-2878DD023AFC}" type="datetimeFigureOut">
              <a:rPr lang="pt-BR" smtClean="0"/>
              <a:t>19/04/2014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9849-5209-480E-BC00-0BF241C420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6508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4835-B0CF-4C9F-A3D4-2878DD023AFC}" type="datetimeFigureOut">
              <a:rPr lang="pt-BR" smtClean="0"/>
              <a:t>19/04/2014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9849-5209-480E-BC00-0BF241C420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2297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4835-B0CF-4C9F-A3D4-2878DD023AFC}" type="datetimeFigureOut">
              <a:rPr lang="pt-BR" smtClean="0"/>
              <a:t>19/04/2014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9849-5209-480E-BC00-0BF241C420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9305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4835-B0CF-4C9F-A3D4-2878DD023AFC}" type="datetimeFigureOut">
              <a:rPr lang="pt-BR" smtClean="0"/>
              <a:t>19/04/2014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9849-5209-480E-BC00-0BF241C420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7082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4835-B0CF-4C9F-A3D4-2878DD023AFC}" type="datetimeFigureOut">
              <a:rPr lang="pt-BR" smtClean="0"/>
              <a:t>19/04/2014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9849-5209-480E-BC00-0BF241C420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4418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4835-B0CF-4C9F-A3D4-2878DD023AFC}" type="datetimeFigureOut">
              <a:rPr lang="pt-BR" smtClean="0"/>
              <a:t>19/04/2014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9849-5209-480E-BC00-0BF241C420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182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4835-B0CF-4C9F-A3D4-2878DD023AFC}" type="datetimeFigureOut">
              <a:rPr lang="pt-BR" smtClean="0"/>
              <a:t>19/04/2014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9849-5209-480E-BC00-0BF241C420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2154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4835-B0CF-4C9F-A3D4-2878DD023AFC}" type="datetimeFigureOut">
              <a:rPr lang="pt-BR" smtClean="0"/>
              <a:t>19/04/2014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9849-5209-480E-BC00-0BF241C420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5449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4835-B0CF-4C9F-A3D4-2878DD023AFC}" type="datetimeFigureOut">
              <a:rPr lang="pt-BR" smtClean="0"/>
              <a:t>19/04/2014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9849-5209-480E-BC00-0BF241C420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8700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4835-B0CF-4C9F-A3D4-2878DD023AFC}" type="datetimeFigureOut">
              <a:rPr lang="pt-BR" smtClean="0"/>
              <a:t>19/04/2014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9849-5209-480E-BC00-0BF241C420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5934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4835-B0CF-4C9F-A3D4-2878DD023AFC}" type="datetimeFigureOut">
              <a:rPr lang="pt-BR" smtClean="0"/>
              <a:t>19/04/2014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9849-5209-480E-BC00-0BF241C420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401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F4835-B0CF-4C9F-A3D4-2878DD023AFC}" type="datetimeFigureOut">
              <a:rPr lang="pt-BR" smtClean="0"/>
              <a:t>19/04/2014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79849-5209-480E-BC00-0BF241C420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4975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772400" cy="1470025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chemeClr val="tx2"/>
                </a:solidFill>
              </a:rPr>
              <a:t>UNIVERSIDADE FEDERAL DE PELOTAS</a:t>
            </a:r>
            <a:r>
              <a:rPr lang="pt-BR" sz="2800" dirty="0">
                <a:solidFill>
                  <a:schemeClr val="tx2"/>
                </a:solidFill>
              </a:rPr>
              <a:t/>
            </a:r>
            <a:br>
              <a:rPr lang="pt-BR" sz="2800" dirty="0">
                <a:solidFill>
                  <a:schemeClr val="tx2"/>
                </a:solidFill>
              </a:rPr>
            </a:br>
            <a:r>
              <a:rPr lang="pt-BR" sz="2800" b="1" dirty="0">
                <a:solidFill>
                  <a:schemeClr val="tx2"/>
                </a:solidFill>
              </a:rPr>
              <a:t>Programa de Especialização em Saúde da Família</a:t>
            </a:r>
            <a:r>
              <a:rPr lang="pt-BR" sz="2800" dirty="0">
                <a:solidFill>
                  <a:schemeClr val="tx2"/>
                </a:solidFill>
              </a:rPr>
              <a:t/>
            </a:r>
            <a:br>
              <a:rPr lang="pt-BR" sz="2800" dirty="0">
                <a:solidFill>
                  <a:schemeClr val="tx2"/>
                </a:solidFill>
              </a:rPr>
            </a:br>
            <a:endParaRPr lang="pt-BR" sz="2800" dirty="0">
              <a:solidFill>
                <a:schemeClr val="tx2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63588" y="2204864"/>
            <a:ext cx="7452828" cy="1752600"/>
          </a:xfrm>
        </p:spPr>
        <p:txBody>
          <a:bodyPr>
            <a:normAutofit/>
          </a:bodyPr>
          <a:lstStyle/>
          <a:p>
            <a:r>
              <a:rPr lang="pt-BR" sz="2400" b="1" dirty="0">
                <a:solidFill>
                  <a:schemeClr val="tx1"/>
                </a:solidFill>
              </a:rPr>
              <a:t>Programa de Atenção aos pacientes portadores de Hipertensão Arterial e Diabetes </a:t>
            </a:r>
            <a:r>
              <a:rPr lang="pt-BR" sz="2400" b="1" i="1" dirty="0">
                <a:solidFill>
                  <a:schemeClr val="tx1"/>
                </a:solidFill>
              </a:rPr>
              <a:t>Mellitus</a:t>
            </a:r>
            <a:r>
              <a:rPr lang="pt-BR" sz="2400" b="1" dirty="0">
                <a:solidFill>
                  <a:schemeClr val="tx1"/>
                </a:solidFill>
              </a:rPr>
              <a:t>: reorganizando o modelo de atenção na atenção primária à saúde no município de Serranópolis do Iguaçu-PR.</a:t>
            </a:r>
            <a:endParaRPr lang="pt-BR" sz="2400" dirty="0">
              <a:solidFill>
                <a:schemeClr val="tx1"/>
              </a:solidFill>
            </a:endParaRPr>
          </a:p>
          <a:p>
            <a:endParaRPr lang="pt-BR" sz="2400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116632"/>
            <a:ext cx="1080120" cy="93610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2267744" y="479715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771800" y="5211527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Cristiani da Silva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4101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2"/>
                </a:solidFill>
              </a:rPr>
              <a:t>Resultado</a:t>
            </a:r>
            <a:endParaRPr lang="pt-BR" b="1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84784"/>
            <a:ext cx="7200799" cy="43204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7208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2"/>
                </a:solidFill>
              </a:rPr>
              <a:t>Resultado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pt-BR" sz="2400" dirty="0"/>
              <a:t>A meta </a:t>
            </a:r>
            <a:r>
              <a:rPr lang="pt-BR" sz="2400" dirty="0" smtClean="0"/>
              <a:t>pactuada para o indicador 1.2 foi </a:t>
            </a:r>
            <a:r>
              <a:rPr lang="pt-BR" sz="2400" dirty="0"/>
              <a:t>de 80% que representa 60 diabéticos foi superada, chegando a 49 (81,7%) diabéticos. O que diferencia do indicador anterior é que o número de diabéticos é muito menor que o número de hipertensos, portanto mesmo com a microárea descoberta, foi possível atingir a meta, embora o ideal fosse 100% de cobertura. Com a organização do programa de atenção aos hipertensos e diabéticos, essa meta tende a melhorar </a:t>
            </a:r>
            <a:r>
              <a:rPr lang="pt-BR" sz="2400" dirty="0" smtClean="0"/>
              <a:t>também (Figura 2).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012207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2"/>
                </a:solidFill>
              </a:rPr>
              <a:t>Resultado</a:t>
            </a:r>
            <a:endParaRPr lang="pt-B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1628800"/>
            <a:ext cx="6840761" cy="42484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6824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2"/>
                </a:solidFill>
              </a:rPr>
              <a:t>Resultado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i="1" dirty="0"/>
              <a:t>3.1 Proporção de hipertensos com o exame clínico em dia de acordo com o protocolo</a:t>
            </a:r>
            <a:r>
              <a:rPr lang="pt-BR" sz="2800" i="1" dirty="0" smtClean="0"/>
              <a:t>:</a:t>
            </a:r>
          </a:p>
          <a:p>
            <a:pPr lvl="1" algn="just"/>
            <a:r>
              <a:rPr lang="pt-BR" sz="2400" dirty="0" smtClean="0"/>
              <a:t>A meta atingida foi de 88,1</a:t>
            </a:r>
            <a:r>
              <a:rPr lang="pt-BR" sz="2400" dirty="0"/>
              <a:t>% representando 289 </a:t>
            </a:r>
            <a:r>
              <a:rPr lang="pt-BR" sz="2400" dirty="0" smtClean="0"/>
              <a:t>hipertensos.</a:t>
            </a:r>
            <a:endParaRPr lang="pt-BR" sz="2400" dirty="0"/>
          </a:p>
          <a:p>
            <a:pPr marL="0" indent="0" algn="just">
              <a:buNone/>
            </a:pPr>
            <a:endParaRPr lang="pt-BR" i="1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560" y="3429000"/>
            <a:ext cx="7056784" cy="324035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526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2"/>
                </a:solidFill>
              </a:rPr>
              <a:t>Resultado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i="1" dirty="0"/>
              <a:t>3.2 Proporção de diabéticos com o exame clínico em dia de acordo com o protocolo</a:t>
            </a:r>
            <a:r>
              <a:rPr lang="pt-BR" sz="2800" i="1" dirty="0" smtClean="0"/>
              <a:t>:</a:t>
            </a:r>
          </a:p>
          <a:p>
            <a:endParaRPr lang="pt-BR" i="1" dirty="0"/>
          </a:p>
          <a:p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708920"/>
            <a:ext cx="7416824" cy="36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2249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2"/>
                </a:solidFill>
              </a:rPr>
              <a:t>Resultado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800" i="1" dirty="0"/>
              <a:t>3.3 Proporção de hipertensos com os exames complementares em dia de acordo com o protocolo</a:t>
            </a:r>
            <a:r>
              <a:rPr lang="pt-BR" sz="2800" i="1" dirty="0" smtClean="0"/>
              <a:t>:</a:t>
            </a:r>
          </a:p>
          <a:p>
            <a:pPr lvl="1" algn="just"/>
            <a:r>
              <a:rPr lang="pt-BR" sz="2400" dirty="0"/>
              <a:t>A </a:t>
            </a:r>
            <a:r>
              <a:rPr lang="pt-BR" sz="2400" dirty="0" smtClean="0"/>
              <a:t>meta </a:t>
            </a:r>
            <a:r>
              <a:rPr lang="pt-BR" sz="2400" dirty="0"/>
              <a:t>alcançada foi de 80,8% representando 265 </a:t>
            </a:r>
            <a:r>
              <a:rPr lang="pt-BR" sz="2400" dirty="0" smtClean="0"/>
              <a:t>hipertensos.</a:t>
            </a:r>
            <a:endParaRPr lang="pt-BR" sz="2400" dirty="0"/>
          </a:p>
          <a:p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481" y="3356992"/>
            <a:ext cx="6840760" cy="31683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48774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2"/>
                </a:solidFill>
              </a:rPr>
              <a:t>Resultado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800" i="1" dirty="0"/>
              <a:t>3.4 Proporção de diabéticos com os exames complementares em dia de acordo com o protocolo</a:t>
            </a:r>
            <a:r>
              <a:rPr lang="pt-BR" sz="2800" i="1" dirty="0" smtClean="0"/>
              <a:t>:</a:t>
            </a:r>
          </a:p>
          <a:p>
            <a:pPr lvl="1" algn="just"/>
            <a:r>
              <a:rPr lang="pt-BR" sz="2400" dirty="0"/>
              <a:t>Em relação aos pacientes diabéticos, o índice foi maior do que nos pacientes hipertensos, representando 42 (85,7%) </a:t>
            </a:r>
            <a:r>
              <a:rPr lang="pt-BR" sz="2400" dirty="0" smtClean="0"/>
              <a:t>pacientes.</a:t>
            </a:r>
            <a:endParaRPr lang="pt-BR" sz="2400" dirty="0"/>
          </a:p>
          <a:p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789040"/>
            <a:ext cx="6624736" cy="28163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9110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2"/>
                </a:solidFill>
              </a:rPr>
              <a:t>Resultado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i="1" dirty="0"/>
              <a:t>4.1 Proporção de hipertensos com registro adequado na ficha de acompanhamento:</a:t>
            </a:r>
            <a:endParaRPr lang="pt-BR" sz="2800" dirty="0"/>
          </a:p>
          <a:p>
            <a:pPr lvl="1" algn="just"/>
            <a:r>
              <a:rPr lang="pt-BR" sz="2400" dirty="0" smtClean="0"/>
              <a:t>81,7</a:t>
            </a:r>
            <a:r>
              <a:rPr lang="pt-BR" sz="2400" dirty="0"/>
              <a:t>% </a:t>
            </a:r>
            <a:r>
              <a:rPr lang="pt-BR" sz="2400" dirty="0" smtClean="0"/>
              <a:t>dos hipertensos tiveram </a:t>
            </a:r>
            <a:r>
              <a:rPr lang="pt-BR" sz="2400" dirty="0"/>
              <a:t>o registro adequado na ficha de acompanhamento, correspondendo 268 dos </a:t>
            </a:r>
            <a:r>
              <a:rPr lang="pt-BR" sz="2400" dirty="0" smtClean="0"/>
              <a:t>hipertensos.</a:t>
            </a:r>
            <a:endParaRPr lang="pt-BR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861048"/>
            <a:ext cx="6192687" cy="27115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7612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2"/>
                </a:solidFill>
              </a:rPr>
              <a:t>Resultado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800" i="1" dirty="0"/>
              <a:t>4.2 Proporção de diabéticos com registro adequado na ficha de acompanhamento:</a:t>
            </a:r>
            <a:endParaRPr lang="pt-BR" sz="2800" dirty="0"/>
          </a:p>
          <a:p>
            <a:pPr lvl="1" algn="just"/>
            <a:r>
              <a:rPr lang="pt-BR" dirty="0"/>
              <a:t>43 (87,8%) </a:t>
            </a:r>
            <a:r>
              <a:rPr lang="pt-BR" dirty="0" smtClean="0"/>
              <a:t>dos diabéticos tiveram registros </a:t>
            </a:r>
            <a:r>
              <a:rPr lang="pt-BR" dirty="0"/>
              <a:t>adequados na ficha de </a:t>
            </a:r>
            <a:r>
              <a:rPr lang="pt-BR" dirty="0" smtClean="0"/>
              <a:t>acompanhamento.</a:t>
            </a:r>
            <a:endParaRPr lang="pt-B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573016"/>
            <a:ext cx="6552728" cy="30243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75117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2"/>
                </a:solidFill>
              </a:rPr>
              <a:t>Discussão</a:t>
            </a:r>
            <a:endParaRPr lang="pt-BR" b="1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Melhora  no </a:t>
            </a:r>
            <a:r>
              <a:rPr lang="pt-BR" dirty="0"/>
              <a:t>monitoramento e os registros </a:t>
            </a:r>
            <a:r>
              <a:rPr lang="pt-BR" dirty="0" smtClean="0"/>
              <a:t>dos hipertensos e diabéticos;</a:t>
            </a:r>
          </a:p>
          <a:p>
            <a:pPr algn="just"/>
            <a:r>
              <a:rPr lang="pt-BR" dirty="0" smtClean="0"/>
              <a:t>Visualização dos pontos a serem melhorados;</a:t>
            </a:r>
          </a:p>
          <a:p>
            <a:pPr algn="just"/>
            <a:r>
              <a:rPr lang="pt-BR" dirty="0" smtClean="0"/>
              <a:t>Sensibilização da comunidade;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545858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2"/>
                </a:solidFill>
              </a:rPr>
              <a:t>Introdução</a:t>
            </a:r>
            <a:endParaRPr lang="pt-BR" b="1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Hipertensão Arterial e Diabete </a:t>
            </a:r>
            <a:r>
              <a:rPr lang="pt-BR" i="1" dirty="0" smtClean="0"/>
              <a:t>Mellitus</a:t>
            </a:r>
            <a:r>
              <a:rPr lang="pt-BR" dirty="0" smtClean="0"/>
              <a:t>: principal causa de </a:t>
            </a:r>
            <a:r>
              <a:rPr lang="pt-BR" smtClean="0"/>
              <a:t>morbimortalidade</a:t>
            </a:r>
            <a:r>
              <a:rPr lang="pt-BR" smtClean="0"/>
              <a:t>;</a:t>
            </a:r>
            <a:endParaRPr lang="pt-BR" dirty="0" smtClean="0"/>
          </a:p>
          <a:p>
            <a:r>
              <a:rPr lang="pt-BR" dirty="0" smtClean="0"/>
              <a:t>Funcionamento da Unidade de Saúde;</a:t>
            </a:r>
          </a:p>
          <a:p>
            <a:r>
              <a:rPr lang="pt-BR" dirty="0" smtClean="0"/>
              <a:t>Territorialização;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5480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2"/>
                </a:solidFill>
              </a:rPr>
              <a:t>Reflexão Crítica</a:t>
            </a:r>
            <a:endParaRPr lang="pt-BR" b="1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800" dirty="0"/>
              <a:t>Muitas vezes estamos estigmatizados com ações mecanizadas que acabamos não percebendo a real importância de tal </a:t>
            </a:r>
            <a:r>
              <a:rPr lang="pt-BR" sz="2800" dirty="0" smtClean="0"/>
              <a:t>atividade;</a:t>
            </a:r>
            <a:endParaRPr lang="pt-BR" sz="2800" dirty="0"/>
          </a:p>
          <a:p>
            <a:pPr algn="just"/>
            <a:r>
              <a:rPr lang="pt-BR" sz="2800" dirty="0"/>
              <a:t>Foi possível observar a importância do planejamento não só nas ações a serem desenvolvidas, mas em qualquer projeto que se queira </a:t>
            </a:r>
            <a:r>
              <a:rPr lang="pt-BR" sz="2800" dirty="0" smtClean="0"/>
              <a:t>realizar;</a:t>
            </a:r>
          </a:p>
          <a:p>
            <a:pPr algn="just"/>
            <a:r>
              <a:rPr lang="pt-BR" sz="2800" dirty="0"/>
              <a:t>O</a:t>
            </a:r>
            <a:r>
              <a:rPr lang="pt-BR" sz="2800" dirty="0" smtClean="0"/>
              <a:t>bservar </a:t>
            </a:r>
            <a:r>
              <a:rPr lang="pt-BR" sz="2800" dirty="0"/>
              <a:t>detalhes nas atividades do dia-a-dia do </a:t>
            </a:r>
            <a:r>
              <a:rPr lang="pt-BR" sz="2800" dirty="0" smtClean="0"/>
              <a:t>serviço.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765195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2"/>
                </a:solidFill>
              </a:rPr>
              <a:t>Objetivos</a:t>
            </a:r>
            <a:endParaRPr lang="pt-BR" b="1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Geral</a:t>
            </a:r>
            <a:r>
              <a:rPr lang="pt-BR" dirty="0" smtClean="0"/>
              <a:t>: </a:t>
            </a:r>
          </a:p>
          <a:p>
            <a:pPr lvl="1" algn="just"/>
            <a:r>
              <a:rPr lang="pt-BR" dirty="0" smtClean="0"/>
              <a:t>Melhorar </a:t>
            </a:r>
            <a:r>
              <a:rPr lang="pt-BR" dirty="0"/>
              <a:t>a atenção aos adultos portadores de Hipertensão Arterial Sistêmica e/ou Diabetes Mellitus no município de Serranópolis do Iguaçu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1141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2"/>
                </a:solidFill>
              </a:rPr>
              <a:t>Objetivos</a:t>
            </a:r>
            <a:endParaRPr lang="pt-BR" b="1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Específicos</a:t>
            </a:r>
            <a:r>
              <a:rPr lang="pt-BR" dirty="0" smtClean="0"/>
              <a:t>: </a:t>
            </a:r>
          </a:p>
          <a:p>
            <a:pPr marL="457200" lvl="1" indent="0">
              <a:buNone/>
            </a:pPr>
            <a:r>
              <a:rPr lang="pt-PT" dirty="0"/>
              <a:t>1. Ampliar a cobertura à hipertensos e/ou </a:t>
            </a:r>
            <a:r>
              <a:rPr lang="pt-PT" dirty="0" smtClean="0"/>
              <a:t>diabéticos</a:t>
            </a:r>
            <a:r>
              <a:rPr lang="pt-BR" dirty="0" smtClean="0"/>
              <a:t>;</a:t>
            </a:r>
            <a:endParaRPr lang="pt-BR" dirty="0"/>
          </a:p>
          <a:p>
            <a:pPr marL="457200" lvl="1" indent="0" algn="just">
              <a:buNone/>
            </a:pPr>
            <a:r>
              <a:rPr lang="pt-PT" dirty="0"/>
              <a:t>2. Melhorar a adesão do hipertenso e/ou diabético ao </a:t>
            </a:r>
            <a:r>
              <a:rPr lang="pt-PT" dirty="0" smtClean="0"/>
              <a:t>programa;</a:t>
            </a:r>
            <a:endParaRPr lang="pt-BR" dirty="0"/>
          </a:p>
          <a:p>
            <a:pPr marL="457200" lvl="1" indent="0" algn="just">
              <a:buNone/>
            </a:pPr>
            <a:r>
              <a:rPr lang="pt-PT" dirty="0"/>
              <a:t>3. Melhorar a qualidade do atendimento ao paciente hipertenso e/ou diabético realizado na unidade de </a:t>
            </a:r>
            <a:r>
              <a:rPr lang="pt-PT" dirty="0" smtClean="0"/>
              <a:t>saúde;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9596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2"/>
                </a:solidFill>
              </a:rPr>
              <a:t>Objetivos</a:t>
            </a:r>
            <a:endParaRPr lang="pt-BR" b="1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Específicos</a:t>
            </a:r>
            <a:r>
              <a:rPr lang="pt-BR" dirty="0" smtClean="0"/>
              <a:t>: </a:t>
            </a:r>
          </a:p>
          <a:p>
            <a:pPr marL="457200" lvl="1" indent="0" algn="just">
              <a:buNone/>
            </a:pPr>
            <a:r>
              <a:rPr lang="pt-PT" dirty="0"/>
              <a:t>4. Melhorar o registro das </a:t>
            </a:r>
            <a:r>
              <a:rPr lang="pt-PT" dirty="0" smtClean="0"/>
              <a:t>informações;</a:t>
            </a:r>
            <a:endParaRPr lang="pt-BR" sz="2400" dirty="0"/>
          </a:p>
          <a:p>
            <a:pPr marL="457200" lvl="1" indent="0" algn="just">
              <a:buNone/>
            </a:pPr>
            <a:r>
              <a:rPr lang="pt-PT" dirty="0"/>
              <a:t>5. Mapear hipertensos e  diabéticos de risco para doença </a:t>
            </a:r>
            <a:r>
              <a:rPr lang="pt-PT" dirty="0" smtClean="0"/>
              <a:t>cardiovascular;</a:t>
            </a:r>
            <a:endParaRPr lang="pt-BR" sz="2400" dirty="0"/>
          </a:p>
          <a:p>
            <a:pPr marL="457200" lvl="1" indent="0" algn="just">
              <a:buNone/>
            </a:pPr>
            <a:r>
              <a:rPr lang="pt-PT" dirty="0"/>
              <a:t>6. Promoção da </a:t>
            </a:r>
            <a:r>
              <a:rPr lang="pt-PT" dirty="0" smtClean="0"/>
              <a:t>saúde;</a:t>
            </a:r>
            <a:endParaRPr lang="pt-BR" sz="24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3910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2"/>
                </a:solidFill>
              </a:rPr>
              <a:t>Metodologia</a:t>
            </a:r>
            <a:endParaRPr lang="pt-BR" b="1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Monitoramento e Avaliação das ações:</a:t>
            </a:r>
          </a:p>
          <a:p>
            <a:pPr lvl="1"/>
            <a:r>
              <a:rPr lang="pt-PT" dirty="0"/>
              <a:t>Monitorar o acesso aos medicamentos da farmácia da unidade de </a:t>
            </a:r>
            <a:r>
              <a:rPr lang="pt-PT" dirty="0" smtClean="0"/>
              <a:t>saúde.</a:t>
            </a:r>
            <a:endParaRPr lang="pt-BR" dirty="0" smtClean="0"/>
          </a:p>
          <a:p>
            <a:r>
              <a:rPr lang="pt-PT" dirty="0"/>
              <a:t>Organização e Gestão de </a:t>
            </a:r>
            <a:r>
              <a:rPr lang="pt-PT" dirty="0" smtClean="0"/>
              <a:t>Serviço:</a:t>
            </a:r>
          </a:p>
          <a:p>
            <a:pPr lvl="1" algn="just"/>
            <a:r>
              <a:rPr lang="pt-PT" dirty="0"/>
              <a:t>Garantir material adequado para a tomada da medida da pressão arterial na unidade de saúde e realização do hemoglicoteste na unidade de </a:t>
            </a:r>
            <a:r>
              <a:rPr lang="pt-PT" dirty="0" smtClean="0"/>
              <a:t>saúde.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0938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2"/>
                </a:solidFill>
              </a:rPr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Engajamento Público</a:t>
            </a:r>
            <a:r>
              <a:rPr lang="pt-PT" dirty="0" smtClean="0"/>
              <a:t>:</a:t>
            </a:r>
          </a:p>
          <a:p>
            <a:pPr lvl="1" algn="just"/>
            <a:r>
              <a:rPr lang="pt-PT" dirty="0"/>
              <a:t>Esclarecer os pacientes e a comunidade quanto à importância do adequado controle de fatores de risco modificáveis </a:t>
            </a:r>
            <a:r>
              <a:rPr lang="pt-PT" dirty="0" smtClean="0"/>
              <a:t>.</a:t>
            </a:r>
          </a:p>
          <a:p>
            <a:pPr marL="0" lvl="1" indent="0" algn="just">
              <a:buNone/>
            </a:pPr>
            <a:endParaRPr lang="pt-PT" dirty="0" smtClean="0"/>
          </a:p>
          <a:p>
            <a:r>
              <a:rPr lang="pt-PT" dirty="0"/>
              <a:t>Qualificação da Prática Clinica</a:t>
            </a:r>
            <a:r>
              <a:rPr lang="pt-PT" dirty="0" smtClean="0"/>
              <a:t>:</a:t>
            </a:r>
          </a:p>
          <a:p>
            <a:pPr lvl="1" algn="just"/>
            <a:r>
              <a:rPr lang="pt-PT" dirty="0"/>
              <a:t>Treinar os ACS para a orientação de hipertensos e diabéticos quanto a realizar as consultas e sua </a:t>
            </a:r>
            <a:r>
              <a:rPr lang="pt-PT" dirty="0" smtClean="0"/>
              <a:t>periodicidade.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2999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2"/>
                </a:solidFill>
              </a:rPr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Foram utilizados </a:t>
            </a:r>
            <a:r>
              <a:rPr lang="pt-BR" dirty="0"/>
              <a:t>vinte e dois indicadores, de modo que servirão para avaliação das ações assim como do programa como um </a:t>
            </a:r>
            <a:r>
              <a:rPr lang="pt-BR" dirty="0" smtClean="0"/>
              <a:t>todo.</a:t>
            </a:r>
          </a:p>
          <a:p>
            <a:pPr lvl="1" algn="just"/>
            <a:r>
              <a:rPr lang="pt-BR" sz="2400" dirty="0"/>
              <a:t>Meta</a:t>
            </a:r>
            <a:r>
              <a:rPr lang="pt-BR" sz="2400" dirty="0" smtClean="0"/>
              <a:t>: </a:t>
            </a:r>
            <a:r>
              <a:rPr lang="pt-PT" sz="2400" dirty="0" smtClean="0"/>
              <a:t>Cadastrar </a:t>
            </a:r>
            <a:r>
              <a:rPr lang="pt-PT" sz="2400" dirty="0"/>
              <a:t>80% dos hipertensos da área de abrangência no Programa de Atenção à Hipertensão Arterial e à Diabetes Mellitus da unidade de </a:t>
            </a:r>
            <a:r>
              <a:rPr lang="pt-PT" sz="2400" dirty="0" smtClean="0"/>
              <a:t>saúde.</a:t>
            </a:r>
            <a:endParaRPr lang="pt-BR" sz="2400" dirty="0"/>
          </a:p>
          <a:p>
            <a:pPr marL="914400" lvl="2" indent="0" algn="just">
              <a:buNone/>
            </a:pPr>
            <a:r>
              <a:rPr lang="pt-BR" b="1" dirty="0" smtClean="0"/>
              <a:t>1.1 </a:t>
            </a:r>
            <a:r>
              <a:rPr lang="pt-BR" dirty="0" smtClean="0"/>
              <a:t>Indicador</a:t>
            </a:r>
            <a:r>
              <a:rPr lang="pt-BR" dirty="0"/>
              <a:t>: Cobertura do programa de atenção ao hipertenso na unidade de </a:t>
            </a:r>
            <a:r>
              <a:rPr lang="pt-BR" dirty="0" smtClean="0"/>
              <a:t>saúde.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0559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2"/>
                </a:solidFill>
              </a:rPr>
              <a:t>Resultado</a:t>
            </a:r>
            <a:endParaRPr lang="pt-BR" b="1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 smtClean="0"/>
              <a:t>Indicador 1.1 e 1.2 - </a:t>
            </a:r>
            <a:r>
              <a:rPr lang="pt-BR" sz="2800" i="1" dirty="0" smtClean="0"/>
              <a:t>Cobertura </a:t>
            </a:r>
            <a:r>
              <a:rPr lang="pt-BR" sz="2800" i="1" dirty="0"/>
              <a:t>do programa de atenção ao </a:t>
            </a:r>
            <a:r>
              <a:rPr lang="pt-BR" sz="2800" i="1" dirty="0" smtClean="0"/>
              <a:t>hipertenso e diabético </a:t>
            </a:r>
            <a:r>
              <a:rPr lang="pt-BR" sz="2800" i="1" dirty="0"/>
              <a:t>na unidade de </a:t>
            </a:r>
            <a:r>
              <a:rPr lang="pt-BR" sz="2800" i="1" dirty="0" smtClean="0"/>
              <a:t>saúde:</a:t>
            </a:r>
          </a:p>
          <a:p>
            <a:pPr lvl="1" algn="just"/>
            <a:r>
              <a:rPr lang="pt-BR" sz="2400" dirty="0"/>
              <a:t>A meta pactuada para </a:t>
            </a:r>
            <a:r>
              <a:rPr lang="pt-BR" sz="2400" dirty="0" smtClean="0"/>
              <a:t>o indicador 1.1 foi </a:t>
            </a:r>
            <a:r>
              <a:rPr lang="pt-BR" sz="2400" dirty="0"/>
              <a:t>de 80% representando 392 hipertensos de um total de 490, entretanto o resultado alcançado foi de 08 hipertensos (1,6%) no primeiro mês, 136 hipertensos (27,8%) no segundo mês, 328 (66,9%) no terceiro e quarto mês de </a:t>
            </a:r>
            <a:r>
              <a:rPr lang="pt-BR" sz="2400" dirty="0" smtClean="0"/>
              <a:t>intervenção</a:t>
            </a:r>
            <a:r>
              <a:rPr lang="pt-BR" sz="2400" dirty="0"/>
              <a:t> </a:t>
            </a:r>
            <a:r>
              <a:rPr lang="pt-BR" sz="2400" dirty="0" smtClean="0"/>
              <a:t>(Figura 1).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051482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732</Words>
  <Application>Microsoft Office PowerPoint</Application>
  <PresentationFormat>Apresentação na tela (4:3)</PresentationFormat>
  <Paragraphs>67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Tema do Office</vt:lpstr>
      <vt:lpstr>UNIVERSIDADE FEDERAL DE PELOTAS Programa de Especialização em Saúde da Família </vt:lpstr>
      <vt:lpstr>Introdução</vt:lpstr>
      <vt:lpstr>Objetivos</vt:lpstr>
      <vt:lpstr>Objetivos</vt:lpstr>
      <vt:lpstr>Objetivos</vt:lpstr>
      <vt:lpstr>Metodologia</vt:lpstr>
      <vt:lpstr>Metodologia</vt:lpstr>
      <vt:lpstr>Metodologia</vt:lpstr>
      <vt:lpstr>Resultado</vt:lpstr>
      <vt:lpstr>Resultado</vt:lpstr>
      <vt:lpstr>Resultado</vt:lpstr>
      <vt:lpstr>Resultado</vt:lpstr>
      <vt:lpstr>Resultado</vt:lpstr>
      <vt:lpstr>Resultado</vt:lpstr>
      <vt:lpstr>Resultado</vt:lpstr>
      <vt:lpstr>Resultado</vt:lpstr>
      <vt:lpstr>Resultado</vt:lpstr>
      <vt:lpstr>Resultado</vt:lpstr>
      <vt:lpstr>Discussão</vt:lpstr>
      <vt:lpstr>Reflexão Crítica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cs</dc:creator>
  <cp:lastModifiedBy>cs</cp:lastModifiedBy>
  <cp:revision>80</cp:revision>
  <dcterms:created xsi:type="dcterms:W3CDTF">2014-03-30T21:01:08Z</dcterms:created>
  <dcterms:modified xsi:type="dcterms:W3CDTF">2014-04-19T22:34:27Z</dcterms:modified>
</cp:coreProperties>
</file>