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sldIdLst>
    <p:sldId id="256" r:id="rId2"/>
    <p:sldId id="258" r:id="rId3"/>
    <p:sldId id="257" r:id="rId4"/>
    <p:sldId id="260" r:id="rId5"/>
    <p:sldId id="330" r:id="rId6"/>
    <p:sldId id="261" r:id="rId7"/>
    <p:sldId id="264" r:id="rId8"/>
    <p:sldId id="265" r:id="rId9"/>
    <p:sldId id="267" r:id="rId10"/>
    <p:sldId id="268" r:id="rId11"/>
    <p:sldId id="269" r:id="rId12"/>
    <p:sldId id="270" r:id="rId13"/>
    <p:sldId id="333" r:id="rId14"/>
    <p:sldId id="271" r:id="rId15"/>
    <p:sldId id="332" r:id="rId16"/>
    <p:sldId id="272" r:id="rId17"/>
    <p:sldId id="273" r:id="rId18"/>
    <p:sldId id="334" r:id="rId19"/>
    <p:sldId id="274" r:id="rId20"/>
    <p:sldId id="331" r:id="rId21"/>
    <p:sldId id="276" r:id="rId22"/>
    <p:sldId id="277" r:id="rId23"/>
    <p:sldId id="278" r:id="rId24"/>
    <p:sldId id="280" r:id="rId25"/>
    <p:sldId id="283" r:id="rId26"/>
    <p:sldId id="312" r:id="rId27"/>
    <p:sldId id="284" r:id="rId28"/>
    <p:sldId id="305" r:id="rId29"/>
    <p:sldId id="306" r:id="rId30"/>
    <p:sldId id="285" r:id="rId31"/>
    <p:sldId id="307" r:id="rId32"/>
    <p:sldId id="286" r:id="rId33"/>
    <p:sldId id="287" r:id="rId34"/>
    <p:sldId id="288" r:id="rId35"/>
    <p:sldId id="289" r:id="rId36"/>
    <p:sldId id="290" r:id="rId37"/>
    <p:sldId id="313" r:id="rId38"/>
    <p:sldId id="315" r:id="rId39"/>
    <p:sldId id="292" r:id="rId40"/>
    <p:sldId id="303" r:id="rId41"/>
    <p:sldId id="294" r:id="rId42"/>
    <p:sldId id="316" r:id="rId43"/>
    <p:sldId id="317" r:id="rId44"/>
    <p:sldId id="318" r:id="rId45"/>
    <p:sldId id="324" r:id="rId46"/>
    <p:sldId id="325" r:id="rId47"/>
    <p:sldId id="328" r:id="rId48"/>
    <p:sldId id="296" r:id="rId49"/>
    <p:sldId id="297" r:id="rId50"/>
    <p:sldId id="335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I:\EAD\Turma%203\CRISTINA%20LEONOR%20DA%20SILVEIRA\Avalia&#231;&#227;o%20da%20interven&#231;&#227;o\planilha%20atualizada%20Cristina%2031.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80327868852491"/>
          <c:y val="0.20146592213943132"/>
          <c:w val="0.85245901639344657"/>
          <c:h val="0.68498413527406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 saúde do idoso na ESF2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0.12958963282937391</c:v>
                </c:pt>
                <c:pt idx="1">
                  <c:v>0.43196544276457882</c:v>
                </c:pt>
                <c:pt idx="2">
                  <c:v>0.66522678185744999</c:v>
                </c:pt>
                <c:pt idx="3">
                  <c:v>0.66954643628510047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17408"/>
        <c:axId val="106615936"/>
      </c:barChart>
      <c:catAx>
        <c:axId val="10521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615936"/>
        <c:crosses val="autoZero"/>
        <c:auto val="1"/>
        <c:lblAlgn val="ctr"/>
        <c:lblOffset val="100"/>
        <c:noMultiLvlLbl val="0"/>
      </c:catAx>
      <c:valAx>
        <c:axId val="106615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5217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200" b="1" i="0" baseline="0">
                <a:latin typeface="Arial" pitchFamily="34" charset="0"/>
                <a:cs typeface="Arial" pitchFamily="34" charset="0"/>
              </a:rPr>
              <a:t>Proporção de idosos que receberam orientação nutricional</a:t>
            </a:r>
            <a:endParaRPr lang="pt-BR" sz="1200" b="1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Graf.17!$A$2:$A$5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Graf.17!$B$2:$B$5</c:f>
              <c:numCache>
                <c:formatCode>0%</c:formatCode>
                <c:ptCount val="4"/>
                <c:pt idx="0" formatCode="0.0%">
                  <c:v>0.13500000000000001</c:v>
                </c:pt>
                <c:pt idx="1">
                  <c:v>0.31000000000000066</c:v>
                </c:pt>
                <c:pt idx="2" formatCode="0.00%">
                  <c:v>0.46100000000000002</c:v>
                </c:pt>
                <c:pt idx="3" formatCode="0.00%">
                  <c:v>0.83500000000000063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48000"/>
        <c:axId val="97256576"/>
      </c:barChart>
      <c:catAx>
        <c:axId val="976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256576"/>
        <c:crosses val="autoZero"/>
        <c:auto val="1"/>
        <c:lblAlgn val="ctr"/>
        <c:lblOffset val="100"/>
        <c:noMultiLvlLbl val="0"/>
      </c:catAx>
      <c:valAx>
        <c:axId val="9725657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7648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200" b="1">
                <a:latin typeface="Arial" pitchFamily="34" charset="0"/>
                <a:cs typeface="Arial" pitchFamily="34" charset="0"/>
              </a:rPr>
              <a:t>Proporção de idosos com pelo menos uma consulta odontológica anual</a:t>
            </a:r>
            <a:endParaRPr lang="pt-BR" sz="120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Graf.meta21!$A$5:$A$8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Graf.meta21!$B$5:$B$8</c:f>
              <c:numCache>
                <c:formatCode>0.00%</c:formatCode>
                <c:ptCount val="4"/>
                <c:pt idx="0">
                  <c:v>4.8000000000000001E-2</c:v>
                </c:pt>
                <c:pt idx="1">
                  <c:v>0.16400000000000001</c:v>
                </c:pt>
                <c:pt idx="2">
                  <c:v>0.26700000000000002</c:v>
                </c:pt>
                <c:pt idx="3">
                  <c:v>0.27090000000000031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77824"/>
        <c:axId val="97279360"/>
      </c:barChart>
      <c:catAx>
        <c:axId val="97277824"/>
        <c:scaling>
          <c:orientation val="minMax"/>
        </c:scaling>
        <c:delete val="0"/>
        <c:axPos val="b"/>
        <c:majorTickMark val="none"/>
        <c:minorTickMark val="none"/>
        <c:tickLblPos val="nextTo"/>
        <c:crossAx val="97279360"/>
        <c:crosses val="autoZero"/>
        <c:auto val="1"/>
        <c:lblAlgn val="ctr"/>
        <c:lblOffset val="100"/>
        <c:noMultiLvlLbl val="0"/>
      </c:catAx>
      <c:valAx>
        <c:axId val="97279360"/>
        <c:scaling>
          <c:orientation val="minMax"/>
          <c:max val="0.5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72778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Proporção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das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famílias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dos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idosos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cobertura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vacinal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 smtClean="0">
                <a:latin typeface="Arial" pitchFamily="34" charset="0"/>
                <a:cs typeface="Arial" pitchFamily="34" charset="0"/>
              </a:rPr>
              <a:t>investigada</a:t>
            </a:r>
            <a:endParaRPr lang="pt-BR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Graf.20!$A$2:$A$5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Graf.20!$B$2:$B$5</c:f>
              <c:numCache>
                <c:formatCode>0.0%</c:formatCode>
                <c:ptCount val="4"/>
                <c:pt idx="0">
                  <c:v>0.11</c:v>
                </c:pt>
                <c:pt idx="1">
                  <c:v>0.17700000000000021</c:v>
                </c:pt>
                <c:pt idx="2">
                  <c:v>0.3290000000000009</c:v>
                </c:pt>
                <c:pt idx="3" formatCode="0%">
                  <c:v>0.36100000000000032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29920"/>
        <c:axId val="97331456"/>
      </c:barChart>
      <c:catAx>
        <c:axId val="973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331456"/>
        <c:crosses val="autoZero"/>
        <c:auto val="1"/>
        <c:lblAlgn val="ctr"/>
        <c:lblOffset val="100"/>
        <c:noMultiLvlLbl val="0"/>
      </c:catAx>
      <c:valAx>
        <c:axId val="97331456"/>
        <c:scaling>
          <c:orientation val="minMax"/>
          <c:max val="1"/>
          <c:min val="0.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973299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b="1"/>
            </a:pP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Proporção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mulheres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prevenção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de CA de mama e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colo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uterino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nas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famílias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dos </a:t>
            </a:r>
            <a:r>
              <a:rPr lang="en-US" sz="1200" b="1" i="0" baseline="0" dirty="0" err="1" smtClean="0">
                <a:latin typeface="Arial" pitchFamily="34" charset="0"/>
                <a:cs typeface="Arial" pitchFamily="34" charset="0"/>
              </a:rPr>
              <a:t>idosos</a:t>
            </a:r>
            <a:endParaRPr lang="pt-BR" sz="1800" b="1" i="0" baseline="0" dirty="0"/>
          </a:p>
        </c:rich>
      </c:tx>
      <c:layout>
        <c:manualLayout>
          <c:xMode val="edge"/>
          <c:yMode val="edge"/>
          <c:x val="0.10271701388888889"/>
          <c:y val="3.87195121951219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09565972222223"/>
          <c:y val="0.2089027777777778"/>
          <c:w val="0.86506059027777782"/>
          <c:h val="0.651359078590786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Plan1!$A$3:$A$6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Plan1!$B$3:$B$6</c:f>
              <c:numCache>
                <c:formatCode>0.00%</c:formatCode>
                <c:ptCount val="4"/>
                <c:pt idx="0">
                  <c:v>0.18970000000000012</c:v>
                </c:pt>
                <c:pt idx="1">
                  <c:v>0.29500000000000021</c:v>
                </c:pt>
                <c:pt idx="2">
                  <c:v>0.51800000000000002</c:v>
                </c:pt>
                <c:pt idx="3">
                  <c:v>0.55400000000000005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89568"/>
        <c:axId val="97391360"/>
      </c:barChart>
      <c:catAx>
        <c:axId val="97389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7391360"/>
        <c:crosses val="autoZero"/>
        <c:auto val="1"/>
        <c:lblAlgn val="ctr"/>
        <c:lblOffset val="100"/>
        <c:noMultiLvlLbl val="0"/>
      </c:catAx>
      <c:valAx>
        <c:axId val="9739136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7389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Proporção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crianças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atendimento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puericultura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0" baseline="0" dirty="0" err="1">
                <a:latin typeface="Arial" pitchFamily="34" charset="0"/>
                <a:cs typeface="Arial" pitchFamily="34" charset="0"/>
              </a:rPr>
              <a:t>família</a:t>
            </a:r>
            <a:r>
              <a:rPr lang="en-US" sz="1200" b="1" i="0" baseline="0" dirty="0">
                <a:latin typeface="Arial" pitchFamily="34" charset="0"/>
                <a:cs typeface="Arial" pitchFamily="34" charset="0"/>
              </a:rPr>
              <a:t> dos </a:t>
            </a:r>
            <a:r>
              <a:rPr lang="en-US" sz="1200" b="1" i="0" baseline="0" dirty="0" err="1" smtClean="0">
                <a:latin typeface="Arial" pitchFamily="34" charset="0"/>
                <a:cs typeface="Arial" pitchFamily="34" charset="0"/>
              </a:rPr>
              <a:t>idosos</a:t>
            </a:r>
            <a:endParaRPr lang="pt-BR" b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Plan2!$A$4:$A$7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Plan2!$B$4:$B$7</c:f>
              <c:numCache>
                <c:formatCode>0%</c:formatCode>
                <c:ptCount val="4"/>
                <c:pt idx="0" formatCode="0.00%">
                  <c:v>8.9000000000000065E-2</c:v>
                </c:pt>
                <c:pt idx="1">
                  <c:v>0.2100000000000001</c:v>
                </c:pt>
                <c:pt idx="2" formatCode="0.00%">
                  <c:v>0.26300000000000001</c:v>
                </c:pt>
                <c:pt idx="3" formatCode="0.00%">
                  <c:v>0.502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25280"/>
        <c:axId val="97426816"/>
      </c:barChart>
      <c:catAx>
        <c:axId val="97425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7426816"/>
        <c:crosses val="autoZero"/>
        <c:auto val="1"/>
        <c:lblAlgn val="ctr"/>
        <c:lblOffset val="100"/>
        <c:noMultiLvlLbl val="0"/>
      </c:catAx>
      <c:valAx>
        <c:axId val="9742681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974252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04323850106528"/>
          <c:y val="0.29197132322672531"/>
          <c:w val="0.86037047249029008"/>
          <c:h val="0.56934408029211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idosos sem atendimento a mais de um ano que foram captados pelo serviço 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7.3170731707317069E-2</c:v>
                </c:pt>
                <c:pt idx="1">
                  <c:v>0.31707317073170732</c:v>
                </c:pt>
                <c:pt idx="2">
                  <c:v>0.36585365853658525</c:v>
                </c:pt>
                <c:pt idx="3">
                  <c:v>0.36585365853658525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642048"/>
        <c:axId val="106660224"/>
      </c:barChart>
      <c:catAx>
        <c:axId val="10664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660224"/>
        <c:crosses val="autoZero"/>
        <c:auto val="1"/>
        <c:lblAlgn val="ctr"/>
        <c:lblOffset val="100"/>
        <c:noMultiLvlLbl val="0"/>
      </c:catAx>
      <c:valAx>
        <c:axId val="1066602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6420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Proporção de </a:t>
            </a:r>
            <a:r>
              <a:rPr lang="pt-BR" dirty="0"/>
              <a:t>idosos acamados da área de abrangência da ESF2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80327868852459"/>
          <c:y val="0.20146592213943132"/>
          <c:w val="0.85245901639344657"/>
          <c:h val="0.6849841352740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acamados da área de abrangência da ESF2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Indicadores!$D$16:$G$16</c:f>
              <c:numCache>
                <c:formatCode>0.0%</c:formatCode>
                <c:ptCount val="4"/>
                <c:pt idx="0">
                  <c:v>0.39534883720930397</c:v>
                </c:pt>
                <c:pt idx="1">
                  <c:v>0.79069767441860672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16832"/>
        <c:axId val="107818368"/>
      </c:barChart>
      <c:catAx>
        <c:axId val="10781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818368"/>
        <c:crosses val="autoZero"/>
        <c:auto val="1"/>
        <c:lblAlgn val="ctr"/>
        <c:lblOffset val="100"/>
        <c:noMultiLvlLbl val="0"/>
      </c:catAx>
      <c:valAx>
        <c:axId val="1078183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8168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Proporção de </a:t>
            </a:r>
            <a:r>
              <a:rPr lang="pt-BR" dirty="0"/>
              <a:t>visitas domiciliares aos idosos acamados ou com problemas de </a:t>
            </a:r>
            <a:r>
              <a:rPr lang="pt-BR" dirty="0" smtClean="0"/>
              <a:t>locomoção</a:t>
            </a: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04323850106528"/>
          <c:y val="0.19926235164601541"/>
          <c:w val="0.85421030204286252"/>
          <c:h val="0.68634810011405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acamados da área de abrangência da ESF2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Indicadores!$D$22:$G$22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Indicadores!$D$23:$G$23</c:f>
              <c:numCache>
                <c:formatCode>0.0%</c:formatCode>
                <c:ptCount val="4"/>
                <c:pt idx="0">
                  <c:v>0.2790697674418614</c:v>
                </c:pt>
                <c:pt idx="1">
                  <c:v>0.65116279069767469</c:v>
                </c:pt>
                <c:pt idx="2">
                  <c:v>0.86046511627906974</c:v>
                </c:pt>
                <c:pt idx="3">
                  <c:v>0.86046511627906974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64448"/>
        <c:axId val="107865984"/>
      </c:barChart>
      <c:catAx>
        <c:axId val="10786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865984"/>
        <c:crosses val="autoZero"/>
        <c:auto val="1"/>
        <c:lblAlgn val="ctr"/>
        <c:lblOffset val="100"/>
        <c:noMultiLvlLbl val="0"/>
      </c:catAx>
      <c:valAx>
        <c:axId val="1078659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8644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Proporção de </a:t>
            </a:r>
            <a:r>
              <a:rPr lang="pt-BR" dirty="0"/>
              <a:t>idosos rastreados para doenças crônicas como hipertensão e diabetes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80327868852459"/>
          <c:y val="0.20363636363636414"/>
          <c:w val="0.85245901639344657"/>
          <c:h val="0.68727272727272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acamados da área de abrangência da ESF2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0.18387096774193548</c:v>
                </c:pt>
                <c:pt idx="1">
                  <c:v>0.60645161290322758</c:v>
                </c:pt>
                <c:pt idx="2">
                  <c:v>0.93548387096774044</c:v>
                </c:pt>
                <c:pt idx="3">
                  <c:v>0.94838709677419364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56160"/>
        <c:axId val="107794816"/>
      </c:barChart>
      <c:catAx>
        <c:axId val="10775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794816"/>
        <c:crosses val="autoZero"/>
        <c:auto val="1"/>
        <c:lblAlgn val="ctr"/>
        <c:lblOffset val="100"/>
        <c:noMultiLvlLbl val="0"/>
      </c:catAx>
      <c:valAx>
        <c:axId val="1077948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756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 </a:t>
            </a:r>
            <a:r>
              <a:rPr lang="pt-BR" sz="1200" b="1">
                <a:latin typeface="Arial" pitchFamily="34" charset="0"/>
                <a:cs typeface="Arial" pitchFamily="34" charset="0"/>
              </a:rPr>
              <a:t>Proporção de idosos hipertensos e/ou diabéticos da área de abrangência da ESF2 </a:t>
            </a:r>
            <a:r>
              <a:rPr lang="pt-BR" sz="1200" b="1" i="0" u="none" strike="noStrike" baseline="0">
                <a:latin typeface="Arial" pitchFamily="34" charset="0"/>
                <a:cs typeface="Arial" pitchFamily="34" charset="0"/>
              </a:rPr>
              <a:t>cadastrados no HIPERDIA</a:t>
            </a:r>
            <a:r>
              <a:rPr lang="pt-BR" sz="1200" b="1" baseline="0">
                <a:latin typeface="Arial" pitchFamily="34" charset="0"/>
                <a:cs typeface="Arial" pitchFamily="34" charset="0"/>
              </a:rPr>
              <a:t> </a:t>
            </a:r>
            <a:endParaRPr lang="pt-BR" sz="1200" b="1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'Graf. 6'!$A$2:$A$5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'Graf. 6'!$B$2:$B$5</c:f>
              <c:numCache>
                <c:formatCode>0%</c:formatCode>
                <c:ptCount val="4"/>
                <c:pt idx="0" formatCode="0.0%">
                  <c:v>0.254</c:v>
                </c:pt>
                <c:pt idx="1">
                  <c:v>0.70500000000000063</c:v>
                </c:pt>
                <c:pt idx="2">
                  <c:v>0.97900000000000065</c:v>
                </c:pt>
                <c:pt idx="3">
                  <c:v>0.995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56256"/>
        <c:axId val="109857792"/>
      </c:barChart>
      <c:catAx>
        <c:axId val="1098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857792"/>
        <c:crosses val="autoZero"/>
        <c:auto val="1"/>
        <c:lblAlgn val="ctr"/>
        <c:lblOffset val="100"/>
        <c:noMultiLvlLbl val="0"/>
      </c:catAx>
      <c:valAx>
        <c:axId val="109857792"/>
        <c:scaling>
          <c:orientation val="minMax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985625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Proporção dos </a:t>
            </a:r>
            <a:r>
              <a:rPr lang="pt-BR" dirty="0"/>
              <a:t>idosos faltosos as consultas programadas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80327868852459"/>
          <c:y val="0.18613171855703756"/>
          <c:w val="0.85245901639344557"/>
          <c:h val="0.70438081728447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dos idosos faltosos as consultas programadas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0.21052631578947398</c:v>
                </c:pt>
                <c:pt idx="1">
                  <c:v>0.36842105263157893</c:v>
                </c:pt>
                <c:pt idx="2">
                  <c:v>0.6842105263157896</c:v>
                </c:pt>
                <c:pt idx="3">
                  <c:v>0.89473684210526316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80992"/>
        <c:axId val="109782528"/>
      </c:barChart>
      <c:catAx>
        <c:axId val="1097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782528"/>
        <c:crosses val="autoZero"/>
        <c:auto val="1"/>
        <c:lblAlgn val="ctr"/>
        <c:lblOffset val="100"/>
        <c:noMultiLvlLbl val="0"/>
      </c:catAx>
      <c:valAx>
        <c:axId val="109782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7809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Proporção de idosos hipertensos e/ou diabéticos com exames complementares periódicos em dia</a:t>
            </a:r>
            <a:endParaRPr lang="pt-BR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'Graf. meta 11'!$A$5:$A$8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'Graf. meta 11'!$B$5:$B$8</c:f>
              <c:numCache>
                <c:formatCode>0.00%</c:formatCode>
                <c:ptCount val="4"/>
                <c:pt idx="0">
                  <c:v>0.18200000000000024</c:v>
                </c:pt>
                <c:pt idx="1">
                  <c:v>0.32800000000000057</c:v>
                </c:pt>
                <c:pt idx="2">
                  <c:v>0.42700000000000032</c:v>
                </c:pt>
                <c:pt idx="3" formatCode="0.0%">
                  <c:v>0.51600000000000001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99680"/>
        <c:axId val="109813760"/>
      </c:barChart>
      <c:catAx>
        <c:axId val="1097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813760"/>
        <c:crosses val="autoZero"/>
        <c:auto val="1"/>
        <c:lblAlgn val="ctr"/>
        <c:lblOffset val="100"/>
        <c:noMultiLvlLbl val="0"/>
      </c:catAx>
      <c:valAx>
        <c:axId val="109813760"/>
        <c:scaling>
          <c:orientation val="minMax"/>
          <c:max val="1"/>
          <c:min val="0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10979968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50000"/>
        </a:schemeClr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Proporção de </a:t>
            </a:r>
            <a:r>
              <a:rPr lang="pt-BR" dirty="0"/>
              <a:t>idosos hipertensos e/ou diabéticos rastreados para </a:t>
            </a:r>
            <a:r>
              <a:rPr lang="pt-BR" dirty="0" smtClean="0"/>
              <a:t>descompensação</a:t>
            </a: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80327868852459"/>
          <c:y val="0.19163763066202091"/>
          <c:w val="0.85245901639344634"/>
          <c:h val="0.70383275261324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hipertensos e/ou diabéticos rastreados para descompensação.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0.18229166666666671</c:v>
                </c:pt>
                <c:pt idx="1">
                  <c:v>0.38020833333333331</c:v>
                </c:pt>
                <c:pt idx="2">
                  <c:v>0.53125</c:v>
                </c:pt>
                <c:pt idx="3">
                  <c:v>0.59375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12544"/>
        <c:axId val="97614080"/>
      </c:barChart>
      <c:catAx>
        <c:axId val="976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614080"/>
        <c:crosses val="autoZero"/>
        <c:auto val="1"/>
        <c:lblAlgn val="ctr"/>
        <c:lblOffset val="100"/>
        <c:noMultiLvlLbl val="0"/>
      </c:catAx>
      <c:valAx>
        <c:axId val="976140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6125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8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4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5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0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4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8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4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0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5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99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316B-8D64-467B-BAC4-3BF81C7AD11E}" type="datetimeFigureOut">
              <a:rPr lang="pt-BR" smtClean="0"/>
              <a:pPr/>
              <a:t>13/09/2013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33D5-15D7-47EC-8922-C348BC1A5FA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76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016224"/>
          </a:xfrm>
        </p:spPr>
        <p:txBody>
          <a:bodyPr>
            <a:noAutofit/>
          </a:bodyPr>
          <a:lstStyle/>
          <a:p>
            <a:r>
              <a:rPr lang="pt-BR" sz="3400" b="1" dirty="0" smtClean="0">
                <a:latin typeface="Arial" pitchFamily="34" charset="0"/>
                <a:cs typeface="Arial" pitchFamily="34" charset="0"/>
              </a:rPr>
              <a:t>Intervenção no Programa de Atenção à Saúde do Idoso na Unidade </a:t>
            </a:r>
            <a:r>
              <a:rPr lang="pt-BR" sz="3400" b="1" dirty="0">
                <a:latin typeface="Arial" pitchFamily="34" charset="0"/>
                <a:cs typeface="Arial" pitchFamily="34" charset="0"/>
              </a:rPr>
              <a:t>Harry Heckman no Município de Canela/RS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102224"/>
            <a:ext cx="6400800" cy="69492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Cristina Leonor da Silveira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23440" y="4995173"/>
            <a:ext cx="46971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Maria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Emília Nunes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Bueno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Orientadora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48780" y="332656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UNIVERSIDADE ABERTA DO SUS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UNIVERSIDADE FEDERAL DE PELOTAS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94333" y="616804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2013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18864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Captar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atendimento 60% dos idosos da área de abrangência da ESF2 sem acompanhamento a mais de um ano.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4282" y="490400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Identificamos 41 idosos residentes na área sem atendimento há mais de um ano, e conseguimos captar no decorrer dos 4 meses 15 idosos, com cobertura de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36,6%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Não atingimos a meta.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88654020"/>
              </p:ext>
            </p:extLst>
          </p:nvPr>
        </p:nvGraphicFramePr>
        <p:xfrm>
          <a:off x="1692000" y="1484784"/>
          <a:ext cx="5760000" cy="32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076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2863" y="476672"/>
            <a:ext cx="5713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3- Cadastrar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todos os idosos acamados.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2862" y="5227414"/>
            <a:ext cx="7777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encontrados 43 idosos acamados na área, cadastramos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83885036"/>
              </p:ext>
            </p:extLst>
          </p:nvPr>
        </p:nvGraphicFramePr>
        <p:xfrm>
          <a:off x="1692000" y="1412776"/>
          <a:ext cx="57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1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33265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4- Realizar visita domiciliar para todos os idosos acamados ou com problema de locomoção.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512757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Não atingimos a meta. Dos 43 idosos acamados ou com problemas de locomoção cadastrados visitamos 37, com cobertura de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016825070"/>
              </p:ext>
            </p:extLst>
          </p:nvPr>
        </p:nvGraphicFramePr>
        <p:xfrm>
          <a:off x="1692000" y="1628800"/>
          <a:ext cx="5760000" cy="315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6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Visita domiciliar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7" t="3467" r="5807" b="2399"/>
          <a:stretch/>
        </p:blipFill>
        <p:spPr>
          <a:xfrm rot="16200000">
            <a:off x="1707948" y="-295680"/>
            <a:ext cx="5728105" cy="8136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42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606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5-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Rastrear os idosos para doenças crônicas como hipertensão e diabetes.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876" y="4586352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eficazes no rastreamento de doenças crônicas como hipertensão e diabetes nos idosos da área de cobertura da ESF2 chegando 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94,83%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cobertura no último mês. Antes da intervenção não havia  consulta específica  para o rastreamento  de doenças crônicas.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90362098"/>
              </p:ext>
            </p:extLst>
          </p:nvPr>
        </p:nvGraphicFramePr>
        <p:xfrm>
          <a:off x="1692000" y="1325798"/>
          <a:ext cx="5760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57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Visita domiciliar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" t="5333" r="4341" b="4667"/>
          <a:stretch/>
        </p:blipFill>
        <p:spPr>
          <a:xfrm rot="16200000">
            <a:off x="1672688" y="-73382"/>
            <a:ext cx="5798624" cy="7704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288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6064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6-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Cadastrar 60% dos idosos hipertensos e/ou diabéticos da área de abrangência detectados pelo rastreamento do programa de atenção a hipertensão e diabetes na UBS.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493117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294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que passaram pelo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rastreamento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193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detectados com hipertensão arterial sistêmica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diabete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192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cadastrados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HIPERDIA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99,5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25357648"/>
              </p:ext>
            </p:extLst>
          </p:nvPr>
        </p:nvGraphicFramePr>
        <p:xfrm>
          <a:off x="1692000" y="1916830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48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7- Buscar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60% dos idosos faltosos.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465313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Atingimos a meta. Não havia a busca ativa dos idosos faltosos antes da intervenção. Foram 19 idosos faltosos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sendo que 17 foram buscados ativamente, com cobertura de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89,47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936337654"/>
              </p:ext>
            </p:extLst>
          </p:nvPr>
        </p:nvGraphicFramePr>
        <p:xfrm>
          <a:off x="1692000" y="1268760"/>
          <a:ext cx="57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8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80"/>
          <a:stretch/>
        </p:blipFill>
        <p:spPr>
          <a:xfrm>
            <a:off x="1142976" y="2000240"/>
            <a:ext cx="6643734" cy="4714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tângulo 2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8 e 9 - capacitar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todos os profissionais da ESF2 no atendimento aos idosos de acordo com protocolo adotado na UBS, e no atendimento ao idoso hipertenso e/ou diabético, respectivamente.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282" y="239136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10 -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exame clínico apropriado em 100% das consultas, incluindo exame físico dos pés, com palpação dos pulsos tibial posterior e pedioso e medida da sensibilidade a cada três meses para diabéticos.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cadastrados,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consultados adequadamente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082" y="2916999"/>
            <a:ext cx="5064198" cy="3798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tângulo 5"/>
          <p:cNvSpPr/>
          <p:nvPr/>
        </p:nvSpPr>
        <p:spPr>
          <a:xfrm>
            <a:off x="-32" y="4344423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  <a:endParaRPr lang="pt-BR" sz="29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214942" y="1417336"/>
            <a:ext cx="3384376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63300"/>
              </a:buClr>
              <a:buSzPct val="150000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42 mil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habitantes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6 UBS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4 com ESF</a:t>
            </a:r>
          </a:p>
          <a:p>
            <a:pPr>
              <a:buClr>
                <a:srgbClr val="663300"/>
              </a:buClr>
              <a:buSzPct val="150000"/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000372"/>
            <a:ext cx="2786082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tângulo 1"/>
          <p:cNvSpPr/>
          <p:nvPr/>
        </p:nvSpPr>
        <p:spPr>
          <a:xfrm>
            <a:off x="142844" y="3119878"/>
            <a:ext cx="5677802" cy="35238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Posto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materno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infantil - atende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nas especialidades de ginecologia e obstetrícia, além da pediatria.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Temos um hospital na cidade que tem convênio com 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Secretaria de Saúde para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fazer atendimento pelo SUS.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42876"/>
            <a:ext cx="4165117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214942" y="928670"/>
            <a:ext cx="3384376" cy="6429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663300"/>
              </a:buClr>
              <a:buSzPct val="150000"/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CANELA</a:t>
            </a:r>
          </a:p>
          <a:p>
            <a:pPr>
              <a:buClr>
                <a:srgbClr val="663300"/>
              </a:buClr>
              <a:buSzPct val="150000"/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929190" y="-24"/>
            <a:ext cx="4214842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Introdução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5720" y="33265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11- Realizar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solicitação de exames complementares periódicos em 100% dos idosos hipertensos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e/ou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diabéticos, mantendo-os em dia com esses exames.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73488545"/>
              </p:ext>
            </p:extLst>
          </p:nvPr>
        </p:nvGraphicFramePr>
        <p:xfrm>
          <a:off x="1619992" y="1844824"/>
          <a:ext cx="57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539552" y="538408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192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hipertensos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99 ficaram em dia com os exames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51,6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588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3265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12- Monitorar para identificar descompensação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todos os idosos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acordo com protocolo adotado.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5556" y="524120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192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hipertensos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114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monitorados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descompensação -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59,4%.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70445027"/>
              </p:ext>
            </p:extLst>
          </p:nvPr>
        </p:nvGraphicFramePr>
        <p:xfrm>
          <a:off x="1692000" y="1628799"/>
          <a:ext cx="576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13- 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consulta especializada a 100% dos idosos hipertensos e/ou diabéticos que apresentam esta necessidade.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5820" y="2692312"/>
            <a:ext cx="39238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58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hipertensos e/ou diabéticos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necessitaram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consulta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especializada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Todos encaminhados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100%.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uario\Desktop\consu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643470" cy="4306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aixaDeTexto 4"/>
          <p:cNvSpPr txBox="1"/>
          <p:nvPr/>
        </p:nvSpPr>
        <p:spPr>
          <a:xfrm>
            <a:off x="714348" y="6366711"/>
            <a:ext cx="3428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domínio público - internet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84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14- Manter registro em planilha ou prontuário em 100% das pessoas idosas cadastradas.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97444" y="1142984"/>
            <a:ext cx="6889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pacientes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263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tiveram seus registros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atualizados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84,83%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4282" y="216937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15- Distribuir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caderneta de saúde do idoso a 60% dos idosos cadastrados.</a:t>
            </a:r>
          </a:p>
        </p:txBody>
      </p:sp>
      <p:pic>
        <p:nvPicPr>
          <p:cNvPr id="6" name="Picture 2" descr="C:\Users\Usuario\Desktop\caderneta ido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4577924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tângulo 6"/>
          <p:cNvSpPr/>
          <p:nvPr/>
        </p:nvSpPr>
        <p:spPr>
          <a:xfrm>
            <a:off x="5000628" y="3643314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pacientes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294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receberam a Caderneta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94,83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43504" y="6295273"/>
            <a:ext cx="300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domínio público - internet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659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1429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16-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de risco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morbimortalidade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60% das pessoas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12526" y="954929"/>
            <a:ext cx="4459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257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avaliados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82,90%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44" y="1883623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17-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Investigar a presença de indicadores de fragilização na velhice em 60% das pessoas idosas.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12526" y="2883755"/>
            <a:ext cx="4459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256 avaliados –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82,58%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3800307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18-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Acompanhar 100% dos pacientes de maior risco de morbimortalidade e que apresentam indicadores de fragilização na velhice.</a:t>
            </a:r>
          </a:p>
        </p:txBody>
      </p:sp>
      <p:pic>
        <p:nvPicPr>
          <p:cNvPr id="9" name="Picture 2" descr="C:\Users\Usuario\Desktop\olh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22698"/>
            <a:ext cx="3000396" cy="1992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tângulo 9"/>
          <p:cNvSpPr/>
          <p:nvPr/>
        </p:nvSpPr>
        <p:spPr>
          <a:xfrm>
            <a:off x="897882" y="5157629"/>
            <a:ext cx="4031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maior risco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54 idosos fragilizados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acompanhados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00430" y="6572272"/>
            <a:ext cx="235742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domínio público - internet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156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19- 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orientação nutricional para hábitos alimentares saudáveis a 100% dos 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4365104"/>
            <a:ext cx="8390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259 idosos receberam orientação - 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83,5%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havia um programa nutricional específico para os idosos 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orientações nutricionais serão priorizadas nas consultas, visitas domiciliares, nos grupos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oficinas.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5426029"/>
              </p:ext>
            </p:extLst>
          </p:nvPr>
        </p:nvGraphicFramePr>
        <p:xfrm>
          <a:off x="1655996" y="1268760"/>
          <a:ext cx="576000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1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Oficina sobre alimentação saudável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7"/>
          <a:stretch/>
        </p:blipFill>
        <p:spPr>
          <a:xfrm>
            <a:off x="1008000" y="1196752"/>
            <a:ext cx="7128000" cy="4992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81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21429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20- 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orientação para a prática de atividade física regular a 100% dos idosos.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3262" y="1383557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receberam orientação dos educadores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físicos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30,9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22"/>
          <a:stretch/>
        </p:blipFill>
        <p:spPr>
          <a:xfrm>
            <a:off x="2000232" y="3080954"/>
            <a:ext cx="5207074" cy="3541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tângulo 5"/>
          <p:cNvSpPr/>
          <p:nvPr/>
        </p:nvSpPr>
        <p:spPr>
          <a:xfrm>
            <a:off x="-71470" y="2357430"/>
            <a:ext cx="9215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Atividade recreativa com </a:t>
            </a:r>
            <a:r>
              <a:rPr lang="pt-BR" sz="32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educador físico</a:t>
            </a:r>
          </a:p>
        </p:txBody>
      </p:sp>
    </p:spTree>
    <p:extLst>
      <p:ext uri="{BB962C8B-B14F-4D97-AF65-F5344CB8AC3E}">
        <p14:creationId xmlns:p14="http://schemas.microsoft.com/office/powerpoint/2010/main" val="15192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</a:p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Atividade recreativa com </a:t>
            </a:r>
            <a:r>
              <a:rPr lang="pt-BR" sz="32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educador físico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36"/>
          <a:stretch/>
        </p:blipFill>
        <p:spPr>
          <a:xfrm>
            <a:off x="1008000" y="1628800"/>
            <a:ext cx="7128000" cy="4911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41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</a:p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Palestra com </a:t>
            </a:r>
            <a:r>
              <a:rPr lang="pt-BR" sz="32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educador físico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7"/>
          <a:stretch/>
        </p:blipFill>
        <p:spPr>
          <a:xfrm>
            <a:off x="1008000" y="1628800"/>
            <a:ext cx="7128000" cy="4856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22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-24"/>
            <a:ext cx="7143800" cy="1143000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Foco da Intervenção</a:t>
            </a:r>
            <a:endParaRPr lang="pt-BR" sz="5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2357454"/>
          </a:xfrm>
        </p:spPr>
        <p:txBody>
          <a:bodyPr>
            <a:noAutofit/>
          </a:bodyPr>
          <a:lstStyle/>
          <a:p>
            <a:pPr marL="180000" algn="just">
              <a:spcAft>
                <a:spcPts val="3600"/>
              </a:spcAft>
              <a:buClr>
                <a:srgbClr val="663300"/>
              </a:buClr>
              <a:buSzPct val="150000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Saúde do Idoso – maior expectativa de vida da população – qualidade de vida</a:t>
            </a:r>
          </a:p>
          <a:p>
            <a:pPr algn="just">
              <a:spcAft>
                <a:spcPts val="3600"/>
              </a:spcAft>
              <a:buClr>
                <a:srgbClr val="663300"/>
              </a:buClr>
              <a:buSzPct val="150000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Falta de Programa de Atenção à Saúde do idoso na Unidade de Saúde Harry Heckman. 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00034" y="3214686"/>
            <a:ext cx="8229600" cy="35089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663300"/>
              </a:buClr>
              <a:buSzPct val="150000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663300"/>
              </a:buClr>
              <a:buSzPct val="150000"/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663300"/>
              </a:buClr>
              <a:buSzPct val="150000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médico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enfermeiro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2 técnicos ou auxiliares de enfermagem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6 agentes de saúde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equipe de saúde bucal</a:t>
            </a:r>
          </a:p>
          <a:p>
            <a:pPr algn="just">
              <a:buClr>
                <a:srgbClr val="663300"/>
              </a:buClr>
              <a:buSzPct val="150000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Equipe de apoio: nutricionista, assistente social, psicóloga e farmacêutica</a:t>
            </a:r>
          </a:p>
          <a:p>
            <a:pPr algn="just">
              <a:buClr>
                <a:srgbClr val="663300"/>
              </a:buClr>
              <a:buSzPct val="150000"/>
            </a:pPr>
            <a:endParaRPr lang="pt-BR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00034" y="3491888"/>
            <a:ext cx="8229600" cy="580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663300"/>
              </a:buClr>
              <a:buSzPct val="150000"/>
              <a:buNone/>
            </a:pPr>
            <a:r>
              <a:rPr lang="pt-BR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Composição da Equipe</a:t>
            </a:r>
          </a:p>
          <a:p>
            <a:pPr algn="just">
              <a:buClr>
                <a:srgbClr val="663300"/>
              </a:buClr>
              <a:buSzPct val="150000"/>
              <a:buNone/>
            </a:pPr>
            <a:endParaRPr lang="pt-BR" b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21- Garantir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consulta periódica com dentista para 40% dos idosos cadastrados na ESF2.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1472" y="45720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310 idosos cadastrados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84 idosos receberam consulta odontológica –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27,9%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conseguimos atingir a meta, pois durante a intervenção tivemos muitas dificuldades com a maioria dos pacientes que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consultar com dentista.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55359187"/>
              </p:ext>
            </p:extLst>
          </p:nvPr>
        </p:nvGraphicFramePr>
        <p:xfrm>
          <a:off x="1692000" y="1412776"/>
          <a:ext cx="5760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</a:p>
          <a:p>
            <a:pPr algn="ctr"/>
            <a:r>
              <a:rPr lang="pt-BR" sz="32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Palestra </a:t>
            </a:r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com </a:t>
            </a:r>
            <a:r>
              <a:rPr lang="pt-BR" sz="3200" b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dentista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38"/>
          <a:stretch/>
        </p:blipFill>
        <p:spPr>
          <a:xfrm>
            <a:off x="1008000" y="1412776"/>
            <a:ext cx="7128000" cy="5087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60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1685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22- Investigar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60% das famílias dos idosos a cobertura vacinal de todos os indivíduos da família.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3262" y="4725144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Nunca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fizemos este tipo de abordagem na família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112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famílias pesquisadas para a situação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vacinal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32,9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 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50771397"/>
              </p:ext>
            </p:extLst>
          </p:nvPr>
        </p:nvGraphicFramePr>
        <p:xfrm>
          <a:off x="1692000" y="1412776"/>
          <a:ext cx="5760000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75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33265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23- Investigar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60% das famílias dos idosos a situação de prevenção de câncer de mama e de colo uterino de todas as mulheres.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824866" y="4643446"/>
            <a:ext cx="6247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274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possuíam mulheres em suas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famílias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Investigadas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152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famílias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55,4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613000117"/>
              </p:ext>
            </p:extLst>
          </p:nvPr>
        </p:nvGraphicFramePr>
        <p:xfrm>
          <a:off x="1714480" y="1500174"/>
          <a:ext cx="5760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404664"/>
            <a:ext cx="8318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24- Investigar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60% das famílias dos idosos a situação de atendimento de puericultura das crianças.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442913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310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274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tinham crianças de 0 a 6 anos nas suas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famílias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Investigadas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124 famílias quanto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puericultura -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50,2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7316556"/>
              </p:ext>
            </p:extLst>
          </p:nvPr>
        </p:nvGraphicFramePr>
        <p:xfrm>
          <a:off x="1655996" y="1484784"/>
          <a:ext cx="576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00043" y="1071546"/>
            <a:ext cx="7743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importância da intervenção para o serviço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4282" y="1785926"/>
            <a:ext cx="87154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atenção à saúde do idoso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Maior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acolhimento e engajamento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toda a equipe da ESF2. 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Os idosos foram acolhidos e tiveram suas necessidades resolvidas pela equipe multidisciplinar.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Criou-se um turno específico de atendimento clínico. 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14282" y="214290"/>
            <a:ext cx="8929718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700" dirty="0">
                <a:latin typeface="Arial" pitchFamily="34" charset="0"/>
                <a:cs typeface="Arial" pitchFamily="34" charset="0"/>
              </a:rPr>
              <a:t>As visitas domiciliares foram ampliadas e os idosos acamados ou com dificuldade de locomoção foram priorizados. 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Disponibilizou-se 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>agendamento odontológico. 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700" dirty="0">
                <a:latin typeface="Arial" pitchFamily="34" charset="0"/>
                <a:cs typeface="Arial" pitchFamily="34" charset="0"/>
              </a:rPr>
              <a:t>A reserva para consulta nutricional foi mais difícil de acontecer pelo excesso de demanda da UBS. </a:t>
            </a:r>
            <a:endParaRPr lang="pt-BR" sz="27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O grupo de idosos trouxe um novo ânimo para estes pacientes.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A oficina também propiciou momentos de descontração para estes idosos. 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700" dirty="0" smtClean="0">
                <a:latin typeface="Arial" pitchFamily="34" charset="0"/>
                <a:cs typeface="Arial" pitchFamily="34" charset="0"/>
              </a:rPr>
              <a:t>As consultas de urgência diárias também favoreceram estes pacientes.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Oficina de beleza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179"/>
          <a:stretch/>
        </p:blipFill>
        <p:spPr>
          <a:xfrm>
            <a:off x="597365" y="939282"/>
            <a:ext cx="7903725" cy="5561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22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Oficina de beleza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744"/>
          <a:stretch/>
        </p:blipFill>
        <p:spPr>
          <a:xfrm>
            <a:off x="571472" y="921098"/>
            <a:ext cx="8072494" cy="552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32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462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0155" y="214290"/>
            <a:ext cx="7623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importância da intervenção para </a:t>
            </a:r>
            <a:r>
              <a:rPr lang="pt-BR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equipe</a:t>
            </a:r>
            <a:endParaRPr lang="pt-BR" sz="28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282" y="1124627"/>
            <a:ext cx="87154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 equipe, que estava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desmotivada - começou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 melhorar e ficar entusiasmada a partir da apresentação do projeto. 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As discussões de casos em equipe e o planejamento das ações fizeram o entusiasmo anterior ressurgir e a equipe voltar a ser engajada e acreditar no trabalho que desenvolvia.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 criação do grupo de idosos e a boa aceitação deles e a melhoria da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autoestima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destes pacientes fez com que a equipe tivesse certeza de estar no caminho certo.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0" y="2132856"/>
            <a:ext cx="9144000" cy="3439284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marL="342900" indent="-342900" algn="just">
              <a:spcBef>
                <a:spcPct val="200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pt-BR" sz="3600" dirty="0"/>
              <a:t>Melhorar a atenção à saúde do idoso na área de abrangência da </a:t>
            </a:r>
            <a:r>
              <a:rPr lang="pt-BR" sz="3600" dirty="0" smtClean="0"/>
              <a:t>ESF2 da unidade de saúde Harry Heckman, município de Canela, RS.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045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 e Equipe de Saúde</a:t>
            </a:r>
            <a:endParaRPr lang="pt-BR" sz="29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22" y="1000108"/>
            <a:ext cx="7462992" cy="5597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3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428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importância da </a:t>
            </a:r>
            <a:r>
              <a:rPr lang="pt-BR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intervenção para a comunidade</a:t>
            </a:r>
            <a:endParaRPr lang="pt-BR" sz="2800" b="1" i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4282" y="92867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atendimento aos idosos foi ampliado na UBS.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 acolhimento começou a acontecer.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As famílias dos idosos foram incluídas neste atendimento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Os acamados foram priorizados.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atendimento multidisciplinar ocorreu na maioria das vezes.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Foram  implantados grupos e oficinas na comunidade para incentivar o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autocuidado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spcBef>
                <a:spcPts val="24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2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282" y="260648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Idosos: Agente de saúde ensinando a fazer trabalhos manuais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78"/>
          <a:stretch/>
        </p:blipFill>
        <p:spPr>
          <a:xfrm>
            <a:off x="595551" y="1424414"/>
            <a:ext cx="7762663" cy="514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99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Idosa do grupo ensinando a fazer vasos com garrafa pet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71"/>
          <a:stretch/>
        </p:blipFill>
        <p:spPr>
          <a:xfrm>
            <a:off x="896837" y="1500174"/>
            <a:ext cx="7412991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52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Idosa do grupo ensinando a fazer vasos com garrafa pet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226"/>
          <a:stretch/>
        </p:blipFill>
        <p:spPr>
          <a:xfrm>
            <a:off x="1008000" y="1565648"/>
            <a:ext cx="7128000" cy="4959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7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</a:p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Hora da diversão – Jogo de bingo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" y="1395368"/>
            <a:ext cx="7128000" cy="534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113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</a:p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Hora da diversão – Jogo de bingo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" y="1395368"/>
            <a:ext cx="7128000" cy="534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36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Grupo de Idosos</a:t>
            </a:r>
          </a:p>
          <a:p>
            <a:pPr algn="ctr"/>
            <a:r>
              <a:rPr lang="pt-BR" sz="32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Hora da diversão – Jogo de bingo</a:t>
            </a:r>
            <a:endParaRPr lang="pt-BR" sz="32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" y="1395368"/>
            <a:ext cx="7128000" cy="534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56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260648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9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Com o término da intervenção </a:t>
            </a:r>
            <a:r>
              <a:rPr lang="pt-BR" sz="29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algumas </a:t>
            </a:r>
            <a:r>
              <a:rPr lang="pt-BR" sz="29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ações já estão </a:t>
            </a:r>
            <a:r>
              <a:rPr lang="pt-BR" sz="29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incorporadas </a:t>
            </a:r>
            <a:r>
              <a:rPr lang="pt-BR" sz="29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lang="pt-BR" sz="29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9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rotina da equipe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1216" y="1556792"/>
            <a:ext cx="8075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turno específico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agendamento.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visita da equipe multiprofissional aos idosos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semanalmente.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grupo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idosos.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oficina.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discussão de casos nas reuniões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acolhimento aos idosos por qualquer membro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2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agendamento odontológico.</a:t>
            </a:r>
          </a:p>
        </p:txBody>
      </p:sp>
    </p:spTree>
    <p:extLst>
      <p:ext uri="{BB962C8B-B14F-4D97-AF65-F5344CB8AC3E}">
        <p14:creationId xmlns:p14="http://schemas.microsoft.com/office/powerpoint/2010/main" val="14772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Ações que pretendemos melhorar </a:t>
            </a:r>
            <a:endParaRPr lang="pt-BR" sz="3200" b="1" i="1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2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após </a:t>
            </a:r>
            <a:r>
              <a:rPr lang="pt-BR" sz="3200" b="1" i="1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 intervenção</a:t>
            </a:r>
            <a:endParaRPr lang="pt-BR" sz="29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216" y="1484784"/>
            <a:ext cx="8075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voltadas para o incentivo a consulta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ncentivar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nos grupos a atividade física e utilização da academia municipal pelos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a nutricionista atendimentos individuais para estes idosos no agendamento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mensal.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Distribuir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caderneta do idoso para os pacientes que não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receberam.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busca ativa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faltosos.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cuidado com a família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cuidado com os pacientes crônicos.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4380" y="1340768"/>
            <a:ext cx="8075240" cy="5400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e o acompanhamento dos idosos na área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ESF2.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 adesão dos idosos ao programa de atenção a saúde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da atenção à pessoa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informações.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Mapear os idosos de risco da área de abrangência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ESF2.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Realizar a promoção 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800"/>
              </a:spcBef>
              <a:buClr>
                <a:srgbClr val="663300"/>
              </a:buClr>
              <a:buSzPct val="150000"/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Realizar ações de promoção a saúde e prevenção de doenças nas famílias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26064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900" b="1" i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1216" y="1484784"/>
            <a:ext cx="80752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Desenvolvimento do curso em relação à expectativas iniciais</a:t>
            </a: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Significado do curso para a prática profissional</a:t>
            </a: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12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Aprendizados mais relevantes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457200" y="-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39056" y="1000108"/>
            <a:ext cx="8229600" cy="6840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50000"/>
              <a:buNone/>
            </a:pPr>
            <a:r>
              <a:rPr lang="pt-BR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Ações e Logística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829430"/>
            <a:ext cx="9144000" cy="38318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3000"/>
              </a:spcBef>
            </a:pPr>
            <a:r>
              <a:rPr lang="pt-BR" dirty="0" smtClean="0"/>
              <a:t>Adoção </a:t>
            </a:r>
            <a:r>
              <a:rPr lang="pt-BR" dirty="0"/>
              <a:t>do protocolo de prevenção à saúde do idoso do Ministério da Saúde.</a:t>
            </a:r>
          </a:p>
          <a:p>
            <a:pPr>
              <a:spcBef>
                <a:spcPts val="3000"/>
              </a:spcBef>
            </a:pPr>
            <a:r>
              <a:rPr lang="pt-BR" dirty="0" smtClean="0"/>
              <a:t>Capacitação </a:t>
            </a:r>
            <a:r>
              <a:rPr lang="pt-BR" dirty="0"/>
              <a:t>da equipe de saúde com implantação da ficha do idoso.</a:t>
            </a:r>
          </a:p>
          <a:p>
            <a:pPr>
              <a:spcBef>
                <a:spcPts val="3000"/>
              </a:spcBef>
            </a:pPr>
            <a:r>
              <a:rPr lang="pt-BR" dirty="0" smtClean="0"/>
              <a:t>Acolhimento </a:t>
            </a:r>
            <a:r>
              <a:rPr lang="pt-BR" dirty="0"/>
              <a:t>dos idosos pela equipe da UBS.</a:t>
            </a:r>
          </a:p>
          <a:p>
            <a:pPr>
              <a:spcBef>
                <a:spcPts val="3000"/>
              </a:spcBef>
            </a:pPr>
            <a:r>
              <a:rPr lang="pt-BR" dirty="0" smtClean="0"/>
              <a:t>Orientação </a:t>
            </a:r>
            <a:r>
              <a:rPr lang="pt-BR" dirty="0"/>
              <a:t>a comunidade sobre 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217540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4282" y="714356"/>
            <a:ext cx="8715436" cy="59862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3000"/>
              </a:spcBef>
            </a:pPr>
            <a:r>
              <a:rPr lang="pt-BR" dirty="0" smtClean="0"/>
              <a:t>Identificação e monitoramento dos idosos portadores de hipertensão arterial sistêmica e/ou diabetes </a:t>
            </a:r>
            <a:r>
              <a:rPr lang="pt-BR" dirty="0" err="1" smtClean="0"/>
              <a:t>mellitus</a:t>
            </a:r>
            <a:r>
              <a:rPr lang="pt-BR" dirty="0" smtClean="0"/>
              <a:t>.</a:t>
            </a:r>
            <a:endParaRPr lang="pt-BR" dirty="0"/>
          </a:p>
          <a:p>
            <a:pPr>
              <a:spcBef>
                <a:spcPts val="3000"/>
              </a:spcBef>
            </a:pPr>
            <a:r>
              <a:rPr lang="pt-BR" dirty="0" smtClean="0"/>
              <a:t>Identificação, cadastramento e acompanhamento dos idosos acamados ou com problemas de locomoção, de maior risco de </a:t>
            </a:r>
            <a:r>
              <a:rPr lang="pt-BR" dirty="0" err="1" smtClean="0"/>
              <a:t>morbimortalidade</a:t>
            </a:r>
            <a:r>
              <a:rPr lang="pt-BR" dirty="0" smtClean="0"/>
              <a:t> e com sinais de fragilização na velhice.</a:t>
            </a:r>
            <a:endParaRPr lang="pt-BR" dirty="0"/>
          </a:p>
          <a:p>
            <a:pPr>
              <a:spcBef>
                <a:spcPts val="3000"/>
              </a:spcBef>
            </a:pPr>
            <a:r>
              <a:rPr lang="pt-BR" dirty="0" smtClean="0"/>
              <a:t>Qualificação da prática clínica por meio de capacitações e melhorias no exame clínico.</a:t>
            </a:r>
            <a:endParaRPr lang="pt-BR" dirty="0"/>
          </a:p>
          <a:p>
            <a:pPr>
              <a:spcBef>
                <a:spcPts val="3000"/>
              </a:spcBef>
            </a:pPr>
            <a:r>
              <a:rPr lang="pt-BR" dirty="0" smtClean="0"/>
              <a:t>Atualização e melhorias nos registros e sistemas de informação.</a:t>
            </a:r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39056" y="71414"/>
            <a:ext cx="8229600" cy="6840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50000"/>
              <a:buNone/>
            </a:pPr>
            <a:r>
              <a:rPr lang="pt-BR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Ações e Logística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319175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Implantação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turno semanal de atendimento clínico e de visitas domiciliares, além das consultas de urgência diárias.</a:t>
            </a:r>
          </a:p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das famílias dos idosos quanto à puericultura, prevenção de câncer ginecológico e calendário vacinal.</a:t>
            </a:r>
          </a:p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Incentivo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hábitos alimentares saudáveis e atividade física regular.</a:t>
            </a:r>
          </a:p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busca ativa dos faltosos.</a:t>
            </a:r>
          </a:p>
          <a:p>
            <a:pPr marL="342900" indent="-342900" algn="just">
              <a:spcBef>
                <a:spcPts val="1800"/>
              </a:spcBef>
              <a:buClr>
                <a:srgbClr val="663300"/>
              </a:buClr>
              <a:buSzPct val="150000"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Criação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grupo de idosos e da oficina.</a:t>
            </a:r>
            <a:endParaRPr lang="pt-BR" sz="28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9056" y="142852"/>
            <a:ext cx="8229600" cy="6840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50000"/>
              <a:buNone/>
            </a:pPr>
            <a:r>
              <a:rPr lang="pt-BR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Ações e Logística</a:t>
            </a:r>
            <a:endParaRPr lang="pt-BR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0011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Metas e Resultados</a:t>
            </a:r>
            <a:endParaRPr lang="pt-BR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200" y="1071546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cobertura de acompanhamento dos idosos da área de 50% para 70%.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8864" y="564357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decorrer dos 4 meses cadastramos 310 idosos, alcançando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69,95%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população estimada.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97660900"/>
              </p:ext>
            </p:extLst>
          </p:nvPr>
        </p:nvGraphicFramePr>
        <p:xfrm>
          <a:off x="1714480" y="2143116"/>
          <a:ext cx="5584304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2012</Words>
  <Application>Microsoft Office PowerPoint</Application>
  <PresentationFormat>Apresentação na tela (4:3)</PresentationFormat>
  <Paragraphs>218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Tema do Office</vt:lpstr>
      <vt:lpstr>Intervenção no Programa de Atenção à Saúde do Idoso na Unidade Harry Heckman no Município de Canela/RS</vt:lpstr>
      <vt:lpstr>Apresentação do PowerPoint</vt:lpstr>
      <vt:lpstr>Foco da Intervenção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Intervenção sobre Saúde do Idoso em uma Unidade de Saúde de Canela/RS</dc:title>
  <dc:creator>Carmen</dc:creator>
  <cp:lastModifiedBy>hp</cp:lastModifiedBy>
  <cp:revision>84</cp:revision>
  <dcterms:created xsi:type="dcterms:W3CDTF">2013-08-21T18:52:02Z</dcterms:created>
  <dcterms:modified xsi:type="dcterms:W3CDTF">2013-09-14T01:04:29Z</dcterms:modified>
</cp:coreProperties>
</file>