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76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ystian\Desktop\P&#243;s-Sa&#250;de%20da%20Fam&#237;lia%201\T4%20Unidade%203%20-%20Interven&#231;&#227;o\Semana%2017%20-%2024%20A%2030%20DE%20JANEIRO\Cristyan%20-%20Semana%2017%20-%20Coleta%20de%20dados%20CA%20colo%20e%20mam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7.2504708097928458E-2</c:v>
                </c:pt>
                <c:pt idx="1">
                  <c:v>8.1920903954802324E-2</c:v>
                </c:pt>
                <c:pt idx="2">
                  <c:v>0.16195856873822981</c:v>
                </c:pt>
                <c:pt idx="3">
                  <c:v>0.41619585687382299</c:v>
                </c:pt>
              </c:numCache>
            </c:numRef>
          </c:val>
        </c:ser>
        <c:axId val="43913984"/>
        <c:axId val="43915520"/>
      </c:barChart>
      <c:catAx>
        <c:axId val="43913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915520"/>
        <c:crosses val="autoZero"/>
        <c:auto val="1"/>
        <c:lblAlgn val="ctr"/>
        <c:lblOffset val="100"/>
      </c:catAx>
      <c:valAx>
        <c:axId val="439155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9139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mulheres entre 25 e 64 anos que receberam orientação sobre DSTs</c:v>
                </c:pt>
              </c:strCache>
            </c:strRef>
          </c:tx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538496"/>
        <c:axId val="44548480"/>
      </c:barChart>
      <c:catAx>
        <c:axId val="44538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48480"/>
        <c:crosses val="autoZero"/>
        <c:auto val="1"/>
        <c:lblAlgn val="ctr"/>
        <c:lblOffset val="100"/>
      </c:catAx>
      <c:valAx>
        <c:axId val="4454848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38496"/>
        <c:crosses val="autoZero"/>
        <c:crossBetween val="between"/>
        <c:majorUnit val="0.2"/>
      </c:valAx>
      <c:spPr>
        <a:solidFill>
          <a:schemeClr val="bg1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Indicadores!$C$76</c:f>
              <c:strCache>
                <c:ptCount val="1"/>
                <c:pt idx="0">
                  <c:v>Proporção de mulheres entre 25 e 64 anos que receberam orientação sobre fatores de risco para câncer de colo de útero</c:v>
                </c:pt>
              </c:strCache>
            </c:strRef>
          </c:tx>
          <c:dPt>
            <c:idx val="3"/>
          </c:dPt>
          <c:cat>
            <c:strRef>
              <c:f>Indicadores!$D$75:$G$75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Indicadores!$D$76:$G$76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630400"/>
        <c:axId val="44631936"/>
      </c:barChart>
      <c:catAx>
        <c:axId val="44630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631936"/>
        <c:crosses val="autoZero"/>
        <c:auto val="1"/>
        <c:lblAlgn val="ctr"/>
        <c:lblOffset val="100"/>
      </c:catAx>
      <c:valAx>
        <c:axId val="446319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46304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Indicadores!$C$81</c:f>
              <c:strCache>
                <c:ptCount val="1"/>
                <c:pt idx="0">
                  <c:v>Proporção de mulheres entre 50 e 69 anos que receberam orientação sobre os fatores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Indicadores!$D$80:$G$80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Indicadores!$D$81:$G$81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672512"/>
        <c:axId val="44674048"/>
      </c:barChart>
      <c:catAx>
        <c:axId val="44672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674048"/>
        <c:crosses val="autoZero"/>
        <c:auto val="1"/>
        <c:lblAlgn val="ctr"/>
        <c:lblOffset val="100"/>
      </c:catAx>
      <c:valAx>
        <c:axId val="4467404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672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7.1895424836601357E-2</c:v>
                </c:pt>
                <c:pt idx="1">
                  <c:v>8.1699346405228773E-2</c:v>
                </c:pt>
                <c:pt idx="2">
                  <c:v>0.14052287581699346</c:v>
                </c:pt>
                <c:pt idx="3">
                  <c:v>0.31372549019607848</c:v>
                </c:pt>
              </c:numCache>
            </c:numRef>
          </c:val>
        </c:ser>
        <c:axId val="43944192"/>
        <c:axId val="43954176"/>
      </c:barChart>
      <c:catAx>
        <c:axId val="43944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954176"/>
        <c:crosses val="autoZero"/>
        <c:auto val="1"/>
        <c:lblAlgn val="ctr"/>
        <c:lblOffset val="100"/>
      </c:catAx>
      <c:valAx>
        <c:axId val="4395417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43944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327296"/>
        <c:axId val="44328832"/>
      </c:barChart>
      <c:catAx>
        <c:axId val="44327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28832"/>
        <c:crosses val="autoZero"/>
        <c:auto val="1"/>
        <c:lblAlgn val="ctr"/>
        <c:lblOffset val="100"/>
      </c:catAx>
      <c:valAx>
        <c:axId val="443288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272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mulheres que não retornaram para resultado de mamografia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353024"/>
        <c:axId val="44354560"/>
      </c:barChart>
      <c:catAx>
        <c:axId val="44353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54560"/>
        <c:crosses val="autoZero"/>
        <c:auto val="1"/>
        <c:lblAlgn val="ctr"/>
        <c:lblOffset val="100"/>
      </c:catAx>
      <c:valAx>
        <c:axId val="443545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53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mulheres com amostras satisfatórias do exame citopatológico do colo do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449152"/>
        <c:axId val="44467328"/>
      </c:barChart>
      <c:catAx>
        <c:axId val="444491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467328"/>
        <c:crosses val="autoZero"/>
        <c:auto val="1"/>
        <c:lblAlgn val="ctr"/>
        <c:lblOffset val="100"/>
      </c:catAx>
      <c:valAx>
        <c:axId val="4446732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449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mulheres com registro adequado do exame citopatológico de colo do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369024"/>
        <c:axId val="44370560"/>
      </c:barChart>
      <c:catAx>
        <c:axId val="44369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70560"/>
        <c:crosses val="autoZero"/>
        <c:auto val="1"/>
        <c:lblAlgn val="ctr"/>
        <c:lblOffset val="100"/>
      </c:catAx>
      <c:valAx>
        <c:axId val="443705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369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>
        <c:manualLayout>
          <c:xMode val="edge"/>
          <c:yMode val="edge"/>
          <c:x val="0.10955810195268326"/>
          <c:y val="0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407040"/>
        <c:axId val="44425216"/>
      </c:barChart>
      <c:catAx>
        <c:axId val="44407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425216"/>
        <c:crosses val="autoZero"/>
        <c:auto val="1"/>
        <c:lblAlgn val="ctr"/>
        <c:lblOffset val="100"/>
      </c:catAx>
      <c:valAx>
        <c:axId val="4442521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407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mulheres entre 25 e 64 anos com pesquisa de sinais de alerta para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597248"/>
        <c:axId val="44598784"/>
      </c:barChart>
      <c:catAx>
        <c:axId val="44597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98784"/>
        <c:crosses val="autoZero"/>
        <c:auto val="1"/>
        <c:lblAlgn val="ctr"/>
        <c:lblOffset val="100"/>
      </c:catAx>
      <c:valAx>
        <c:axId val="4459878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5972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mulheres entre 50 e 69 anos com avaliação de risco para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4614784"/>
        <c:axId val="44616320"/>
      </c:barChart>
      <c:catAx>
        <c:axId val="44614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616320"/>
        <c:crosses val="autoZero"/>
        <c:auto val="1"/>
        <c:lblAlgn val="ctr"/>
        <c:lblOffset val="100"/>
      </c:catAx>
      <c:valAx>
        <c:axId val="4461632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46147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A7D3DB-DE85-4968-B42F-BD9555916B54}" type="datetimeFigureOut">
              <a:rPr lang="pt-BR" smtClean="0"/>
              <a:pPr/>
              <a:t>22/05/2014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7C736B-E5B0-4453-956D-10B831E41E1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08912" cy="17526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Melhorar a detecção de câncer de colo de útero e de mama nas mulheres da Estratégia de Saúde da Família - ESF 1- São José, Primavera do Leste/MT.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3096343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 </a:t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sz="3100" b="1" dirty="0" smtClean="0"/>
              <a:t>Universidade </a:t>
            </a:r>
            <a:r>
              <a:rPr lang="pt-BR" sz="3100" b="1" dirty="0"/>
              <a:t>Aberta do SUS - UNASUS</a:t>
            </a:r>
            <a:r>
              <a:rPr lang="pt-BR" sz="3100" dirty="0" smtClean="0"/>
              <a:t> </a:t>
            </a:r>
            <a:r>
              <a:rPr lang="pt-BR" sz="3100" b="1" dirty="0"/>
              <a:t>Universidade Federal de Pelotas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b="1" dirty="0"/>
              <a:t>Especialização em Saúde da Família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b="1" dirty="0"/>
              <a:t>Modalidade a Distância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b="1" dirty="0"/>
              <a:t>Turma 04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 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36815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340917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123453" y="5157192"/>
            <a:ext cx="7192963" cy="1008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Crístyan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César </a:t>
            </a:r>
            <a:r>
              <a:rPr kumimoji="0" lang="pt-BR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Dall</a:t>
            </a:r>
            <a:r>
              <a:rPr kumimoji="0" lang="pt-BR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’ </a:t>
            </a:r>
            <a:r>
              <a:rPr kumimoji="0" lang="pt-BR" sz="28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Agnol</a:t>
            </a:r>
            <a:endParaRPr kumimoji="0" lang="pt-BR" sz="2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Orientadora: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pt-BR" sz="3200" i="1" dirty="0" err="1"/>
              <a:t>Mariane</a:t>
            </a:r>
            <a:r>
              <a:rPr lang="pt-BR" sz="3200" i="1" dirty="0"/>
              <a:t> </a:t>
            </a:r>
            <a:r>
              <a:rPr lang="pt-BR" sz="3200" i="1" dirty="0" err="1" smtClean="0"/>
              <a:t>Baltassare</a:t>
            </a:r>
            <a:r>
              <a:rPr lang="pt-BR" sz="3200" i="1" dirty="0" smtClean="0"/>
              <a:t> </a:t>
            </a:r>
            <a:r>
              <a:rPr lang="pt-BR" sz="3200" i="1" dirty="0" err="1" smtClean="0"/>
              <a:t>Laroque</a:t>
            </a:r>
            <a:endParaRPr kumimoji="0" lang="pt-BR" sz="320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835696" y="260648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Universidade Aberta do SUS - UNASUS</a:t>
            </a:r>
            <a:r>
              <a:rPr lang="pt-BR" sz="2000" dirty="0" smtClean="0"/>
              <a:t> </a:t>
            </a:r>
            <a:r>
              <a:rPr lang="pt-BR" sz="2000" b="1" dirty="0" smtClean="0"/>
              <a:t>Universidade Federal de Pelotas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Especialização em Saúde da Família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Modalidade a Distância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Turma 04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Objetivo Especifico 1: 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Ampliar a cobertura de detecção precoce do câncer de colo e do câncer de mama.</a:t>
            </a:r>
          </a:p>
          <a:p>
            <a:pPr lvl="0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Meta 1.1: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Ampliar a cobertura de detecção precoce do câncer de colo uterino das mulheres na faixa etária entre 25 e 64 anos de idade para 85%.</a:t>
            </a:r>
          </a:p>
          <a:p>
            <a:pPr algn="just"/>
            <a:r>
              <a:rPr lang="pt-BR" dirty="0" smtClean="0"/>
              <a:t>Resultado Obtido: 41,6% (442 mulheres)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2267744" y="4077072"/>
          <a:ext cx="47244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Meta 1.2: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Ampliar a cobertura de detecção precoce do câncer de mama das mulheres na faixa etária entre 50 e 69 anos de idade para 80%.</a:t>
            </a:r>
          </a:p>
          <a:p>
            <a:pPr algn="just"/>
            <a:r>
              <a:rPr lang="pt-BR" dirty="0" smtClean="0"/>
              <a:t>Resultado Obtido: 31,4% (96 mulheres)</a:t>
            </a:r>
          </a:p>
          <a:p>
            <a:endParaRPr lang="pt-BR" dirty="0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2195736" y="4221088"/>
          <a:ext cx="470535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Objetivo Especifico 2: </a:t>
            </a:r>
          </a:p>
          <a:p>
            <a:pPr lvl="1"/>
            <a:endParaRPr lang="pt-BR" dirty="0" smtClean="0"/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Melhorar a adesão das mulheres à realização de exame </a:t>
            </a:r>
            <a:r>
              <a:rPr lang="pt-BR" dirty="0" err="1" smtClean="0">
                <a:solidFill>
                  <a:schemeClr val="tx1"/>
                </a:solidFill>
              </a:rPr>
              <a:t>citopatológico</a:t>
            </a:r>
            <a:r>
              <a:rPr lang="pt-BR" dirty="0" smtClean="0">
                <a:solidFill>
                  <a:schemeClr val="tx1"/>
                </a:solidFill>
              </a:rPr>
              <a:t> de colo uterino e mamografia.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Meta 2.1: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Buscar 100% das mulheres que tiveram exame alterado e que não retornaram a unidade de saúde.</a:t>
            </a:r>
          </a:p>
          <a:p>
            <a:pPr algn="just"/>
            <a:r>
              <a:rPr lang="pt-BR" dirty="0" smtClean="0"/>
              <a:t>Resultado Obtido: 100% (CCO alterados: 12) (Mamografias alteradas: 0)</a:t>
            </a:r>
          </a:p>
          <a:p>
            <a:endParaRPr lang="pt-BR" dirty="0"/>
          </a:p>
        </p:txBody>
      </p:sp>
      <p:graphicFrame>
        <p:nvGraphicFramePr>
          <p:cNvPr id="5" name="Chart 6"/>
          <p:cNvGraphicFramePr>
            <a:graphicFrameLocks/>
          </p:cNvGraphicFramePr>
          <p:nvPr/>
        </p:nvGraphicFramePr>
        <p:xfrm>
          <a:off x="467544" y="4365104"/>
          <a:ext cx="3816424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/>
          <p:cNvGraphicFramePr>
            <a:graphicFrameLocks/>
          </p:cNvGraphicFramePr>
          <p:nvPr/>
        </p:nvGraphicFramePr>
        <p:xfrm>
          <a:off x="4644008" y="4365104"/>
          <a:ext cx="4066356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Objetivo Especifico 3: </a:t>
            </a:r>
          </a:p>
          <a:p>
            <a:pPr lvl="1"/>
            <a:endParaRPr lang="pt-BR" dirty="0" smtClean="0"/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Melhorar a qualidade do atendimento das mulheres que realizam detecção precoce de câncer de colo de útero e de mama na unidade de saúde.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Meta 3.1: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Obter 100% de coleta de amostras satisfatórias do exame </a:t>
            </a:r>
            <a:r>
              <a:rPr lang="pt-BR" dirty="0" err="1" smtClean="0">
                <a:solidFill>
                  <a:schemeClr val="tx1"/>
                </a:solidFill>
              </a:rPr>
              <a:t>citopatológico</a:t>
            </a:r>
            <a:r>
              <a:rPr lang="pt-BR" dirty="0" smtClean="0">
                <a:solidFill>
                  <a:schemeClr val="tx1"/>
                </a:solidFill>
              </a:rPr>
              <a:t> de colo uterino.</a:t>
            </a:r>
          </a:p>
          <a:p>
            <a:pPr algn="just"/>
            <a:r>
              <a:rPr lang="pt-BR" dirty="0" smtClean="0"/>
              <a:t>Resultado Obtido: 100%</a:t>
            </a:r>
            <a:endParaRPr lang="pt-BR" dirty="0"/>
          </a:p>
        </p:txBody>
      </p:sp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2627784" y="3861048"/>
          <a:ext cx="4514850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Objetivo Especifico 4: 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Melhorar registros das informações.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Meta 4.1: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Manter registro da coleta de exame </a:t>
            </a:r>
            <a:r>
              <a:rPr lang="pt-BR" dirty="0" err="1" smtClean="0">
                <a:solidFill>
                  <a:schemeClr val="tx1"/>
                </a:solidFill>
              </a:rPr>
              <a:t>citopatológico</a:t>
            </a:r>
            <a:r>
              <a:rPr lang="pt-BR" dirty="0" smtClean="0">
                <a:solidFill>
                  <a:schemeClr val="tx1"/>
                </a:solidFill>
              </a:rPr>
              <a:t> de colo uterino e realização da mamografia em registro específico em 100% das mulheres cadastradas nos programas da unidade de saúde.</a:t>
            </a:r>
          </a:p>
          <a:p>
            <a:pPr algn="just"/>
            <a:r>
              <a:rPr lang="pt-BR" dirty="0" smtClean="0"/>
              <a:t>Resultado Obtido: 100%</a:t>
            </a:r>
          </a:p>
          <a:p>
            <a:pPr algn="just"/>
            <a:endParaRPr lang="pt-BR" dirty="0"/>
          </a:p>
        </p:txBody>
      </p:sp>
      <p:graphicFrame>
        <p:nvGraphicFramePr>
          <p:cNvPr id="4" name="Chart 9"/>
          <p:cNvGraphicFramePr>
            <a:graphicFrameLocks/>
          </p:cNvGraphicFramePr>
          <p:nvPr/>
        </p:nvGraphicFramePr>
        <p:xfrm>
          <a:off x="467544" y="4365104"/>
          <a:ext cx="3888432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0"/>
          <p:cNvGraphicFramePr>
            <a:graphicFrameLocks/>
          </p:cNvGraphicFramePr>
          <p:nvPr/>
        </p:nvGraphicFramePr>
        <p:xfrm>
          <a:off x="4716016" y="4365104"/>
          <a:ext cx="3957836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Objetivo Especifico 5: </a:t>
            </a:r>
          </a:p>
          <a:p>
            <a:pPr lvl="1"/>
            <a:endParaRPr lang="pt-BR" dirty="0" smtClean="0"/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Mapear as mulheres de risco para câncer de colo de útero e de mama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ochileiro.tur.br/MT%20prinavera%20praca%20central.jpg"/>
          <p:cNvPicPr>
            <a:picLocks noChangeAspect="1" noChangeArrowheads="1"/>
          </p:cNvPicPr>
          <p:nvPr/>
        </p:nvPicPr>
        <p:blipFill>
          <a:blip r:embed="rId2" cstate="print">
            <a:lum bright="37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b="1" dirty="0" smtClean="0">
                <a:solidFill>
                  <a:schemeClr val="tx1"/>
                </a:solidFill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Município: </a:t>
            </a:r>
          </a:p>
          <a:p>
            <a:pPr marL="1314450" lvl="2" indent="-514350" algn="just"/>
            <a:r>
              <a:rPr lang="pt-BR" dirty="0" smtClean="0"/>
              <a:t>Primavera do Leste –MT (52.066 habitantes)</a:t>
            </a:r>
          </a:p>
          <a:p>
            <a:pPr marL="1314450" lvl="2" indent="-514350" algn="just"/>
            <a:r>
              <a:rPr lang="pt-BR" dirty="0" smtClean="0"/>
              <a:t> 9 ESF (uma até então não inaugurada)</a:t>
            </a:r>
          </a:p>
          <a:p>
            <a:pPr marL="1314450" lvl="2" indent="-514350" algn="just"/>
            <a:r>
              <a:rPr lang="pt-BR" dirty="0" smtClean="0"/>
              <a:t>1 UBS</a:t>
            </a:r>
          </a:p>
          <a:p>
            <a:pPr marL="1314450" lvl="2" indent="-514350" algn="just"/>
            <a:r>
              <a:rPr lang="pt-BR" dirty="0" smtClean="0"/>
              <a:t>1 NASF; 1 CEO; 1 Central de Regulação; 1 CEMOC; </a:t>
            </a:r>
          </a:p>
          <a:p>
            <a:pPr marL="1314450" lvl="2" indent="-514350" algn="just"/>
            <a:r>
              <a:rPr lang="pt-BR" dirty="0" smtClean="0"/>
              <a:t>1 PAM; SAMU; UPA (em construção); 1 CAPS; </a:t>
            </a:r>
          </a:p>
          <a:p>
            <a:pPr marL="1314450" lvl="2" indent="-514350" algn="just"/>
            <a:r>
              <a:rPr lang="pt-BR" dirty="0" smtClean="0"/>
              <a:t>3 Hospitais particulares;  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Unidade:</a:t>
            </a:r>
          </a:p>
          <a:p>
            <a:pPr marL="1314450" lvl="2" indent="-514350" algn="just"/>
            <a:r>
              <a:rPr lang="pt-BR" dirty="0" smtClean="0"/>
              <a:t>ESF tradicional composta de apenas uma equipe. </a:t>
            </a:r>
          </a:p>
          <a:p>
            <a:pPr marL="1314450" lvl="2" indent="-514350" algn="just"/>
            <a:r>
              <a:rPr lang="pt-BR" dirty="0" smtClean="0"/>
              <a:t>Estrutura física, População: 4442 pessoas;  </a:t>
            </a:r>
          </a:p>
          <a:p>
            <a:pPr marL="1314450" lvl="2" indent="-514350" algn="just"/>
            <a:r>
              <a:rPr lang="pt-BR" dirty="0" smtClean="0"/>
              <a:t>Profissionais</a:t>
            </a:r>
          </a:p>
          <a:p>
            <a:pPr marL="514350" indent="-514350" algn="just">
              <a:buFont typeface="+mj-lt"/>
              <a:buAutoNum type="arabicPeriod"/>
            </a:pPr>
            <a:endParaRPr lang="pt-BR" dirty="0" smtClean="0"/>
          </a:p>
          <a:p>
            <a:pPr marL="1314450" lvl="2" indent="-514350"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Meta 5.1: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Realizar avaliação de risco (ou pesquisar sinais de alerta para identificação de câncer de colo de útero e de mama) em 85% das mulheres nas faixas </a:t>
            </a:r>
            <a:r>
              <a:rPr lang="pt-BR" dirty="0" err="1" smtClean="0">
                <a:solidFill>
                  <a:schemeClr val="tx1"/>
                </a:solidFill>
              </a:rPr>
              <a:t>etárias-alvo</a:t>
            </a:r>
            <a:r>
              <a:rPr lang="pt-BR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pt-BR" dirty="0" smtClean="0"/>
              <a:t>Resultado Obtido: 100%</a:t>
            </a:r>
            <a:endParaRPr lang="pt-BR" dirty="0"/>
          </a:p>
        </p:txBody>
      </p:sp>
      <p:graphicFrame>
        <p:nvGraphicFramePr>
          <p:cNvPr id="5" name="Chart 11"/>
          <p:cNvGraphicFramePr>
            <a:graphicFrameLocks/>
          </p:cNvGraphicFramePr>
          <p:nvPr/>
        </p:nvGraphicFramePr>
        <p:xfrm>
          <a:off x="539553" y="4221088"/>
          <a:ext cx="3888431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2"/>
          <p:cNvGraphicFramePr>
            <a:graphicFrameLocks/>
          </p:cNvGraphicFramePr>
          <p:nvPr/>
        </p:nvGraphicFramePr>
        <p:xfrm>
          <a:off x="4644008" y="4210050"/>
          <a:ext cx="4020319" cy="253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Objetivo Especifico 6: </a:t>
            </a:r>
          </a:p>
          <a:p>
            <a:pPr lvl="1"/>
            <a:endParaRPr lang="pt-BR" dirty="0" smtClean="0"/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Promover a saúde das mulheres que realizam detecção precoce de câncer de colo de útero e de mama na unidade de saúde.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Meta 6.1: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Orientar 80% das mulheres cadastradas sobre doenças sexualmente transmissíveis (DST) e fatores de risco para câncer de colo de útero e de mama.</a:t>
            </a:r>
          </a:p>
          <a:p>
            <a:pPr algn="just"/>
            <a:r>
              <a:rPr lang="pt-BR" dirty="0" smtClean="0"/>
              <a:t>Resultado Obtido: 100%</a:t>
            </a:r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79512" y="4221088"/>
          <a:ext cx="2880320" cy="2411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3"/>
          <p:cNvGraphicFramePr>
            <a:graphicFrameLocks/>
          </p:cNvGraphicFramePr>
          <p:nvPr/>
        </p:nvGraphicFramePr>
        <p:xfrm>
          <a:off x="3131840" y="4221088"/>
          <a:ext cx="299598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14"/>
          <p:cNvGraphicFramePr>
            <a:graphicFrameLocks/>
          </p:cNvGraphicFramePr>
          <p:nvPr/>
        </p:nvGraphicFramePr>
        <p:xfrm>
          <a:off x="6228184" y="4221088"/>
          <a:ext cx="26841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Não conseguimos atingir todas as metas,</a:t>
            </a:r>
          </a:p>
          <a:p>
            <a:r>
              <a:rPr lang="pt-BR" dirty="0" smtClean="0"/>
              <a:t>Pouco tempo de intervenção,</a:t>
            </a:r>
          </a:p>
          <a:p>
            <a:r>
              <a:rPr lang="pt-BR" dirty="0" smtClean="0"/>
              <a:t>Falta de contra referência,</a:t>
            </a:r>
          </a:p>
          <a:p>
            <a:r>
              <a:rPr lang="pt-BR" dirty="0" smtClean="0"/>
              <a:t>Melhora do trabalho em equipe,</a:t>
            </a:r>
          </a:p>
          <a:p>
            <a:r>
              <a:rPr lang="pt-BR" dirty="0" smtClean="0"/>
              <a:t>Melhorias nos registros de informações,</a:t>
            </a:r>
          </a:p>
          <a:p>
            <a:r>
              <a:rPr lang="pt-BR" dirty="0" smtClean="0"/>
              <a:t>Organização do serviço,</a:t>
            </a:r>
          </a:p>
          <a:p>
            <a:r>
              <a:rPr lang="pt-BR" dirty="0" smtClean="0"/>
              <a:t>Necessidade de descentralizar o serviço,</a:t>
            </a:r>
          </a:p>
          <a:p>
            <a:r>
              <a:rPr lang="pt-BR" dirty="0" smtClean="0"/>
              <a:t>Produção de dados (ferramenta de gestão),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Importância da intervenção para o serviço</a:t>
            </a:r>
          </a:p>
          <a:p>
            <a:r>
              <a:rPr lang="pt-BR" dirty="0" smtClean="0"/>
              <a:t>Antes da intervenção:</a:t>
            </a:r>
          </a:p>
          <a:p>
            <a:pPr lvl="2"/>
            <a:r>
              <a:rPr lang="pt-BR" dirty="0" smtClean="0"/>
              <a:t>Não existia levantamento de dados e monitoramento. </a:t>
            </a:r>
          </a:p>
          <a:p>
            <a:pPr lvl="2"/>
            <a:r>
              <a:rPr lang="pt-BR" dirty="0" smtClean="0"/>
              <a:t>Pouca adesão das mulheres ao exame</a:t>
            </a:r>
          </a:p>
          <a:p>
            <a:pPr lvl="2"/>
            <a:r>
              <a:rPr lang="pt-BR" dirty="0" smtClean="0"/>
              <a:t>Baixa cobertura</a:t>
            </a:r>
          </a:p>
          <a:p>
            <a:r>
              <a:rPr lang="pt-BR" dirty="0" smtClean="0"/>
              <a:t>Após a intervenção:</a:t>
            </a:r>
          </a:p>
          <a:p>
            <a:pPr lvl="2"/>
            <a:r>
              <a:rPr lang="pt-BR" dirty="0" smtClean="0"/>
              <a:t>Aumento da cobertura</a:t>
            </a:r>
          </a:p>
          <a:p>
            <a:pPr lvl="2"/>
            <a:r>
              <a:rPr lang="pt-BR" dirty="0" smtClean="0"/>
              <a:t>Melhoria na adesão das mulheres aos exames</a:t>
            </a:r>
          </a:p>
          <a:p>
            <a:pPr lvl="2"/>
            <a:r>
              <a:rPr lang="pt-BR" dirty="0" smtClean="0"/>
              <a:t>Evolução nos registros</a:t>
            </a:r>
          </a:p>
          <a:p>
            <a:pPr lvl="2"/>
            <a:r>
              <a:rPr lang="pt-BR" dirty="0" smtClean="0"/>
              <a:t>Monitoramento </a:t>
            </a:r>
          </a:p>
          <a:p>
            <a:pPr lvl="2"/>
            <a:r>
              <a:rPr lang="pt-BR" dirty="0" smtClean="0"/>
              <a:t>Aproximação com os protocolos do MS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Importância da intervenção para a comunidade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Acesso a um serviço com maior qualidade.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Controle social (CLS)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Facilitação ao acesso aos resultados dos exames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Comunicação imediata nos casos de alteração/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Necessidade de descentralização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Disponibilidade de coleta com enfermeira mulher</a:t>
            </a:r>
          </a:p>
          <a:p>
            <a:pPr lvl="1"/>
            <a:endParaRPr lang="pt-BR" dirty="0" smtClean="0"/>
          </a:p>
          <a:p>
            <a:pPr lvl="2">
              <a:buNone/>
            </a:pPr>
            <a:endParaRPr lang="pt-BR" dirty="0" smtClean="0"/>
          </a:p>
          <a:p>
            <a:pPr lvl="2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Importância da intervenção para a equipe</a:t>
            </a:r>
          </a:p>
          <a:p>
            <a:pPr algn="just"/>
            <a:endParaRPr lang="pt-BR" dirty="0" smtClean="0"/>
          </a:p>
          <a:p>
            <a:pPr marL="342900" lvl="2" indent="-342900" algn="just"/>
            <a:r>
              <a:rPr lang="pt-BR" dirty="0" smtClean="0"/>
              <a:t>Aproximação com os protocolos do MS</a:t>
            </a:r>
          </a:p>
          <a:p>
            <a:pPr marL="342900" lvl="2" indent="-342900" algn="just"/>
            <a:r>
              <a:rPr lang="pt-BR" dirty="0" smtClean="0"/>
              <a:t>Aperfeiçoamento do trabalho da equipe</a:t>
            </a:r>
          </a:p>
          <a:p>
            <a:pPr marL="342900" lvl="2" indent="-342900" algn="just"/>
            <a:r>
              <a:rPr lang="pt-BR" dirty="0" smtClean="0"/>
              <a:t>Aproximação com a gestão </a:t>
            </a:r>
          </a:p>
          <a:p>
            <a:pPr marL="342900" lvl="2" indent="-342900" algn="just"/>
            <a:r>
              <a:rPr lang="pt-BR" dirty="0" smtClean="0"/>
              <a:t>Descentralização de atividades para toda equipe</a:t>
            </a:r>
          </a:p>
          <a:p>
            <a:pPr marL="342900" lvl="2" indent="-342900" algn="just"/>
            <a:r>
              <a:rPr lang="pt-BR" dirty="0" smtClean="0"/>
              <a:t>Percepção da importância dos registros para as melhorias no serviço</a:t>
            </a:r>
          </a:p>
          <a:p>
            <a:pPr marL="342900" lvl="2" indent="-342900"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Mudanças Necessárias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Investir na ampliação da cobertura</a:t>
            </a:r>
          </a:p>
          <a:p>
            <a:pPr algn="just"/>
            <a:r>
              <a:rPr lang="pt-BR" dirty="0" smtClean="0"/>
              <a:t>Melhorar os registros de informações</a:t>
            </a:r>
          </a:p>
          <a:p>
            <a:pPr algn="just"/>
            <a:r>
              <a:rPr lang="pt-BR" dirty="0" smtClean="0"/>
              <a:t>Realizar mais campanhas </a:t>
            </a:r>
          </a:p>
          <a:p>
            <a:pPr algn="just"/>
            <a:r>
              <a:rPr lang="pt-BR" dirty="0" smtClean="0"/>
              <a:t>Realizar o monitoramento trimestral </a:t>
            </a:r>
          </a:p>
          <a:p>
            <a:pPr algn="just"/>
            <a:r>
              <a:rPr lang="pt-BR" dirty="0" smtClean="0"/>
              <a:t>Dar um maior enfoque a faixa etária preconizada</a:t>
            </a:r>
          </a:p>
          <a:p>
            <a:pPr algn="just"/>
            <a:r>
              <a:rPr lang="pt-BR" dirty="0" smtClean="0"/>
              <a:t>Ampliar as ações de promoção</a:t>
            </a:r>
          </a:p>
          <a:p>
            <a:pPr algn="just"/>
            <a:r>
              <a:rPr lang="pt-BR" dirty="0" smtClean="0"/>
              <a:t>Utilizar os dados como ferramenta de gestão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Reflexão crítica sobre seu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Pré-conceito com ensino a distância</a:t>
            </a:r>
          </a:p>
          <a:p>
            <a:pPr algn="just"/>
            <a:r>
              <a:rPr lang="pt-BR" dirty="0" smtClean="0"/>
              <a:t>Qualificação de toda a equipe multiprofissional</a:t>
            </a:r>
          </a:p>
          <a:p>
            <a:pPr algn="just"/>
            <a:r>
              <a:rPr lang="pt-BR" dirty="0" smtClean="0"/>
              <a:t>Ampliação do conhecimento em saúde pública</a:t>
            </a:r>
          </a:p>
          <a:p>
            <a:pPr algn="just"/>
            <a:r>
              <a:rPr lang="pt-BR" dirty="0" smtClean="0"/>
              <a:t>Aproximação com os protocolos do MS</a:t>
            </a:r>
          </a:p>
          <a:p>
            <a:pPr algn="just"/>
            <a:r>
              <a:rPr lang="pt-BR" dirty="0" smtClean="0"/>
              <a:t>Organização do processo de trabalho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C:\Users\Cystian\Pictures\ESF 1 2013-2014\Nova pasta\20131126_155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5" name="Subtítulo 1"/>
          <p:cNvSpPr txBox="1">
            <a:spLocks/>
          </p:cNvSpPr>
          <p:nvPr/>
        </p:nvSpPr>
        <p:spPr>
          <a:xfrm>
            <a:off x="251520" y="5085184"/>
            <a:ext cx="874846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2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EQUIPE</a:t>
            </a:r>
            <a:r>
              <a:rPr kumimoji="0" lang="pt-BR" sz="2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ESF-I  SÃO JOSÉ</a:t>
            </a: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Justificativa da Intervenção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Elevados índices </a:t>
            </a:r>
            <a:r>
              <a:rPr lang="pt-BR" dirty="0"/>
              <a:t>de incidência e mortalidade por câncer do colo do útero e de </a:t>
            </a:r>
            <a:r>
              <a:rPr lang="pt-BR" dirty="0" smtClean="0"/>
              <a:t>mama.</a:t>
            </a:r>
          </a:p>
          <a:p>
            <a:pPr algn="just"/>
            <a:r>
              <a:rPr lang="pt-BR" dirty="0" smtClean="0"/>
              <a:t>Impacto </a:t>
            </a:r>
            <a:r>
              <a:rPr lang="pt-BR" dirty="0"/>
              <a:t>na mortalidade por estas </a:t>
            </a:r>
            <a:r>
              <a:rPr lang="pt-BR" dirty="0" smtClean="0"/>
              <a:t>neoplasias devido detecção precoce. </a:t>
            </a:r>
          </a:p>
          <a:p>
            <a:pPr algn="just"/>
            <a:r>
              <a:rPr lang="pt-BR" dirty="0" smtClean="0"/>
              <a:t>Importância da elaboração e implementação de Políticas Públicas na Atenção Básica.</a:t>
            </a:r>
            <a:endParaRPr lang="pt-BR" dirty="0"/>
          </a:p>
          <a:p>
            <a:pPr algn="just"/>
            <a:r>
              <a:rPr lang="pt-BR" dirty="0" smtClean="0"/>
              <a:t>Baixa cobertura desses exames.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949280"/>
            <a:ext cx="8229600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800" dirty="0" smtClean="0"/>
              <a:t>Muito Obrigado!!!</a:t>
            </a:r>
            <a:endParaRPr lang="pt-BR" sz="4800" dirty="0"/>
          </a:p>
        </p:txBody>
      </p:sp>
      <p:pic>
        <p:nvPicPr>
          <p:cNvPr id="18434" name="Picture 2" descr="Foto: Foco, força e fé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SITUAÇÃO DO SERVIÇO ANTES DA INTERVENÇÃO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Pouco Acesso aos protocolos do MS</a:t>
            </a:r>
          </a:p>
          <a:p>
            <a:pPr algn="just"/>
            <a:r>
              <a:rPr lang="pt-BR" dirty="0" smtClean="0"/>
              <a:t>Registros insuficientes/formulários incompletos</a:t>
            </a:r>
          </a:p>
          <a:p>
            <a:pPr algn="just"/>
            <a:r>
              <a:rPr lang="pt-BR" dirty="0" smtClean="0"/>
              <a:t>Desconhecimento do número de mulheres na faixa etária alvo e da cobertura dos exames. </a:t>
            </a:r>
          </a:p>
          <a:p>
            <a:pPr algn="just"/>
            <a:r>
              <a:rPr lang="pt-BR" dirty="0" smtClean="0"/>
              <a:t>Enfermeiro homem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332855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Melhorar </a:t>
            </a:r>
            <a:r>
              <a:rPr lang="pt-BR" dirty="0"/>
              <a:t>a detecção de câncer de colo de útero e de mama nas mulheres da Estratégia de Saúde da Família - ESF 1- São José, Primavera do Leste/MT.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Planejamento de metas e ações para alcance das mesmas.</a:t>
            </a:r>
          </a:p>
          <a:p>
            <a:pPr algn="just"/>
            <a:r>
              <a:rPr lang="pt-BR" dirty="0" smtClean="0"/>
              <a:t>Desenvolvimento das ações em 4 eixos pedagógicos: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Monitoramento e avaliação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Organização e gestão do serviço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Engajamento público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Qualificação da Prática Clínica.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Monitoramento dos livros de registros;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Sensibilização para a prática de registros;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Adequação da agenda de atendimento (6 turnos);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Levantamento de dados das mulheres pelos ACS;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Orientações e sensibilização da população (sala de espera, CLS e Palestras);</a:t>
            </a:r>
          </a:p>
          <a:p>
            <a:pPr algn="just"/>
            <a:endParaRPr lang="pt-BR" sz="2800" dirty="0" smtClean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Campanhas de Saúde da Mulher;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Capacitação da equipe (Educação permanente);</a:t>
            </a:r>
          </a:p>
          <a:p>
            <a:endParaRPr lang="pt-BR" dirty="0" smtClean="0"/>
          </a:p>
          <a:p>
            <a:r>
              <a:rPr lang="pt-BR" dirty="0" smtClean="0"/>
              <a:t>Implantação da ficha espelho;</a:t>
            </a:r>
          </a:p>
          <a:p>
            <a:endParaRPr lang="pt-BR" dirty="0" smtClean="0"/>
          </a:p>
          <a:p>
            <a:r>
              <a:rPr lang="pt-BR" dirty="0" smtClean="0"/>
              <a:t>Implementação dos livros de registros;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 descr="http://sphotos-a.xx.fbcdn.net/hphotos-snc6/c0.0.403.403/p403x403/283501_483888821645449_1047880121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49685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907704" y="5373216"/>
            <a:ext cx="4968552" cy="11693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11 de Outubro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Horário a partir das 7h30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Local: ESF-1 São José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297</TotalTime>
  <Words>1253</Words>
  <Application>Microsoft Office PowerPoint</Application>
  <PresentationFormat>Apresentação na tela (4:3)</PresentationFormat>
  <Paragraphs>204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Cívico</vt:lpstr>
      <vt:lpstr>       Universidade Aberta do SUS - UNASUS Universidade Federal de Pelotas Especialização em Saúde da Família Modalidade a Distância Turma 04               </vt:lpstr>
      <vt:lpstr>Introdução</vt:lpstr>
      <vt:lpstr>Introdução</vt:lpstr>
      <vt:lpstr>Introdução</vt:lpstr>
      <vt:lpstr>Objetivo Geral</vt:lpstr>
      <vt:lpstr>Metodologia 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</vt:lpstr>
      <vt:lpstr>Discussão</vt:lpstr>
      <vt:lpstr>Discussão</vt:lpstr>
      <vt:lpstr>Discussão</vt:lpstr>
      <vt:lpstr>Discussão</vt:lpstr>
      <vt:lpstr>Reflexão crítica sobre seu processo pessoal de aprendizagem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Especialização em Saúde da Família Modalidade a Distância Turma 04</dc:title>
  <dc:creator>Cystian</dc:creator>
  <cp:lastModifiedBy>Cystian</cp:lastModifiedBy>
  <cp:revision>32</cp:revision>
  <dcterms:created xsi:type="dcterms:W3CDTF">2014-05-15T01:38:24Z</dcterms:created>
  <dcterms:modified xsi:type="dcterms:W3CDTF">2014-05-22T23:25:26Z</dcterms:modified>
</cp:coreProperties>
</file>