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4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42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D81B7-E802-4AE7-AD6D-5C67E7877FC2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91D9-EDD6-403B-99C2-46907A3D1D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951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1D76-9AE4-45C1-AA66-180C3C12569A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E416-30B4-448E-A82E-487E0CB03F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3768" y="71435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Universidade Federal de Pelotas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Modalidade a Distância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242886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Qualificação da Atenção aos Escolares da Escola Municipal de Ensino Fundamental Maria Lúcia Moura Marin, no Município de Rio Branco – Ac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421481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 : Cássia Lima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 Ailton Brant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43306" y="5715016"/>
            <a:ext cx="179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Fevereiro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2015</a:t>
            </a:r>
            <a:endParaRPr lang="pt-BR" sz="2000" b="1" dirty="0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1646"/>
            <a:ext cx="2638425" cy="714375"/>
          </a:xfrm>
          <a:prstGeom prst="rect">
            <a:avLst/>
          </a:prstGeom>
          <a:noFill/>
        </p:spPr>
      </p:pic>
      <p:pic>
        <p:nvPicPr>
          <p:cNvPr id="9" name="Picture 4" descr="unasu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361930"/>
            <a:ext cx="177165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65445" y="-50113"/>
            <a:ext cx="552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da atenção à saúde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das ações na escola para 100% das crianças, adolescentes e jovens matriculados na escola alvo da intervenção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Gráfico 1"/>
          <p:cNvPicPr>
            <a:picLocks noChangeArrowheads="1"/>
          </p:cNvPicPr>
          <p:nvPr/>
        </p:nvPicPr>
        <p:blipFill>
          <a:blip r:embed="rId2" cstate="print"/>
          <a:srcRect b="-122"/>
          <a:stretch>
            <a:fillRect/>
          </a:stretch>
        </p:blipFill>
        <p:spPr bwMode="auto">
          <a:xfrm>
            <a:off x="3714713" y="2839344"/>
            <a:ext cx="5429288" cy="32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714712" y="6092478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1: Gráfico Indicativo da proporção de crianças, adolescentes e jovens matriculados na escola alvo submetidas às ações em saúde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843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dirty="0">
                <a:latin typeface="Arial" pitchFamily="34" charset="0"/>
                <a:cs typeface="Arial" pitchFamily="34" charset="0"/>
              </a:rPr>
              <a:t> Melhorar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</a:t>
            </a:r>
            <a:r>
              <a:rPr lang="pt-BR" dirty="0">
                <a:latin typeface="Arial" pitchFamily="34" charset="0"/>
                <a:cs typeface="Arial" pitchFamily="34" charset="0"/>
              </a:rPr>
              <a:t> da atenção à saúde na escola.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2.1</a:t>
            </a:r>
            <a:r>
              <a:rPr lang="pt-BR" dirty="0">
                <a:latin typeface="Arial" pitchFamily="34" charset="0"/>
                <a:cs typeface="Arial" pitchFamily="34" charset="0"/>
              </a:rPr>
              <a:t>: Realizar avaliação clínica e psicossocial de 100% das crianças, adolescentes e jovens matriculados na escola alvo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pic>
        <p:nvPicPr>
          <p:cNvPr id="25602" name="Grá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795" y="2780928"/>
            <a:ext cx="5004048" cy="285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145793" y="5805264"/>
            <a:ext cx="4998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2: Gráfico Indicativo da proporção de crianças, adolescentes e jovens matriculados na escola alvo com avaliação clínica e psicossocial. 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1472" y="100010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2.2: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aferição da pressão arterial de 100% das crianças, adolescentes e jovens matriculados na escola alvo.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pt-BR" dirty="0"/>
          </a:p>
        </p:txBody>
      </p:sp>
      <p:pic>
        <p:nvPicPr>
          <p:cNvPr id="26626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348880"/>
            <a:ext cx="5476258" cy="33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609771" y="5877272"/>
            <a:ext cx="5371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3: Gráfico Indicativo da proporção de crianças, adolescentes e jovens       matriculados na escola alvo com aferição da pressão arterial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</a:t>
            </a:r>
            <a:r>
              <a:rPr lang="pt-BR" dirty="0" smtClean="0"/>
              <a:t>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2910" y="114298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2.3: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avaliação da acuidade visual em 100% das crianças, adolescentes e jovens matriculados na escola alvo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27650" name="Picture 2"/>
          <p:cNvPicPr>
            <a:picLocks noChangeArrowheads="1"/>
          </p:cNvPicPr>
          <p:nvPr/>
        </p:nvPicPr>
        <p:blipFill>
          <a:blip r:embed="rId2" cstate="print"/>
          <a:srcRect b="-73"/>
          <a:stretch>
            <a:fillRect/>
          </a:stretch>
        </p:blipFill>
        <p:spPr bwMode="auto">
          <a:xfrm>
            <a:off x="3923928" y="2996952"/>
            <a:ext cx="5132849" cy="30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79667" y="6064159"/>
            <a:ext cx="5221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4: Gráfico Indicativo da proporção de crianças, adolescentes e jovens matriculados     na escola alvo com avaliação da acuidade visual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407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407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407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92867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2.4: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avaliação da audição em 100% das crianças, adolescentes e jovens  matriculadas na escola alvo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pic>
        <p:nvPicPr>
          <p:cNvPr id="28674" name="Picture 2"/>
          <p:cNvPicPr>
            <a:picLocks noChangeArrowheads="1"/>
          </p:cNvPicPr>
          <p:nvPr/>
        </p:nvPicPr>
        <p:blipFill>
          <a:blip r:embed="rId2" cstate="print"/>
          <a:srcRect b="-130"/>
          <a:stretch>
            <a:fillRect/>
          </a:stretch>
        </p:blipFill>
        <p:spPr bwMode="auto">
          <a:xfrm>
            <a:off x="3467499" y="2716635"/>
            <a:ext cx="5652120" cy="33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82063" y="6040452"/>
            <a:ext cx="564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5: Gráfico Indicativo da proporção de crianças, adolescentes e jovens matriculados na escola alvo com avaliação da audição.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348" y="100010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2.5:</a:t>
            </a:r>
            <a:r>
              <a:rPr lang="pt-BR" dirty="0">
                <a:latin typeface="Arial" pitchFamily="34" charset="0"/>
                <a:cs typeface="Arial" pitchFamily="34" charset="0"/>
              </a:rPr>
              <a:t> Atualizar o calendário vacinal de 100% das crianças, adolescentes e jovens matriculados na escola alvo.</a:t>
            </a:r>
          </a:p>
          <a:p>
            <a:endParaRPr lang="pt-BR" dirty="0"/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406" y="2783765"/>
            <a:ext cx="5393217" cy="30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68646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Figura 6: Gráfico Indicativo da proporção de crianças, adolescentes e jovens matriculados na escola alvo com atualização do calendário vacinal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409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409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409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9381" y="105273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2.6: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avaliação nutricional em 100% das crianças, adolescentes e jovens matriculados na escola alvo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2" cstate="print"/>
          <a:srcRect b="-55"/>
          <a:stretch>
            <a:fillRect/>
          </a:stretch>
        </p:blipFill>
        <p:spPr bwMode="auto">
          <a:xfrm>
            <a:off x="3635896" y="2996952"/>
            <a:ext cx="5461687" cy="29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491879" y="6111418"/>
            <a:ext cx="56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7: Gráfico Indicativo da proporção de crianças, adolescentes e jovens matriculados na escola alvo com avaliação nutricional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503" y="1412776"/>
            <a:ext cx="889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2.7: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avaliação da saúde bucal em 100% das crianças, adolescentes e jovens matriculados na escola alvo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354" y="3284984"/>
            <a:ext cx="896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às ações na escola.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3.1: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Fazer busca ativa de 100% das crianças, adolescentes e jovens que não compareceram às ações realizadas na escola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2910" y="100010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4</a:t>
            </a:r>
            <a:r>
              <a:rPr lang="pt-BR" dirty="0">
                <a:latin typeface="Arial" pitchFamily="34" charset="0"/>
                <a:cs typeface="Arial" pitchFamily="34" charset="0"/>
              </a:rPr>
              <a:t>: Melhorar o registro das informações.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4.1:</a:t>
            </a:r>
            <a:r>
              <a:rPr lang="pt-BR" dirty="0">
                <a:latin typeface="Arial" pitchFamily="34" charset="0"/>
                <a:cs typeface="Arial" pitchFamily="34" charset="0"/>
              </a:rPr>
              <a:t> Manter, na UBS, registro atualizado em planilha e/ou prontuário de 100% das crianças, adolescentes e jovens matriculados na escola alvo.</a:t>
            </a:r>
          </a:p>
          <a:p>
            <a:endParaRPr lang="pt-BR" dirty="0"/>
          </a:p>
        </p:txBody>
      </p:sp>
      <p:pic>
        <p:nvPicPr>
          <p:cNvPr id="31746" name="Gráfico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5220072" cy="301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23928" y="6002727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8: Gráfico Indicativo da proporção de crianças, adolescentes e jovens com registro atualizado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92867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5: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Promover a saúde das crianças, adolescentes e jovens.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5.1: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Proporcionar orientação nutricional para 100% das crianças, adolescentes e jovens matriculados na escola alvo.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86518"/>
            <a:ext cx="5669830" cy="29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65574" y="6081932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9: Gráfico Indicativo da proporção de crianças, adolescentes e jovens matriculadas na escola alvo com orientações nutricionais.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3536" y="50004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1142984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Programa Saúde na Escola foi instituído em 5 de dezembro de 2007, através de um Decreto Presidencial nº 6.286, sendo uma política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intersetorial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entre o Ministério da Saúde e o Ministério da Educação e, estabelece que crianças, adolescentes e jovens em idade escolar, recebam pelo menos uma vez por ano uma avaliação clínica e psicossocial, envolvendo a educação em saúde, promovendo saúde e prevenindo doenças (BRASIL, 2009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9570" y="4443401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escola é de fundamental importância para a formação e atuação das pessoas nas diferentes áreas da vida social. Junto a outros espaços sociais, acaba contribuindo para a ampliação de conhecimentos diversos como cidadania e acesso às políticas públicas, dessa forma, sendo um ótimo ambiente para se desenvolverem ações de educação em saúde (BRASIL, 2013).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1" y="1000108"/>
            <a:ext cx="882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Meta 5.2:</a:t>
            </a:r>
            <a:r>
              <a:rPr lang="pt-BR" dirty="0" smtClean="0"/>
              <a:t> Orientar 100% das crianças, adolescentes e jovens matriculados na escola alvo sobre prevenção de acidentes (conforme faixa etária).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803357" cy="31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03848" y="5927468"/>
            <a:ext cx="5803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10: Gráfico Indicativo da proporção de crianças, adolescentes e jovens matriculadas na escola alvo que foram orientados sobre prevenção de acidentes.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348" y="100010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5.3: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prática de atividade física.</a:t>
            </a:r>
          </a:p>
          <a:p>
            <a:endParaRPr lang="pt-BR" dirty="0"/>
          </a:p>
        </p:txBody>
      </p:sp>
      <p:pic>
        <p:nvPicPr>
          <p:cNvPr id="37890" name="Gráfico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2" y="2923281"/>
            <a:ext cx="6125831" cy="30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87823" y="6021288"/>
            <a:ext cx="612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11: Gráfico Indicativo da Proporção de crianças, adolescentes e jovens matriculadas na escola alvo com orientação para prática de atividade física.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</a:t>
            </a:r>
            <a:r>
              <a:rPr lang="pt-BR" dirty="0" smtClean="0"/>
              <a:t>exemplo:</a:t>
            </a:r>
          </a:p>
          <a:p>
            <a:r>
              <a:rPr lang="pt-BR" dirty="0" smtClean="0"/>
              <a:t>1º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251835"/>
            <a:ext cx="832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5.4: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o reconhecimento e prevenção de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pic>
        <p:nvPicPr>
          <p:cNvPr id="38914" name="Gráfico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5220072" cy="25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23928" y="5958572"/>
            <a:ext cx="5097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12: Gráfico Indicativo da proporção de crianças, adolescentes e jovens matriculadas na escola alvo, orientadas quanto 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19675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5.5: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para o reconhecimento das situações de violência e sobre os direitos assegurados às vítimas de violência.</a:t>
            </a:r>
            <a:endParaRPr lang="pt-BR" dirty="0"/>
          </a:p>
        </p:txBody>
      </p:sp>
      <p:pic>
        <p:nvPicPr>
          <p:cNvPr id="39938" name="Gráfico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2564904"/>
            <a:ext cx="5354271" cy="309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79911" y="5733256"/>
            <a:ext cx="5364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13: Gráfico Indicativo da proporção de crianças, adolescentes e jovens matriculadas na escola alvo que foram orientados sobre violência.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247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5.6: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sobre os cuidados com o ambiente para promoção da saúde.</a:t>
            </a:r>
            <a:endParaRPr lang="pt-BR" dirty="0"/>
          </a:p>
        </p:txBody>
      </p:sp>
      <p:pic>
        <p:nvPicPr>
          <p:cNvPr id="40962" name="Gráfico 12"/>
          <p:cNvPicPr>
            <a:picLocks noChangeArrowheads="1"/>
          </p:cNvPicPr>
          <p:nvPr/>
        </p:nvPicPr>
        <p:blipFill>
          <a:blip r:embed="rId2" cstate="print"/>
          <a:srcRect b="-79"/>
          <a:stretch>
            <a:fillRect/>
          </a:stretch>
        </p:blipFill>
        <p:spPr bwMode="auto">
          <a:xfrm>
            <a:off x="3563888" y="2564904"/>
            <a:ext cx="5562303" cy="29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63888" y="5661248"/>
            <a:ext cx="558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14: Gráfico Indicativo da proporção de crianças, adolescentes e jovens matriculadas na escola alvo que foram orientados sobre cuidados com o ambiente para promoção da saúde.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112474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5.7: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das crianças, adolescentes e jovens matriculados na escola alvo sobre higiene bucal.</a:t>
            </a:r>
          </a:p>
        </p:txBody>
      </p:sp>
      <p:pic>
        <p:nvPicPr>
          <p:cNvPr id="41986" name="Gráfico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5568347" cy="29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63888" y="6003566"/>
            <a:ext cx="5580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15: Gráfico Indicativo da proporção de crianças, adolescentes e jovens matriculadas na escola alvo com orientações sobre higiene bucal.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118039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5.8: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dos adolescentes e jovens matriculados na escola alvo sobre os riscos do uso de álcool e drogas.</a:t>
            </a:r>
          </a:p>
        </p:txBody>
      </p:sp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5450935" cy="288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607311" y="6165304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16: Gráfico Indicativo da proporção de adolescentes e jovens com orientações sobre os riscos do álcool e das drogas.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348" y="122409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5.9: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dos adolescentes e jovens matriculados na escola alvo sobre os riscos do tabagismo.</a:t>
            </a:r>
          </a:p>
        </p:txBody>
      </p:sp>
      <p:pic>
        <p:nvPicPr>
          <p:cNvPr id="44034" name="Picture 2"/>
          <p:cNvPicPr>
            <a:picLocks noChangeArrowheads="1"/>
          </p:cNvPicPr>
          <p:nvPr/>
        </p:nvPicPr>
        <p:blipFill>
          <a:blip r:embed="rId2" cstate="print"/>
          <a:srcRect b="-56"/>
          <a:stretch>
            <a:fillRect/>
          </a:stretch>
        </p:blipFill>
        <p:spPr bwMode="auto">
          <a:xfrm>
            <a:off x="3707904" y="2852936"/>
            <a:ext cx="5409970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707904" y="5949280"/>
            <a:ext cx="540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17: Gráfico Indicativo da proporção de adolescentes e jovens com orientações sobre tabagismo.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2910" y="107154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5.10: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dos adolescentes e jovens matriculados na escola alvo sobre a prevenção de Doenças Sexualmente Transmissíveis (DST).</a:t>
            </a:r>
          </a:p>
          <a:p>
            <a:endParaRPr lang="pt-BR" dirty="0"/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981" y="3426143"/>
            <a:ext cx="5463469" cy="27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40683" y="6196280"/>
            <a:ext cx="55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18: Gráfico Indicativo da proporção de adolescentes e jovens com orientações sobre Doenças Sexualmente Transmissíveis.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350043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7191" y="105273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5.11: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Orientar 100% dos jovens e adolescentes matriculados na escola alvo sobre prevenção da gravidez na adolescência.</a:t>
            </a:r>
          </a:p>
        </p:txBody>
      </p:sp>
      <p:pic>
        <p:nvPicPr>
          <p:cNvPr id="46082" name="Gráfic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762" y="3217471"/>
            <a:ext cx="5405238" cy="28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38762" y="6112192"/>
            <a:ext cx="5405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19: Gráfico Indicativo da proporção de adolescentes e jovens com orientações sobre prevenção de gravidez na adolescência.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1125" y="4277"/>
            <a:ext cx="225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na Escola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2º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18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4895" y="8962"/>
            <a:ext cx="78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Caracterização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do Município de Rio Branco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620688"/>
            <a:ext cx="8367658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Branco, capital do estado do Acre,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possui 336.038 habitantes.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Existem 53 equipes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Estratégia Saúde da Família (ESF).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São 46 Unidades Básicas de Saúde disponíveis;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02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Núcleos de Apoio à Saúde da Família (NASF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Centro de Especialidades Odontológicas (CEO).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Centros de Saúde (CS);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04 Unidades de Referência da Atenção Primária (URAP).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01 Hospital das Clínicas e 01 Hospital de Urgência e Emergência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34518" y="74357"/>
            <a:ext cx="27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Bucal na Escola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2858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atenção à saúde bucal dos escolares;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ação coletiva de exame bucal com finalidade epidemiológica em 100% dos escolares da escola foco da intervenção;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5408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da atenção à saúde bucal dos escolares;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primeira consulta odontológica programática em 100% dos escolares classificados com necessidade de tratamento.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4936" y="3717032"/>
            <a:ext cx="917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pelo menos uma escovação supervisionada com creme dental em 100% dos escolares.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21346" y="4653136"/>
            <a:ext cx="905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2.3: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Realizar pelo menos quatro aplicações de gel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fluoretado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 escova dental em 100% dos escolares de alto risco para doenças bucais.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936" y="5733256"/>
            <a:ext cx="917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Concluir o tratamento dentário em 100% dos escolares com primeira consulta programática.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4335" y="326273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857232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ao atendimento em saúde bucal;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3.1: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Fazer busca ativa de 100% dos escolares com primeira consulta odontológica programática, faltosos às consultas.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06084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3.2: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Fazer busca ativa de 100% dos escolares com primeira consulta odontológica programática, faltosos às consultas subsequentes.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2597" y="306896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o registro das informações;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registro atualizado em planilha e/ou prontuário de 100% dos escolares com primeira consulta.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34518" y="74357"/>
            <a:ext cx="27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Bucal na Escola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000108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bucal dos escolares;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Fornecer orientações sobre higiene bucal para 100% dos escolares da escola foco da intervenção.</a:t>
            </a:r>
            <a:endParaRPr lang="pt-BR" dirty="0"/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32874"/>
            <a:ext cx="5520113" cy="27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91880" y="59492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20: Gráfico Indicativo da proporção de escolares com orientação quanto a higiene bucal.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34518" y="74357"/>
            <a:ext cx="27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Bucal na Escola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</a:t>
            </a:r>
            <a:r>
              <a:rPr lang="pt-BR" dirty="0" smtClean="0"/>
              <a:t>mês: </a:t>
            </a:r>
            <a:r>
              <a:rPr lang="pt-BR" dirty="0" smtClean="0"/>
              <a:t>0 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92867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Fornecer orientações sobre dieta para 100% dos escolares da escola foco da intervenção.</a:t>
            </a:r>
            <a:endParaRPr lang="pt-BR" dirty="0"/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5519817" cy="30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63888" y="5949280"/>
            <a:ext cx="551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21: Gráfico Indicativo da proporção de escolares com orientação sobre dieta.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34518" y="74357"/>
            <a:ext cx="27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 Bucal na Escola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65" y="271158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mês: 0</a:t>
            </a:r>
            <a:endParaRPr lang="pt-BR" dirty="0" smtClean="0"/>
          </a:p>
          <a:p>
            <a:r>
              <a:rPr lang="pt-BR" dirty="0" smtClean="0"/>
              <a:t>2º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  <a:p>
            <a:r>
              <a:rPr lang="pt-BR" dirty="0" smtClean="0"/>
              <a:t>3º mês: </a:t>
            </a:r>
            <a:r>
              <a:rPr lang="pt-BR" dirty="0" smtClean="0"/>
              <a:t>414 </a:t>
            </a:r>
            <a:r>
              <a:rPr lang="pt-BR" dirty="0" smtClean="0"/>
              <a:t>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66" y="64291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3" y="1700808"/>
            <a:ext cx="88569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As ações programadas foram todas realizadas, exceto as de atendimento odontológico. Felizmente, foi possível alcançar metas bastante significativas, não sendo menores que 90%. A ação com mais qualidade, a meu ver, foi a de acuidade visual, na qual as crianças com necessidade, foram encaminhadas ao oftalmologista e, de acordo com a necessidade, receberam os óculos sem custo nenhum. Esta, com certeza, foi uma ação que modificou a vida dos estudantes para melhor.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71435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84784"/>
            <a:ext cx="91440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Capacitação da equipe de saúde;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Aceitação do projeto pela comunidade (pais) e equipe escolar;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Acompanhamento dos escolares;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Fortalecimento do vínculo entre escola e Unidade Básica de Saúde.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 e objetivos propostos parcialmente cumpridos;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Incorporação das ações de saúde na escola ao serviço de rotina.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332656"/>
            <a:ext cx="8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Crítica no processo de aprendizagem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412776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Necessidade de revisão sobre determinados temas;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Conhecer, de fato, o funcionamento da atenção básica;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Superação de dificuldades quanto a modalidade a distância;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Troca de experiências nos Fóruns;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Vínculo fortalecido entre escola (incluindo equipe pedagógica, alunos e pais) e o serviço de saúde.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Envolver a assistência e a prevenção através da educação em saúde.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_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07" y="35486"/>
            <a:ext cx="3338820" cy="1694277"/>
          </a:xfrm>
          <a:prstGeom prst="rect">
            <a:avLst/>
          </a:prstGeom>
        </p:spPr>
      </p:pic>
      <p:pic>
        <p:nvPicPr>
          <p:cNvPr id="3" name="Imagem 2" descr="DSC_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5527" y="35486"/>
            <a:ext cx="3030413" cy="1704607"/>
          </a:xfrm>
          <a:prstGeom prst="rect">
            <a:avLst/>
          </a:prstGeom>
        </p:spPr>
      </p:pic>
      <p:pic>
        <p:nvPicPr>
          <p:cNvPr id="4" name="Imagem 3" descr="SAM_2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614"/>
            <a:ext cx="2714612" cy="1727479"/>
          </a:xfrm>
          <a:prstGeom prst="rect">
            <a:avLst/>
          </a:prstGeom>
        </p:spPr>
      </p:pic>
      <p:pic>
        <p:nvPicPr>
          <p:cNvPr id="5" name="Imagem 4" descr="10153268_442617509208860_805237322798477911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214554"/>
            <a:ext cx="2089562" cy="2786082"/>
          </a:xfrm>
          <a:prstGeom prst="rect">
            <a:avLst/>
          </a:prstGeom>
        </p:spPr>
      </p:pic>
      <p:pic>
        <p:nvPicPr>
          <p:cNvPr id="6" name="Imagem 5" descr="DSC_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304637" y="2553223"/>
            <a:ext cx="2797675" cy="2120338"/>
          </a:xfrm>
          <a:prstGeom prst="rect">
            <a:avLst/>
          </a:prstGeom>
        </p:spPr>
      </p:pic>
      <p:pic>
        <p:nvPicPr>
          <p:cNvPr id="7" name="Imagem 6" descr="20140908_0929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22230" y="2750342"/>
            <a:ext cx="2714646" cy="1785950"/>
          </a:xfrm>
          <a:prstGeom prst="rect">
            <a:avLst/>
          </a:prstGeom>
        </p:spPr>
      </p:pic>
      <p:pic>
        <p:nvPicPr>
          <p:cNvPr id="8" name="Imagem 7" descr="10801959_10202173149569434_7994014911568792545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5143512"/>
            <a:ext cx="3000396" cy="1545588"/>
          </a:xfrm>
          <a:prstGeom prst="rect">
            <a:avLst/>
          </a:prstGeom>
        </p:spPr>
      </p:pic>
      <p:pic>
        <p:nvPicPr>
          <p:cNvPr id="9" name="Imagem 8" descr="10588646_707623665939498_1331020427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5143512"/>
            <a:ext cx="3000396" cy="155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83" y="-1"/>
            <a:ext cx="4720599" cy="2860989"/>
          </a:xfrm>
          <a:prstGeom prst="rect">
            <a:avLst/>
          </a:prstGeom>
        </p:spPr>
      </p:pic>
      <p:pic>
        <p:nvPicPr>
          <p:cNvPr id="3" name="Imagem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103" y="0"/>
            <a:ext cx="4529897" cy="2860988"/>
          </a:xfrm>
          <a:prstGeom prst="rect">
            <a:avLst/>
          </a:prstGeom>
        </p:spPr>
      </p:pic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7" y="3920247"/>
            <a:ext cx="4603366" cy="2935116"/>
          </a:xfrm>
          <a:prstGeom prst="rect">
            <a:avLst/>
          </a:prstGeom>
        </p:spPr>
      </p:pic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7545" y="3920247"/>
            <a:ext cx="4501425" cy="293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58037"/>
            <a:ext cx="789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Caracterização da UBS Adalberto Aragão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836712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 de Saúde da ESF, urbana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vinculada à 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Referência da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Primária (URAP)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Francisco;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900 famílias, cobrindo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população de aproximadamente 4500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pessoas;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Equipe: 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Enfermeira assistencial,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Enfermeira vinculada ao Programa Saúde na Escola (PSE),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Médica,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Técnica de Enfermagem,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cirurgiã-dentista,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ACD,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06 ACS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Coordenadora Administrativa (esta também é uma ACS),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 pessoa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realização de serviços gerais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ações de saúde na escola não eram realizadas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Adalberto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Aragão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Caracterização da UBS Adalberto Aragão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20140901_164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41" y="1052736"/>
            <a:ext cx="4467971" cy="2752590"/>
          </a:xfrm>
          <a:prstGeom prst="rect">
            <a:avLst/>
          </a:prstGeom>
        </p:spPr>
      </p:pic>
      <p:pic>
        <p:nvPicPr>
          <p:cNvPr id="4" name="Imagem 3" descr="20140901_164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862" y="1052736"/>
            <a:ext cx="4564962" cy="2733454"/>
          </a:xfrm>
          <a:prstGeom prst="rect">
            <a:avLst/>
          </a:prstGeom>
        </p:spPr>
      </p:pic>
      <p:pic>
        <p:nvPicPr>
          <p:cNvPr id="5" name="Imagem 4" descr="20140901_164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42" y="4296378"/>
            <a:ext cx="4519958" cy="2542476"/>
          </a:xfrm>
          <a:prstGeom prst="rect">
            <a:avLst/>
          </a:prstGeom>
        </p:spPr>
      </p:pic>
      <p:pic>
        <p:nvPicPr>
          <p:cNvPr id="8" name="Imagem 7" descr="20140901_164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8250" y="4296378"/>
            <a:ext cx="4791164" cy="261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78579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3609" y="17728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atenção à saúde dos escolares da Escola Municipal de Ensino Fundamental Maria Lúcia Moura Marin, no município de Rio Branco – Acre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434" y="5714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628800"/>
            <a:ext cx="8979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Ações: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As ações da 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divididas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04 eixos: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Avaliação (M&amp;A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Gestão do Serviço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OGS); 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Público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EP);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Prática Clínica (QPC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3062" y="143433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realização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no Programa Saúde na Escola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adotamos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Caderno de Atenção Básica – Saúde na Escola, nº 24, ano 2012, e o Manual Instrutivo Programa Saúde na Escola – Ministério da Saúde e Ministério da Educação, ano 2013.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utilizada a planilha de coleta de dados disponibilizada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pelo curso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Especialização Saúde da Família da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utilizada, ainda, uma 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Espelho também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disponibilizada pelo curso de especialização.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8434" y="5714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2533</Words>
  <Application>Microsoft Office PowerPoint</Application>
  <PresentationFormat>Apresentação na tela (4:3)</PresentationFormat>
  <Paragraphs>238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ibyte1</dc:creator>
  <cp:lastModifiedBy>ibyte1</cp:lastModifiedBy>
  <cp:revision>95</cp:revision>
  <dcterms:created xsi:type="dcterms:W3CDTF">2015-01-17T15:18:29Z</dcterms:created>
  <dcterms:modified xsi:type="dcterms:W3CDTF">2015-01-21T23:11:51Z</dcterms:modified>
</cp:coreProperties>
</file>