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32"/>
  </p:notesMasterIdLst>
  <p:sldIdLst>
    <p:sldId id="257" r:id="rId2"/>
    <p:sldId id="258" r:id="rId3"/>
    <p:sldId id="259" r:id="rId4"/>
    <p:sldId id="29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2" r:id="rId14"/>
    <p:sldId id="296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5" r:id="rId26"/>
    <p:sldId id="289" r:id="rId27"/>
    <p:sldId id="290" r:id="rId28"/>
    <p:sldId id="291" r:id="rId29"/>
    <p:sldId id="297" r:id="rId30"/>
    <p:sldId id="299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90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A32C-FF15-4936-A263-8ADA88F0C08A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6CC10-0B10-4B95-A62B-BAD471173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48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166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19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A3562-741F-4D9D-92D3-B49FDB0ECBC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6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475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29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03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75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70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4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141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6CC10-0B10-4B95-A62B-BAD47117397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8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1A6F30-7428-4CE8-9D36-E398A547334B}" type="datetimeFigureOut">
              <a:rPr lang="pt-BR" smtClean="0"/>
              <a:t>24/01/2015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4B1124-6714-4EB5-8E90-5FB877CF930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1"/>
          <p:cNvSpPr>
            <a:spLocks noChangeArrowheads="1"/>
          </p:cNvSpPr>
          <p:nvPr/>
        </p:nvSpPr>
        <p:spPr bwMode="auto">
          <a:xfrm>
            <a:off x="179513" y="2060848"/>
            <a:ext cx="856895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charset="0"/>
              </a:rPr>
              <a:t>Melhoria da prevenção do câncer do colo do útero e da mama na ESF XIII Progresso no município de Cruz Alta/RS</a:t>
            </a:r>
            <a:endParaRPr lang="pt-BR" sz="2800" dirty="0">
              <a:latin typeface="Arial" charset="0"/>
            </a:endParaRP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267744" y="4047455"/>
            <a:ext cx="4608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2400" dirty="0" smtClean="0">
                <a:latin typeface="Arial" charset="0"/>
              </a:rPr>
              <a:t>Aluno: César </a:t>
            </a:r>
            <a:r>
              <a:rPr lang="pt-BR" sz="2400" dirty="0">
                <a:latin typeface="Arial" charset="0"/>
              </a:rPr>
              <a:t>Cunha Bastolla</a:t>
            </a: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403648" y="4480793"/>
            <a:ext cx="633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2400" dirty="0">
                <a:latin typeface="Arial" charset="0"/>
              </a:rPr>
              <a:t>Orientadora: Ana Luiza </a:t>
            </a:r>
            <a:r>
              <a:rPr lang="pt-BR" sz="2400" dirty="0" err="1">
                <a:latin typeface="Arial" charset="0"/>
              </a:rPr>
              <a:t>Parcianello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dirty="0" err="1">
                <a:latin typeface="Arial" charset="0"/>
              </a:rPr>
              <a:t>Cerdótes</a:t>
            </a:r>
            <a:endParaRPr lang="pt-BR" sz="2400" dirty="0">
              <a:latin typeface="Arial" charset="0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499992" y="5070995"/>
            <a:ext cx="43926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Trabalho de conclusão de curso apresentado ao Curso de Especialização em Saúde da Família – Modalidade a Distância, da Universidade Federal de Pelotas como requisito para obtenção do título de Especialista em Saúde da Família. </a:t>
            </a:r>
          </a:p>
          <a:p>
            <a:pPr eaLnBrk="1" hangingPunct="1"/>
            <a:endParaRPr lang="pt-B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6632"/>
            <a:ext cx="19446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74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Objetivos Específicos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cs typeface="Arial" pitchFamily="34" charset="0"/>
              </a:rPr>
              <a:t>Melhorar os registros das informações;</a:t>
            </a:r>
          </a:p>
          <a:p>
            <a:pPr marL="0" indent="0">
              <a:buNone/>
            </a:pPr>
            <a:endParaRPr lang="pt-BR" sz="2800" dirty="0" smtClean="0">
              <a:cs typeface="Arial" pitchFamily="34" charset="0"/>
            </a:endParaRPr>
          </a:p>
          <a:p>
            <a:r>
              <a:rPr lang="pt-BR" sz="2800" dirty="0" smtClean="0">
                <a:cs typeface="Arial" pitchFamily="34" charset="0"/>
              </a:rPr>
              <a:t>Mapear as mulheres de risco para câncer do colo do útero e da mama;</a:t>
            </a:r>
          </a:p>
          <a:p>
            <a:endParaRPr lang="pt-BR" sz="2800" dirty="0" smtClean="0">
              <a:cs typeface="Arial" pitchFamily="34" charset="0"/>
            </a:endParaRPr>
          </a:p>
          <a:p>
            <a:r>
              <a:rPr lang="pt-BR" sz="2800" dirty="0" smtClean="0">
                <a:cs typeface="Arial" pitchFamily="34" charset="0"/>
              </a:rPr>
              <a:t>Promover a saúde das mulheres que realizam a detecção precoce do câncer do colo do útero e da mama na unidade de saúde.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Metas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pt-BR" sz="2800" dirty="0" smtClean="0">
                <a:cs typeface="Arial" pitchFamily="34" charset="0"/>
              </a:rPr>
              <a:t>Metas de cobertura:</a:t>
            </a:r>
          </a:p>
          <a:p>
            <a:pPr lvl="0"/>
            <a:r>
              <a:rPr lang="pt-BR" sz="2800" dirty="0" smtClean="0">
                <a:cs typeface="Arial" pitchFamily="34" charset="0"/>
              </a:rPr>
              <a:t>Ampliar a cobertura de detecção precoce do câncer do colo do útero das mulheres na faixa etária entre 25 e 64 anos de idade para 50%;</a:t>
            </a:r>
          </a:p>
          <a:p>
            <a:pPr lvl="0"/>
            <a:r>
              <a:rPr lang="pt-BR" sz="2800" dirty="0" smtClean="0">
                <a:cs typeface="Arial" pitchFamily="34" charset="0"/>
              </a:rPr>
              <a:t>Ampliar a cobertura de detecção precoce do câncer da mama nas mulheres na faixa etária entre 50 e 69 anos de idade para 50%;</a:t>
            </a:r>
          </a:p>
          <a:p>
            <a:pPr marL="0" lvl="0" indent="0">
              <a:buNone/>
            </a:pPr>
            <a:endParaRPr lang="pt-BR" sz="2800" dirty="0" smtClean="0">
              <a:cs typeface="Arial" pitchFamily="34" charset="0"/>
            </a:endParaRPr>
          </a:p>
          <a:p>
            <a:pPr marL="0" lvl="0" indent="0">
              <a:buNone/>
            </a:pPr>
            <a:r>
              <a:rPr lang="pt-BR" sz="2800" dirty="0" smtClean="0">
                <a:cs typeface="Arial" pitchFamily="34" charset="0"/>
              </a:rPr>
              <a:t>Metas de qualidade:</a:t>
            </a:r>
          </a:p>
          <a:p>
            <a:pPr lvl="0"/>
            <a:r>
              <a:rPr lang="pt-BR" sz="2800" dirty="0" smtClean="0">
                <a:cs typeface="Arial" pitchFamily="34" charset="0"/>
              </a:rPr>
              <a:t>Todas de 100%</a:t>
            </a:r>
          </a:p>
        </p:txBody>
      </p:sp>
    </p:spTree>
    <p:extLst>
      <p:ext uri="{BB962C8B-B14F-4D97-AF65-F5344CB8AC3E}">
        <p14:creationId xmlns:p14="http://schemas.microsoft.com/office/powerpoint/2010/main" val="13602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Logística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Manual de Controle dos Cânceres do Colo do Útero e da Mama. MS, 2013.</a:t>
            </a:r>
          </a:p>
          <a:p>
            <a:endParaRPr lang="pt-BR" sz="2800" dirty="0" smtClean="0"/>
          </a:p>
          <a:p>
            <a:r>
              <a:rPr lang="pt-BR" sz="2800" dirty="0" smtClean="0"/>
              <a:t>Organização </a:t>
            </a:r>
            <a:r>
              <a:rPr lang="pt-BR" sz="2800" dirty="0"/>
              <a:t>das fichas espelho e registro de busca </a:t>
            </a:r>
            <a:r>
              <a:rPr lang="pt-BR" sz="2800" dirty="0" smtClean="0"/>
              <a:t>rápida;</a:t>
            </a:r>
          </a:p>
          <a:p>
            <a:pPr marL="0" indent="0">
              <a:buNone/>
            </a:pPr>
            <a:r>
              <a:rPr lang="pt-BR" sz="2800" smtClean="0"/>
              <a:t>(capacitação </a:t>
            </a:r>
            <a:r>
              <a:rPr lang="pt-BR" sz="2800" dirty="0" smtClean="0"/>
              <a:t>em todos os níveis)</a:t>
            </a:r>
          </a:p>
          <a:p>
            <a:pPr marL="0" indent="0" algn="ctr">
              <a:buNone/>
            </a:pPr>
            <a:endParaRPr lang="pt-BR" sz="2800" dirty="0" smtClean="0"/>
          </a:p>
          <a:p>
            <a:r>
              <a:rPr lang="pt-BR" sz="2800" dirty="0" smtClean="0"/>
              <a:t>Logística </a:t>
            </a:r>
            <a:r>
              <a:rPr lang="pt-BR" sz="2800" dirty="0"/>
              <a:t>da </a:t>
            </a:r>
            <a:r>
              <a:rPr lang="pt-BR" sz="2800" dirty="0" smtClean="0"/>
              <a:t>Cobertura;</a:t>
            </a:r>
          </a:p>
          <a:p>
            <a:pPr marL="0" indent="0">
              <a:buNone/>
            </a:pPr>
            <a:r>
              <a:rPr lang="pt-BR" sz="2800" dirty="0" smtClean="0"/>
              <a:t>(cadastramento/demanda/induzida/</a:t>
            </a:r>
            <a:r>
              <a:rPr lang="pt-BR" sz="2800" dirty="0" err="1" smtClean="0"/>
              <a:t>espontâ-nea</a:t>
            </a:r>
            <a:r>
              <a:rPr lang="pt-BR" sz="2800" dirty="0" smtClean="0"/>
              <a:t>/busca ativa)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526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Logística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Logística da Qualidade;</a:t>
            </a:r>
          </a:p>
          <a:p>
            <a:pPr marL="0" indent="0">
              <a:buNone/>
            </a:pPr>
            <a:r>
              <a:rPr lang="pt-BR" sz="3200" dirty="0"/>
              <a:t>(</a:t>
            </a:r>
            <a:r>
              <a:rPr lang="pt-BR" sz="3200" dirty="0" smtClean="0"/>
              <a:t>atualização/monitoramento/</a:t>
            </a:r>
            <a:r>
              <a:rPr lang="pt-BR" sz="3200" dirty="0" err="1" smtClean="0"/>
              <a:t>comparti-lhamento</a:t>
            </a:r>
            <a:r>
              <a:rPr lang="pt-BR" sz="3200" dirty="0" smtClean="0"/>
              <a:t>)</a:t>
            </a:r>
          </a:p>
          <a:p>
            <a:pPr marL="0" indent="0">
              <a:buNone/>
            </a:pPr>
            <a:endParaRPr lang="pt-BR" sz="3000" dirty="0"/>
          </a:p>
          <a:p>
            <a:r>
              <a:rPr lang="pt-BR" sz="3000" dirty="0" smtClean="0"/>
              <a:t>Logística da Adesão;</a:t>
            </a:r>
          </a:p>
          <a:p>
            <a:pPr marL="0" indent="0">
              <a:buNone/>
            </a:pPr>
            <a:r>
              <a:rPr lang="pt-BR" sz="3000" dirty="0" smtClean="0"/>
              <a:t>(entrega resultados /monitoramento/ busca ativa)</a:t>
            </a:r>
          </a:p>
          <a:p>
            <a:pPr marL="0" indent="0">
              <a:buNone/>
            </a:pPr>
            <a:endParaRPr lang="pt-BR" sz="3000" dirty="0" smtClean="0"/>
          </a:p>
        </p:txBody>
      </p:sp>
    </p:spTree>
    <p:extLst>
      <p:ext uri="{BB962C8B-B14F-4D97-AF65-F5344CB8AC3E}">
        <p14:creationId xmlns:p14="http://schemas.microsoft.com/office/powerpoint/2010/main" val="25178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Logística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3000" dirty="0"/>
              <a:t>Logística do Registro;</a:t>
            </a:r>
          </a:p>
          <a:p>
            <a:pPr marL="0" indent="0">
              <a:buNone/>
            </a:pPr>
            <a:r>
              <a:rPr lang="pt-BR" sz="3000" dirty="0"/>
              <a:t>(adaptação/implementação/monitoramento)</a:t>
            </a:r>
          </a:p>
          <a:p>
            <a:endParaRPr lang="pt-BR" sz="3000" dirty="0" smtClean="0"/>
          </a:p>
          <a:p>
            <a:r>
              <a:rPr lang="pt-BR" sz="3000" dirty="0" smtClean="0"/>
              <a:t>Logística da Avaliação de Risco;</a:t>
            </a:r>
          </a:p>
          <a:p>
            <a:pPr marL="0" indent="0">
              <a:buNone/>
            </a:pPr>
            <a:r>
              <a:rPr lang="pt-BR" sz="3000" dirty="0" smtClean="0"/>
              <a:t>(ensinar/detectar       monitorar       diferenciar)</a:t>
            </a:r>
          </a:p>
          <a:p>
            <a:pPr marL="0" indent="0">
              <a:buNone/>
            </a:pPr>
            <a:endParaRPr lang="pt-BR" sz="3000" dirty="0" smtClean="0"/>
          </a:p>
          <a:p>
            <a:r>
              <a:rPr lang="pt-BR" sz="3000" dirty="0" smtClean="0"/>
              <a:t>Logística da Promoção da Saúde.</a:t>
            </a:r>
          </a:p>
          <a:p>
            <a:pPr marL="0" indent="0">
              <a:buNone/>
            </a:pPr>
            <a:r>
              <a:rPr lang="pt-BR" sz="3000" dirty="0" smtClean="0"/>
              <a:t>(orientação/preservativos)</a:t>
            </a:r>
          </a:p>
          <a:p>
            <a:endParaRPr lang="pt-BR" dirty="0"/>
          </a:p>
        </p:txBody>
      </p:sp>
      <p:cxnSp>
        <p:nvCxnSpPr>
          <p:cNvPr id="4" name="Conector de seta reta 3"/>
          <p:cNvCxnSpPr/>
          <p:nvPr/>
        </p:nvCxnSpPr>
        <p:spPr>
          <a:xfrm>
            <a:off x="3779912" y="407707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6228184" y="407707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5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98984"/>
          </a:xfrm>
        </p:spPr>
        <p:txBody>
          <a:bodyPr/>
          <a:lstStyle/>
          <a:p>
            <a:pPr algn="ctr"/>
            <a:r>
              <a:rPr lang="pt-BR" sz="3600" b="1" dirty="0" smtClean="0">
                <a:cs typeface="Arial" charset="0"/>
              </a:rPr>
              <a:t>Resultados</a:t>
            </a:r>
          </a:p>
        </p:txBody>
      </p:sp>
      <p:sp>
        <p:nvSpPr>
          <p:cNvPr id="2457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4"/>
            <a:ext cx="9144000" cy="5001419"/>
          </a:xfrm>
        </p:spPr>
        <p:txBody>
          <a:bodyPr>
            <a:normAutofit/>
          </a:bodyPr>
          <a:lstStyle/>
          <a:p>
            <a:r>
              <a:rPr lang="pt-BR" sz="2800" dirty="0" smtClean="0">
                <a:cs typeface="Arial" charset="0"/>
              </a:rPr>
              <a:t>Alcançado 49,4% de cobertura para detecção precoce do câncer do colo do útero.</a:t>
            </a:r>
          </a:p>
        </p:txBody>
      </p:sp>
      <p:pic>
        <p:nvPicPr>
          <p:cNvPr id="24579" name="Gráfic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856"/>
            <a:ext cx="5400601" cy="38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tângulo 4"/>
          <p:cNvSpPr>
            <a:spLocks noChangeArrowheads="1"/>
          </p:cNvSpPr>
          <p:nvPr/>
        </p:nvSpPr>
        <p:spPr bwMode="auto">
          <a:xfrm>
            <a:off x="35496" y="5962054"/>
            <a:ext cx="5616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Proporção de mulheres entre 25 e 64 anos com exame em dia para detecção precoce do câncer de colo de útero. Fonte: Planilha de coleta de dados.</a:t>
            </a:r>
          </a:p>
        </p:txBody>
      </p:sp>
      <p:sp>
        <p:nvSpPr>
          <p:cNvPr id="24581" name="CaixaDeTexto 5"/>
          <p:cNvSpPr txBox="1">
            <a:spLocks noChangeArrowheads="1"/>
          </p:cNvSpPr>
          <p:nvPr/>
        </p:nvSpPr>
        <p:spPr bwMode="auto">
          <a:xfrm>
            <a:off x="6804471" y="4725144"/>
            <a:ext cx="2232025" cy="969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900" dirty="0"/>
              <a:t>Mês 1 = 36 (14,8%)</a:t>
            </a:r>
          </a:p>
          <a:p>
            <a:pPr eaLnBrk="1" hangingPunct="1"/>
            <a:r>
              <a:rPr lang="pt-BR" sz="1900" dirty="0"/>
              <a:t>Mês 2 = 80 (32,9%) </a:t>
            </a:r>
          </a:p>
          <a:p>
            <a:pPr eaLnBrk="1" hangingPunct="1"/>
            <a:r>
              <a:rPr lang="pt-BR" sz="1900" dirty="0"/>
              <a:t>Mês 3 = 120 (49,4%)</a:t>
            </a:r>
          </a:p>
        </p:txBody>
      </p:sp>
      <p:sp>
        <p:nvSpPr>
          <p:cNvPr id="24583" name="CaixaDeTexto 2"/>
          <p:cNvSpPr txBox="1">
            <a:spLocks noChangeArrowheads="1"/>
          </p:cNvSpPr>
          <p:nvPr/>
        </p:nvSpPr>
        <p:spPr bwMode="auto">
          <a:xfrm>
            <a:off x="6732860" y="5661248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Legenda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012161" y="2204864"/>
            <a:ext cx="3024335" cy="1554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900" dirty="0" smtClean="0">
                <a:cs typeface="Arial" pitchFamily="34" charset="0"/>
              </a:rPr>
              <a:t>25 a 64 anos = 120 mulheres</a:t>
            </a:r>
          </a:p>
          <a:p>
            <a:r>
              <a:rPr lang="pt-BR" sz="1900" dirty="0" smtClean="0">
                <a:cs typeface="Arial" pitchFamily="34" charset="0"/>
              </a:rPr>
              <a:t>50 a 69 anos = 85  mulheres</a:t>
            </a:r>
            <a:r>
              <a:rPr lang="pt-BR" sz="1900" dirty="0">
                <a:cs typeface="Arial" pitchFamily="34" charset="0"/>
              </a:rPr>
              <a:t> </a:t>
            </a:r>
            <a:r>
              <a:rPr lang="pt-BR" sz="1900" dirty="0" smtClean="0">
                <a:cs typeface="Arial" pitchFamily="34" charset="0"/>
              </a:rPr>
              <a:t>Total = 243 </a:t>
            </a:r>
            <a:r>
              <a:rPr lang="pt-BR" sz="1900" dirty="0">
                <a:cs typeface="Arial" pitchFamily="34" charset="0"/>
              </a:rPr>
              <a:t>mulheres</a:t>
            </a:r>
          </a:p>
        </p:txBody>
      </p:sp>
    </p:spTree>
    <p:extLst>
      <p:ext uri="{BB962C8B-B14F-4D97-AF65-F5344CB8AC3E}">
        <p14:creationId xmlns:p14="http://schemas.microsoft.com/office/powerpoint/2010/main" val="7768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52736"/>
          </a:xfrm>
        </p:spPr>
        <p:txBody>
          <a:bodyPr/>
          <a:lstStyle/>
          <a:p>
            <a:pPr algn="ctr"/>
            <a:r>
              <a:rPr lang="pt-BR" sz="3600" b="1" dirty="0" smtClean="0">
                <a:cs typeface="Arial" charset="0"/>
              </a:rPr>
              <a:t>Resultados</a:t>
            </a:r>
            <a:endParaRPr lang="pt-BR" sz="3600" dirty="0" smtClean="0"/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124745"/>
            <a:ext cx="9144000" cy="5544344"/>
          </a:xfrm>
        </p:spPr>
        <p:txBody>
          <a:bodyPr>
            <a:normAutofit/>
          </a:bodyPr>
          <a:lstStyle/>
          <a:p>
            <a:r>
              <a:rPr lang="pt-BR" sz="2800" dirty="0" smtClean="0">
                <a:cs typeface="Arial" charset="0"/>
              </a:rPr>
              <a:t>Alcançado 48,2% de cobertura para detecção precoce do câncer da mama.</a:t>
            </a:r>
          </a:p>
        </p:txBody>
      </p:sp>
      <p:sp>
        <p:nvSpPr>
          <p:cNvPr id="25604" name="Retângulo 4"/>
          <p:cNvSpPr>
            <a:spLocks noChangeArrowheads="1"/>
          </p:cNvSpPr>
          <p:nvPr/>
        </p:nvSpPr>
        <p:spPr bwMode="auto">
          <a:xfrm>
            <a:off x="0" y="5962054"/>
            <a:ext cx="586814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dirty="0"/>
              <a:t>Proporção de mulheres entre 50 e 69 anos com exame em dia para detecção precoce de câncer de mama. Fonte: Planilha de coleta de dados.</a:t>
            </a:r>
          </a:p>
        </p:txBody>
      </p:sp>
      <p:sp>
        <p:nvSpPr>
          <p:cNvPr id="25605" name="CaixaDeTexto 5"/>
          <p:cNvSpPr txBox="1">
            <a:spLocks noChangeArrowheads="1"/>
          </p:cNvSpPr>
          <p:nvPr/>
        </p:nvSpPr>
        <p:spPr bwMode="auto">
          <a:xfrm>
            <a:off x="6804471" y="4869160"/>
            <a:ext cx="2232025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Mês 1 = 17 (20%)</a:t>
            </a:r>
          </a:p>
          <a:p>
            <a:pPr eaLnBrk="1" hangingPunct="1"/>
            <a:r>
              <a:rPr lang="pt-BR" dirty="0"/>
              <a:t>Mês 2 = 37 (43,5%) </a:t>
            </a:r>
          </a:p>
          <a:p>
            <a:pPr eaLnBrk="1" hangingPunct="1"/>
            <a:r>
              <a:rPr lang="pt-BR" dirty="0"/>
              <a:t>Mês 3 = 41 (48,2%)</a:t>
            </a:r>
          </a:p>
        </p:txBody>
      </p:sp>
      <p:pic>
        <p:nvPicPr>
          <p:cNvPr id="25606" name="Gráfico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5544616" cy="38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CaixaDeTexto 1"/>
          <p:cNvSpPr txBox="1">
            <a:spLocks noChangeArrowheads="1"/>
          </p:cNvSpPr>
          <p:nvPr/>
        </p:nvSpPr>
        <p:spPr bwMode="auto">
          <a:xfrm>
            <a:off x="6731272" y="5805264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Legenda</a:t>
            </a:r>
          </a:p>
        </p:txBody>
      </p:sp>
    </p:spTree>
    <p:extLst>
      <p:ext uri="{BB962C8B-B14F-4D97-AF65-F5344CB8AC3E}">
        <p14:creationId xmlns:p14="http://schemas.microsoft.com/office/powerpoint/2010/main" val="30232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000" dirty="0" smtClean="0">
                <a:cs typeface="Arial" pitchFamily="34" charset="0"/>
              </a:rPr>
              <a:t>Nenhuma mulher com exame alterado ficou sem acompanhamento. Não havendo necessidade de busca ativa.</a:t>
            </a:r>
          </a:p>
          <a:p>
            <a:endParaRPr lang="pt-BR" sz="2900" dirty="0" smtClean="0"/>
          </a:p>
          <a:p>
            <a:pPr marL="0" indent="0" algn="ctr">
              <a:buNone/>
            </a:pPr>
            <a:endParaRPr lang="pt-BR" sz="2900" dirty="0" smtClean="0">
              <a:cs typeface="Arial" pitchFamily="34" charset="0"/>
            </a:endParaRPr>
          </a:p>
          <a:p>
            <a:r>
              <a:rPr lang="pt-BR" sz="3000" dirty="0" smtClean="0">
                <a:cs typeface="Arial" pitchFamily="34" charset="0"/>
              </a:rPr>
              <a:t>100% com registro adequado do citopatológico</a:t>
            </a:r>
          </a:p>
          <a:p>
            <a:r>
              <a:rPr lang="pt-BR" sz="3000" dirty="0" smtClean="0">
                <a:cs typeface="Arial" pitchFamily="34" charset="0"/>
              </a:rPr>
              <a:t>100% com pesquisa de sinais de alerta para câncer do colo.</a:t>
            </a:r>
          </a:p>
          <a:p>
            <a:r>
              <a:rPr lang="pt-BR" sz="3000" dirty="0" smtClean="0">
                <a:cs typeface="Arial" pitchFamily="34" charset="0"/>
              </a:rPr>
              <a:t>100% receberam orientação sobre </a:t>
            </a:r>
            <a:r>
              <a:rPr lang="pt-BR" sz="3000" dirty="0" err="1" smtClean="0">
                <a:cs typeface="Arial" pitchFamily="34" charset="0"/>
              </a:rPr>
              <a:t>DSTs</a:t>
            </a:r>
            <a:r>
              <a:rPr lang="pt-BR" sz="3000" dirty="0" smtClean="0">
                <a:cs typeface="Arial" pitchFamily="34" charset="0"/>
              </a:rPr>
              <a:t> e fatores de risco para câncer do colo.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27584" y="2780928"/>
            <a:ext cx="70567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cs typeface="Arial" pitchFamily="34" charset="0"/>
              </a:rPr>
              <a:t>100% das mulheres cadastradas de 25 a 64 anos</a:t>
            </a:r>
          </a:p>
          <a:p>
            <a:pPr algn="ctr"/>
            <a:endParaRPr lang="pt-BR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Resultados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800" dirty="0" smtClean="0">
              <a:latin typeface="Calibri" pitchFamily="34" charset="0"/>
              <a:cs typeface="Arial" pitchFamily="34" charset="0"/>
            </a:endParaRPr>
          </a:p>
          <a:p>
            <a:endParaRPr lang="pt-BR" sz="2800" dirty="0" smtClean="0">
              <a:latin typeface="Calibri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Calibri" pitchFamily="34" charset="0"/>
                <a:cs typeface="Arial" pitchFamily="34" charset="0"/>
              </a:rPr>
              <a:t>100% com registro adequado da mamografia</a:t>
            </a:r>
          </a:p>
          <a:p>
            <a:r>
              <a:rPr lang="pt-BR" sz="2800" dirty="0" smtClean="0">
                <a:latin typeface="Calibri" pitchFamily="34" charset="0"/>
                <a:cs typeface="Arial" pitchFamily="34" charset="0"/>
              </a:rPr>
              <a:t>100% com avaliação de risco para câncer da mama.</a:t>
            </a:r>
          </a:p>
          <a:p>
            <a:r>
              <a:rPr lang="pt-BR" sz="2800" dirty="0" smtClean="0">
                <a:latin typeface="Calibri" pitchFamily="34" charset="0"/>
                <a:cs typeface="Arial" pitchFamily="34" charset="0"/>
              </a:rPr>
              <a:t>100% receberam orientação sobre </a:t>
            </a:r>
            <a:r>
              <a:rPr lang="pt-BR" sz="2800" dirty="0" err="1" smtClean="0">
                <a:latin typeface="Calibri" pitchFamily="34" charset="0"/>
                <a:cs typeface="Arial" pitchFamily="34" charset="0"/>
              </a:rPr>
              <a:t>DSTs</a:t>
            </a:r>
            <a:r>
              <a:rPr lang="pt-BR" sz="2800" dirty="0" smtClean="0">
                <a:latin typeface="Calibri" pitchFamily="34" charset="0"/>
                <a:cs typeface="Arial" pitchFamily="34" charset="0"/>
              </a:rPr>
              <a:t> e fatores de risco para câncer da mama.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27584" y="1988840"/>
            <a:ext cx="67687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cs typeface="Arial" pitchFamily="34" charset="0"/>
              </a:rPr>
              <a:t>100% das mulheres cadastradas de  50 a 69 anos</a:t>
            </a:r>
          </a:p>
          <a:p>
            <a:pPr algn="ctr"/>
            <a:endParaRPr lang="pt-BR" sz="28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Discussão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cs typeface="Arial" pitchFamily="34" charset="0"/>
              </a:rPr>
              <a:t>Propiciou aumento e real conhecimento da cobertura;</a:t>
            </a:r>
          </a:p>
          <a:p>
            <a:r>
              <a:rPr lang="pt-BR" dirty="0" smtClean="0">
                <a:cs typeface="Arial" pitchFamily="34" charset="0"/>
              </a:rPr>
              <a:t>O controle do câncer do colo e da mama melhorou;</a:t>
            </a:r>
          </a:p>
          <a:p>
            <a:r>
              <a:rPr lang="pt-BR" dirty="0" smtClean="0">
                <a:cs typeface="Arial" pitchFamily="34" charset="0"/>
              </a:rPr>
              <a:t>Os indicadores de qualidade melhoraram;</a:t>
            </a:r>
          </a:p>
          <a:p>
            <a:r>
              <a:rPr lang="pt-BR" dirty="0" smtClean="0">
                <a:cs typeface="Arial" pitchFamily="34" charset="0"/>
              </a:rPr>
              <a:t>A equipe está capacitada para seguir as recomendações do Ministério da Saúde;</a:t>
            </a:r>
          </a:p>
          <a:p>
            <a:r>
              <a:rPr lang="pt-BR" dirty="0" smtClean="0">
                <a:cs typeface="Arial" pitchFamily="34" charset="0"/>
              </a:rPr>
              <a:t>Importante para o serviço como diagnóstico do problema e sistematização como Ação Programática;</a:t>
            </a:r>
          </a:p>
          <a:p>
            <a:r>
              <a:rPr lang="pt-BR" dirty="0" smtClean="0">
                <a:cs typeface="Arial" pitchFamily="34" charset="0"/>
              </a:rPr>
              <a:t>Importante para os pacientes como melhoria de um serviço essencial;</a:t>
            </a:r>
          </a:p>
          <a:p>
            <a:r>
              <a:rPr lang="pt-BR" dirty="0" smtClean="0">
                <a:cs typeface="Arial" pitchFamily="34" charset="0"/>
              </a:rPr>
              <a:t>Investiria mais na divulgação e educação em saúde se iniciasse agora;</a:t>
            </a:r>
          </a:p>
          <a:p>
            <a:r>
              <a:rPr lang="pt-BR" dirty="0" smtClean="0">
                <a:cs typeface="Arial" pitchFamily="34" charset="0"/>
              </a:rPr>
              <a:t>A intervenção está incorporada à rotina do serviço.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Introdução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b="1" dirty="0" smtClean="0"/>
              <a:t>Importância da ação programática</a:t>
            </a:r>
          </a:p>
          <a:p>
            <a:pPr marL="0" indent="0" algn="ctr">
              <a:buFont typeface="Arial" charset="0"/>
              <a:buNone/>
            </a:pPr>
            <a:endParaRPr lang="pt-BR" dirty="0" smtClean="0"/>
          </a:p>
          <a:p>
            <a:pPr marL="0" indent="0" algn="ctr">
              <a:buFont typeface="Arial" charset="0"/>
              <a:buNone/>
            </a:pPr>
            <a:r>
              <a:rPr lang="pt-BR" dirty="0" smtClean="0"/>
              <a:t>Câncer do colo do útero </a:t>
            </a:r>
          </a:p>
          <a:p>
            <a:pPr marL="0" indent="0" algn="ctr">
              <a:buFont typeface="Arial" charset="0"/>
              <a:buNone/>
            </a:pPr>
            <a:r>
              <a:rPr lang="pt-BR" dirty="0" smtClean="0"/>
              <a:t>3° mais comum nas mulheres.</a:t>
            </a:r>
          </a:p>
          <a:p>
            <a:pPr marL="0" indent="0" algn="ctr">
              <a:buFont typeface="Arial" charset="0"/>
              <a:buNone/>
            </a:pPr>
            <a:endParaRPr lang="pt-BR" dirty="0" smtClean="0"/>
          </a:p>
          <a:p>
            <a:pPr marL="0" indent="0" algn="ctr">
              <a:buFont typeface="Arial" charset="0"/>
              <a:buNone/>
            </a:pPr>
            <a:r>
              <a:rPr lang="pt-BR" dirty="0" smtClean="0"/>
              <a:t>Câncer da Mama</a:t>
            </a:r>
          </a:p>
          <a:p>
            <a:pPr marL="0" indent="0" algn="ctr">
              <a:buFont typeface="Arial" charset="0"/>
              <a:buNone/>
            </a:pPr>
            <a:r>
              <a:rPr lang="pt-BR" dirty="0" smtClean="0"/>
              <a:t>Mais comum na mulheres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29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b="1" dirty="0" smtClean="0">
                <a:cs typeface="Arial" pitchFamily="34" charset="0"/>
              </a:rPr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3300" dirty="0" smtClean="0">
                <a:cs typeface="Arial" pitchFamily="34" charset="0"/>
              </a:rPr>
              <a:t>Aprendizado com colegas nos fóruns e casos clínicos;</a:t>
            </a:r>
          </a:p>
          <a:p>
            <a:r>
              <a:rPr lang="pt-BR" sz="3300" dirty="0" smtClean="0">
                <a:cs typeface="Arial" pitchFamily="34" charset="0"/>
              </a:rPr>
              <a:t>Adquirido conhecimento teórico e prático;</a:t>
            </a:r>
          </a:p>
          <a:p>
            <a:r>
              <a:rPr lang="pt-BR" sz="3300" dirty="0" smtClean="0">
                <a:cs typeface="Arial" pitchFamily="34" charset="0"/>
              </a:rPr>
              <a:t>Ampliação do conhecimento sobre o funcionamento das </a:t>
            </a:r>
            <a:r>
              <a:rPr lang="pt-BR" sz="3300" dirty="0" err="1" smtClean="0">
                <a:cs typeface="Arial" pitchFamily="34" charset="0"/>
              </a:rPr>
              <a:t>ESFs</a:t>
            </a:r>
            <a:r>
              <a:rPr lang="pt-BR" sz="3300" dirty="0" smtClean="0">
                <a:cs typeface="Arial" pitchFamily="34" charset="0"/>
              </a:rPr>
              <a:t>;</a:t>
            </a:r>
          </a:p>
          <a:p>
            <a:r>
              <a:rPr lang="pt-BR" sz="3300" dirty="0" smtClean="0">
                <a:cs typeface="Arial" pitchFamily="34" charset="0"/>
              </a:rPr>
              <a:t>Experiência com resolução de problemas relacionados a falta de recursos;</a:t>
            </a:r>
          </a:p>
          <a:p>
            <a:r>
              <a:rPr lang="pt-BR" sz="3300" dirty="0" smtClean="0">
                <a:cs typeface="Arial" pitchFamily="34" charset="0"/>
              </a:rPr>
              <a:t>Retorno positivo para a ESF, a comunidade e a equipe;</a:t>
            </a:r>
          </a:p>
          <a:p>
            <a:r>
              <a:rPr lang="pt-BR" sz="3300" dirty="0" smtClean="0">
                <a:cs typeface="Arial" pitchFamily="34" charset="0"/>
              </a:rPr>
              <a:t>A continuidade da intervenção depende da equipe;</a:t>
            </a:r>
          </a:p>
          <a:p>
            <a:r>
              <a:rPr lang="pt-BR" sz="3300" dirty="0" smtClean="0">
                <a:cs typeface="Arial" pitchFamily="34" charset="0"/>
              </a:rPr>
              <a:t>Atenção à adesão ao tratamento.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61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4" descr="Descrição: Hiperdiateru00E7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8239"/>
            <a:ext cx="5472608" cy="56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91680" y="6177498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cs typeface="Arial" pitchFamily="34" charset="0"/>
              </a:rPr>
              <a:t>Pacientes </a:t>
            </a:r>
            <a:r>
              <a:rPr lang="pt-BR" sz="2000" dirty="0">
                <a:cs typeface="Arial" pitchFamily="34" charset="0"/>
              </a:rPr>
              <a:t>em palestra coletiva sobre câncer do colo e da mama. Fonte: acervo pessoal César Bastolla.</a:t>
            </a:r>
          </a:p>
        </p:txBody>
      </p:sp>
    </p:spTree>
    <p:extLst>
      <p:ext uri="{BB962C8B-B14F-4D97-AF65-F5344CB8AC3E}">
        <p14:creationId xmlns:p14="http://schemas.microsoft.com/office/powerpoint/2010/main" val="31757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Arial" pitchFamily="34" charset="0"/>
              </a:rPr>
              <a:t>Anexos</a:t>
            </a:r>
            <a:endParaRPr lang="pt-BR" sz="3600" b="1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Imagem 3" descr="Descrição: Descrição: Ficha Espelho CA Colo 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950969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2" descr="Descrição: Descrição: Ficha Espelho CA mamografia im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99" y="1484784"/>
            <a:ext cx="3583535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148064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Ficha </a:t>
            </a:r>
            <a:r>
              <a:rPr lang="pt-BR" dirty="0"/>
              <a:t>espelho </a:t>
            </a:r>
            <a:r>
              <a:rPr lang="pt-BR" dirty="0" smtClean="0"/>
              <a:t>– </a:t>
            </a:r>
            <a:r>
              <a:rPr lang="pt-BR" dirty="0"/>
              <a:t>mama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62373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Ficha </a:t>
            </a:r>
            <a:r>
              <a:rPr lang="pt-BR" dirty="0"/>
              <a:t>espelho </a:t>
            </a:r>
            <a:r>
              <a:rPr lang="pt-BR" dirty="0" smtClean="0"/>
              <a:t>– colo do útero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09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cs typeface="Arial" pitchFamily="34" charset="0"/>
              </a:rPr>
              <a:t>Anexos</a:t>
            </a:r>
            <a:endParaRPr lang="pt-BR" sz="3600" b="1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Imagem 19" descr="Descrição: Folder Mam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610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8" descr="Descrição: Folder Mama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85" y="1628800"/>
            <a:ext cx="3786071" cy="46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6237312"/>
            <a:ext cx="405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cs typeface="Arial" pitchFamily="34" charset="0"/>
              </a:rPr>
              <a:t>Folder </a:t>
            </a:r>
            <a:r>
              <a:rPr lang="pt-BR" dirty="0">
                <a:cs typeface="Arial" pitchFamily="34" charset="0"/>
              </a:rPr>
              <a:t>sobre câncer da mama – </a:t>
            </a:r>
            <a:r>
              <a:rPr lang="pt-BR" dirty="0" smtClean="0">
                <a:cs typeface="Arial" pitchFamily="34" charset="0"/>
              </a:rPr>
              <a:t>anverso</a:t>
            </a:r>
            <a:endParaRPr lang="pt-BR" dirty="0"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83221" y="6237312"/>
            <a:ext cx="3693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cs typeface="Arial" pitchFamily="34" charset="0"/>
              </a:rPr>
              <a:t>Folder </a:t>
            </a:r>
            <a:r>
              <a:rPr lang="pt-BR" dirty="0">
                <a:cs typeface="Arial" pitchFamily="34" charset="0"/>
              </a:rPr>
              <a:t>sobre câncer da mama – </a:t>
            </a:r>
            <a:r>
              <a:rPr lang="pt-BR" dirty="0" smtClean="0">
                <a:cs typeface="Arial" pitchFamily="34" charset="0"/>
              </a:rPr>
              <a:t>verso</a:t>
            </a:r>
            <a:endParaRPr lang="pt-BR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/>
              <a:t>Ficha de busca rápida para as ACS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Imagem 17" descr="Descrição: Descrição: Cadastro Específico 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0105" y="-311794"/>
            <a:ext cx="4903788" cy="864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Bibliografia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cs typeface="Arial" pitchFamily="34" charset="0"/>
              </a:rPr>
              <a:t>Brasil. Ministério da Saúde. Cadernos de atenção básica. Controle dos cânceres de colo do útero e de mama. Brasília (DF): Ministério da Saúde; 2013.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cs typeface="Arial" pitchFamily="34" charset="0"/>
              </a:rPr>
              <a:t>INUMARU, Lívia E et al. Fatores de risco e de proteção para câncer de mama: uma revisão sistemática. </a:t>
            </a:r>
            <a:r>
              <a:rPr lang="pt-BR" sz="2800" b="1" dirty="0" smtClean="0">
                <a:cs typeface="Arial" pitchFamily="34" charset="0"/>
              </a:rPr>
              <a:t>Cad. Saúde Pública</a:t>
            </a:r>
            <a:r>
              <a:rPr lang="pt-BR" sz="2800" dirty="0" smtClean="0">
                <a:cs typeface="Arial" pitchFamily="34" charset="0"/>
              </a:rPr>
              <a:t>, Rio de Janeiro, 27(7):1259-1270, </a:t>
            </a:r>
            <a:r>
              <a:rPr lang="pt-BR" sz="2800" dirty="0" err="1" smtClean="0">
                <a:cs typeface="Arial" pitchFamily="34" charset="0"/>
              </a:rPr>
              <a:t>jul</a:t>
            </a:r>
            <a:r>
              <a:rPr lang="pt-BR" sz="2800" dirty="0" smtClean="0">
                <a:cs typeface="Arial" pitchFamily="34" charset="0"/>
              </a:rPr>
              <a:t>, 2011.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cs typeface="Arial" pitchFamily="34" charset="0"/>
              </a:rPr>
              <a:t>3.PORTO, Marco </a:t>
            </a:r>
            <a:r>
              <a:rPr lang="pt-BR" sz="2800" dirty="0" err="1" smtClean="0">
                <a:cs typeface="Arial" pitchFamily="34" charset="0"/>
              </a:rPr>
              <a:t>Antonio</a:t>
            </a:r>
            <a:r>
              <a:rPr lang="pt-BR" sz="2800" dirty="0" smtClean="0">
                <a:cs typeface="Arial" pitchFamily="34" charset="0"/>
              </a:rPr>
              <a:t> T et al. Aspectos Históricos do Controle do Câncer de Mama no Brasil. </a:t>
            </a:r>
            <a:r>
              <a:rPr lang="pt-BR" sz="2800" b="1" dirty="0" smtClean="0">
                <a:cs typeface="Arial" pitchFamily="34" charset="0"/>
              </a:rPr>
              <a:t>Revista Brasileira de Cancerologia</a:t>
            </a:r>
            <a:r>
              <a:rPr lang="pt-BR" sz="2800" dirty="0" smtClean="0">
                <a:cs typeface="Arial" pitchFamily="34" charset="0"/>
              </a:rPr>
              <a:t>; 59(3): 331-339. 2013. 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dirty="0" smtClean="0">
                <a:cs typeface="Arial" pitchFamily="34" charset="0"/>
              </a:rPr>
              <a:t>GASPERIN, Simone I et al. Cobertura e fatores associados à realização do exame de detecção do câncer de colo de útero em área urbana no Sul do Brasil: estudo de base populacional. </a:t>
            </a:r>
            <a:r>
              <a:rPr lang="pt-BR" sz="2800" b="1" dirty="0" smtClean="0">
                <a:cs typeface="Arial" pitchFamily="34" charset="0"/>
              </a:rPr>
              <a:t>Cad. Saúde Pública</a:t>
            </a:r>
            <a:r>
              <a:rPr lang="pt-BR" sz="2800" dirty="0" smtClean="0">
                <a:cs typeface="Arial" pitchFamily="34" charset="0"/>
              </a:rPr>
              <a:t>, Rio de Janeiro, 27(7):1312-1322, </a:t>
            </a:r>
            <a:r>
              <a:rPr lang="pt-BR" sz="2800" dirty="0" err="1" smtClean="0">
                <a:cs typeface="Arial" pitchFamily="34" charset="0"/>
              </a:rPr>
              <a:t>jul</a:t>
            </a:r>
            <a:r>
              <a:rPr lang="pt-BR" sz="2800" dirty="0" smtClean="0">
                <a:cs typeface="Arial" pitchFamily="34" charset="0"/>
              </a:rPr>
              <a:t>, 2011.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 smtClean="0"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t-BR" sz="28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Bibliografia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pt-BR" sz="2400" dirty="0" smtClean="0">
                <a:cs typeface="Arial" pitchFamily="34" charset="0"/>
              </a:rPr>
              <a:t>Rastreamento do Câncer de Mama no Brasil: Quem, Como e Por quê? SILVA, Ronaldo CFS; HORTALE, Virginia A. </a:t>
            </a:r>
            <a:r>
              <a:rPr lang="pt-BR" sz="2400" b="1" dirty="0" smtClean="0">
                <a:cs typeface="Arial" pitchFamily="34" charset="0"/>
              </a:rPr>
              <a:t>Revista Brasileira de Cancerologia</a:t>
            </a:r>
            <a:r>
              <a:rPr lang="pt-BR" sz="2400" dirty="0" smtClean="0">
                <a:cs typeface="Arial" pitchFamily="34" charset="0"/>
              </a:rPr>
              <a:t>; 58(1):67-71. 2012.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t-BR" sz="2400" dirty="0" smtClean="0">
                <a:cs typeface="Arial" pitchFamily="34" charset="0"/>
              </a:rPr>
              <a:t>ALMEIDA, Márcia VS et al. Avaliação da Qualidade dos Dados do Sistema de Informação do Câncer do Colo do Útero em Vitória – ES, Brasil. </a:t>
            </a:r>
            <a:r>
              <a:rPr lang="pt-BR" sz="2400" b="1" dirty="0" smtClean="0">
                <a:cs typeface="Arial" pitchFamily="34" charset="0"/>
              </a:rPr>
              <a:t>Revista Brasileira de Cancerologia</a:t>
            </a:r>
            <a:r>
              <a:rPr lang="pt-BR" sz="2400" dirty="0" smtClean="0">
                <a:cs typeface="Arial" pitchFamily="34" charset="0"/>
              </a:rPr>
              <a:t>; 58(3): 427-433. 2012.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pt-BR" sz="2400" dirty="0" smtClean="0">
                <a:cs typeface="Arial" pitchFamily="34" charset="0"/>
              </a:rPr>
              <a:t>BORGES, Maria Fernanda SO et al. Prevalência do exame preventivo de câncer do colo do útero em Rio Branco, Acre, Brasil, e fatores associados à não-realização do exame. </a:t>
            </a:r>
            <a:r>
              <a:rPr lang="pt-BR" sz="2400" b="1" dirty="0" smtClean="0">
                <a:cs typeface="Arial" pitchFamily="34" charset="0"/>
              </a:rPr>
              <a:t>Cad. Saúde Pública</a:t>
            </a:r>
            <a:r>
              <a:rPr lang="pt-BR" sz="2400" dirty="0" smtClean="0">
                <a:cs typeface="Arial" pitchFamily="34" charset="0"/>
              </a:rPr>
              <a:t>, Rio de Janeiro, 28(6):1156-1166, </a:t>
            </a:r>
            <a:r>
              <a:rPr lang="pt-BR" sz="2400" dirty="0" err="1" smtClean="0">
                <a:cs typeface="Arial" pitchFamily="34" charset="0"/>
              </a:rPr>
              <a:t>jun</a:t>
            </a:r>
            <a:r>
              <a:rPr lang="pt-BR" sz="2400" dirty="0" smtClean="0">
                <a:cs typeface="Arial" pitchFamily="34" charset="0"/>
              </a:rPr>
              <a:t>, 2012.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424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Bibliografia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pt-BR" sz="3100" dirty="0" smtClean="0">
                <a:cs typeface="Arial" pitchFamily="34" charset="0"/>
              </a:rPr>
              <a:t>VALE, DBAP et al. Avaliação do rastreamento do câncer do colo do útero na Estratégia Saúde da Família no Município de Amparo, São Paulo, Brasil. </a:t>
            </a:r>
            <a:r>
              <a:rPr lang="pt-BR" sz="3100" b="1" dirty="0" smtClean="0">
                <a:cs typeface="Arial" pitchFamily="34" charset="0"/>
              </a:rPr>
              <a:t>Cad. Saúde Pública</a:t>
            </a:r>
            <a:r>
              <a:rPr lang="pt-BR" sz="3100" dirty="0" smtClean="0">
                <a:cs typeface="Arial" pitchFamily="34" charset="0"/>
              </a:rPr>
              <a:t>, Rio de Janeiro, 26(2):383-390, </a:t>
            </a:r>
            <a:r>
              <a:rPr lang="pt-BR" sz="3100" dirty="0" err="1" smtClean="0">
                <a:cs typeface="Arial" pitchFamily="34" charset="0"/>
              </a:rPr>
              <a:t>fev</a:t>
            </a:r>
            <a:r>
              <a:rPr lang="pt-BR" sz="3100" dirty="0" smtClean="0">
                <a:cs typeface="Arial" pitchFamily="34" charset="0"/>
              </a:rPr>
              <a:t>, 2010. 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t-BR" sz="3100" dirty="0" smtClean="0">
                <a:cs typeface="Arial" pitchFamily="34" charset="0"/>
              </a:rPr>
              <a:t>LIMA, Ana Lívia P et al. Rastreamento </a:t>
            </a:r>
            <a:r>
              <a:rPr lang="pt-BR" sz="3100" dirty="0" err="1" smtClean="0">
                <a:cs typeface="Arial" pitchFamily="34" charset="0"/>
              </a:rPr>
              <a:t>oportunístico</a:t>
            </a:r>
            <a:r>
              <a:rPr lang="pt-BR" sz="3100" dirty="0" smtClean="0">
                <a:cs typeface="Arial" pitchFamily="34" charset="0"/>
              </a:rPr>
              <a:t> do câncer de mama entre mulheres jovens no Estado do Maranhão, Brasil. </a:t>
            </a:r>
            <a:r>
              <a:rPr lang="pt-BR" sz="3100" b="1" dirty="0" smtClean="0">
                <a:cs typeface="Arial" pitchFamily="34" charset="0"/>
              </a:rPr>
              <a:t>Cad. Saúde Pública</a:t>
            </a:r>
            <a:r>
              <a:rPr lang="pt-BR" sz="3100" dirty="0" smtClean="0">
                <a:cs typeface="Arial" pitchFamily="34" charset="0"/>
              </a:rPr>
              <a:t>, Rio de Janeiro, 27(7):1433-1439, </a:t>
            </a:r>
            <a:r>
              <a:rPr lang="pt-BR" sz="3100" dirty="0" err="1" smtClean="0">
                <a:cs typeface="Arial" pitchFamily="34" charset="0"/>
              </a:rPr>
              <a:t>jul</a:t>
            </a:r>
            <a:r>
              <a:rPr lang="pt-BR" sz="3100" dirty="0" smtClean="0">
                <a:cs typeface="Arial" pitchFamily="34" charset="0"/>
              </a:rPr>
              <a:t>, 2011. 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pt-BR" sz="3100" dirty="0" smtClean="0">
                <a:cs typeface="Arial" pitchFamily="34" charset="0"/>
              </a:rPr>
              <a:t>BATISTON, Adriane P et al. Conhecimento e prática sobre os fatores de risco para o câncer de mama entre mulheres de 40 a 69 anos. </a:t>
            </a:r>
            <a:r>
              <a:rPr lang="pt-BR" sz="3100" b="1" dirty="0" smtClean="0">
                <a:cs typeface="Arial" pitchFamily="34" charset="0"/>
              </a:rPr>
              <a:t>Rev. Bras. Saúde </a:t>
            </a:r>
            <a:r>
              <a:rPr lang="pt-BR" sz="3100" b="1" dirty="0" err="1" smtClean="0">
                <a:cs typeface="Arial" pitchFamily="34" charset="0"/>
              </a:rPr>
              <a:t>Matern</a:t>
            </a:r>
            <a:r>
              <a:rPr lang="pt-BR" sz="3100" b="1" dirty="0" smtClean="0">
                <a:cs typeface="Arial" pitchFamily="34" charset="0"/>
              </a:rPr>
              <a:t>. Infant.</a:t>
            </a:r>
            <a:r>
              <a:rPr lang="pt-BR" sz="3100" dirty="0" smtClean="0">
                <a:cs typeface="Arial" pitchFamily="34" charset="0"/>
              </a:rPr>
              <a:t>, Recife, 11 (2): 163-171 abr. / jun., 2011. </a:t>
            </a:r>
          </a:p>
          <a:p>
            <a:pPr marL="514350" indent="-514350">
              <a:buFont typeface="+mj-lt"/>
              <a:buAutoNum type="arabicPeriod" startAt="8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8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0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Bibliografia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pt-BR" sz="2400" dirty="0" smtClean="0">
                <a:cs typeface="Arial" pitchFamily="34" charset="0"/>
              </a:rPr>
              <a:t>CORREA, Michele da Silva et al . Cobertura e adequação do exame citopatológico de colo uterino em estados das regiões Sul e Nordeste do Brasil.</a:t>
            </a:r>
            <a:r>
              <a:rPr lang="pt-BR" sz="2400" b="1" dirty="0" smtClean="0">
                <a:cs typeface="Arial" pitchFamily="34" charset="0"/>
              </a:rPr>
              <a:t> Cad. Saúde Pública</a:t>
            </a:r>
            <a:r>
              <a:rPr lang="pt-BR" sz="2400" dirty="0" smtClean="0">
                <a:cs typeface="Arial" pitchFamily="34" charset="0"/>
              </a:rPr>
              <a:t>,  Rio de Janeiro,  v. 28, n. 12, Dec.  2012. 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pt-BR" sz="2400" dirty="0" smtClean="0">
                <a:cs typeface="Arial" pitchFamily="34" charset="0"/>
              </a:rPr>
              <a:t>AMORIM, Vivian MSL et al . Fatores associados à não realização do exame de </a:t>
            </a:r>
            <a:r>
              <a:rPr lang="pt-BR" sz="2400" dirty="0" err="1" smtClean="0">
                <a:cs typeface="Arial" pitchFamily="34" charset="0"/>
              </a:rPr>
              <a:t>Papanicolaou</a:t>
            </a:r>
            <a:r>
              <a:rPr lang="pt-BR" sz="2400" dirty="0" smtClean="0">
                <a:cs typeface="Arial" pitchFamily="34" charset="0"/>
              </a:rPr>
              <a:t>: um estudo de base populacional no Município de Campinas, São Paulo, Brasil.</a:t>
            </a:r>
            <a:r>
              <a:rPr lang="pt-BR" sz="2400" b="1" dirty="0" smtClean="0">
                <a:cs typeface="Arial" pitchFamily="34" charset="0"/>
              </a:rPr>
              <a:t> Cad. Saúde Pública</a:t>
            </a:r>
            <a:r>
              <a:rPr lang="pt-BR" sz="2400" dirty="0" smtClean="0">
                <a:cs typeface="Arial" pitchFamily="34" charset="0"/>
              </a:rPr>
              <a:t>,  Rio de Janeiro ,  v. 22, n. 11, Nov.  2006.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pt-BR" sz="2400" dirty="0" smtClean="0">
                <a:cs typeface="Arial" pitchFamily="34" charset="0"/>
              </a:rPr>
              <a:t>Amorim Vivian MSL et al. Fatores associados a não realização da mamografia e do exame clínico das mamas: um estudo de base populacional em Campinas, São Paulo, Brasil. </a:t>
            </a:r>
            <a:r>
              <a:rPr lang="pt-BR" sz="2400" b="1" dirty="0" smtClean="0">
                <a:cs typeface="Arial" pitchFamily="34" charset="0"/>
              </a:rPr>
              <a:t>Cad. Saúde Pública</a:t>
            </a:r>
            <a:r>
              <a:rPr lang="pt-BR" sz="2400" dirty="0" smtClean="0">
                <a:cs typeface="Arial" pitchFamily="34" charset="0"/>
              </a:rPr>
              <a:t>, Rio de Janeiro, 24(11):2623-2632, </a:t>
            </a:r>
            <a:r>
              <a:rPr lang="pt-BR" sz="2400" dirty="0" err="1">
                <a:cs typeface="Arial" pitchFamily="34" charset="0"/>
              </a:rPr>
              <a:t>N</a:t>
            </a:r>
            <a:r>
              <a:rPr lang="pt-BR" sz="2400" dirty="0" err="1" smtClean="0">
                <a:cs typeface="Arial" pitchFamily="34" charset="0"/>
              </a:rPr>
              <a:t>ov</a:t>
            </a:r>
            <a:r>
              <a:rPr lang="pt-BR" sz="2400" dirty="0" smtClean="0">
                <a:cs typeface="Arial" pitchFamily="34" charset="0"/>
              </a:rPr>
              <a:t>, 2008.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11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57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800" dirty="0" smtClean="0"/>
              <a:t>Muito obrigado.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5260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Introdução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pt-BR" b="1" dirty="0" smtClean="0"/>
              <a:t>Cruz – Alta/RS</a:t>
            </a:r>
            <a:r>
              <a:rPr lang="pt-BR" dirty="0" smtClean="0"/>
              <a:t> </a:t>
            </a:r>
          </a:p>
          <a:p>
            <a:pPr marL="0" indent="0" algn="ctr">
              <a:buFont typeface="Arial" charset="0"/>
              <a:buNone/>
            </a:pPr>
            <a:endParaRPr lang="pt-BR" dirty="0" smtClean="0"/>
          </a:p>
          <a:p>
            <a:r>
              <a:rPr lang="pt-BR" dirty="0" smtClean="0"/>
              <a:t>61.126 habitantes (IBGE 2013)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1 pronto atendimento (em 15/12/14 UPA)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14 </a:t>
            </a:r>
            <a:r>
              <a:rPr lang="pt-BR" dirty="0" err="1" smtClean="0"/>
              <a:t>ESFs</a:t>
            </a:r>
            <a:endParaRPr lang="pt-BR" dirty="0" smtClean="0"/>
          </a:p>
          <a:p>
            <a:pPr>
              <a:spcBef>
                <a:spcPts val="763"/>
              </a:spcBef>
            </a:pPr>
            <a:r>
              <a:rPr lang="pt-BR" dirty="0" smtClean="0"/>
              <a:t>1 hospital filantrópico / 1 hospital particular / laboratórios conveniados 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Agropecuária / comércio / serviços</a:t>
            </a:r>
          </a:p>
        </p:txBody>
      </p:sp>
    </p:spTree>
    <p:extLst>
      <p:ext uri="{BB962C8B-B14F-4D97-AF65-F5344CB8AC3E}">
        <p14:creationId xmlns:p14="http://schemas.microsoft.com/office/powerpoint/2010/main" val="13809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6632"/>
            <a:ext cx="19446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179513" y="2060848"/>
            <a:ext cx="856895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charset="0"/>
              </a:rPr>
              <a:t>Melhoria da prevenção do câncer do colo do útero e da mama na ESF XIII Progresso no município de Cruz Alta/RS</a:t>
            </a:r>
            <a:endParaRPr lang="pt-BR" sz="2800" dirty="0">
              <a:latin typeface="Arial" charset="0"/>
            </a:endParaRP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2267744" y="4047455"/>
            <a:ext cx="4608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2400" dirty="0" smtClean="0">
                <a:latin typeface="Arial" charset="0"/>
              </a:rPr>
              <a:t>Aluno: César </a:t>
            </a:r>
            <a:r>
              <a:rPr lang="pt-BR" sz="2400" dirty="0">
                <a:latin typeface="Arial" charset="0"/>
              </a:rPr>
              <a:t>Cunha Bastolla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403648" y="4480793"/>
            <a:ext cx="6337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pt-BR" sz="2400" dirty="0">
                <a:latin typeface="Arial" charset="0"/>
              </a:rPr>
              <a:t>Orientadora: Ana Luiza </a:t>
            </a:r>
            <a:r>
              <a:rPr lang="pt-BR" sz="2400" dirty="0" err="1">
                <a:latin typeface="Arial" charset="0"/>
              </a:rPr>
              <a:t>Parcianello</a:t>
            </a:r>
            <a:r>
              <a:rPr lang="pt-BR" sz="2400" dirty="0">
                <a:latin typeface="Arial" charset="0"/>
              </a:rPr>
              <a:t> </a:t>
            </a:r>
            <a:r>
              <a:rPr lang="pt-BR" sz="2400" dirty="0" err="1">
                <a:latin typeface="Arial" charset="0"/>
              </a:rPr>
              <a:t>Cerdótes</a:t>
            </a:r>
            <a:endParaRPr lang="pt-BR" sz="2400" dirty="0">
              <a:latin typeface="Arial" charset="0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499992" y="5070995"/>
            <a:ext cx="4392613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Trabalho de conclusão de curso apresentado ao Curso de Especialização em Saúde da Família – Modalidade a Distância, da Universidade Federal de Pelotas como requisito para obtenção do título de Especialista em Saúde da Família. </a:t>
            </a:r>
          </a:p>
          <a:p>
            <a:pPr eaLnBrk="1" hangingPunct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21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C:\Users\user\Desktop\280px-RioGrandedoSul_Municip_CruzAlt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77755"/>
            <a:ext cx="3243064" cy="28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nsfát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1025"/>
            <a:ext cx="2664114" cy="35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1410037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13" y="244181"/>
            <a:ext cx="3829125" cy="32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encrypted-tbn2.gstatic.com/images?q=tbn:ANd9GcTKhLxixHqdfzvLssMFc2a-MHmivZFMAoPhYpu5y-elcQjFJ8D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7" y="3926515"/>
            <a:ext cx="3543457" cy="26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Análise Situacional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spcBef>
                <a:spcPts val="763"/>
              </a:spcBef>
              <a:buFont typeface="Arial" charset="0"/>
              <a:buNone/>
            </a:pPr>
            <a:r>
              <a:rPr lang="pt-BR" b="1" dirty="0" smtClean="0"/>
              <a:t>ESF XIII Progresso</a:t>
            </a:r>
          </a:p>
          <a:p>
            <a:pPr marL="0" indent="0" algn="ctr">
              <a:spcBef>
                <a:spcPts val="763"/>
              </a:spcBef>
              <a:buFont typeface="Arial" charset="0"/>
              <a:buNone/>
            </a:pPr>
            <a:endParaRPr lang="pt-BR" b="1" dirty="0" smtClean="0"/>
          </a:p>
          <a:p>
            <a:pPr>
              <a:spcBef>
                <a:spcPts val="763"/>
              </a:spcBef>
            </a:pPr>
            <a:r>
              <a:rPr lang="pt-BR" dirty="0" smtClean="0"/>
              <a:t>Inaugurada 05/2013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Equipe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Salas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Equipamentos</a:t>
            </a:r>
          </a:p>
          <a:p>
            <a:pPr>
              <a:spcBef>
                <a:spcPts val="763"/>
              </a:spcBef>
            </a:pPr>
            <a:r>
              <a:rPr lang="pt-BR" dirty="0" smtClean="0"/>
              <a:t>Medicamentos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31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Análise Situacional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14" y="1971928"/>
            <a:ext cx="6927770" cy="433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259632" y="6237312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Consultório </a:t>
            </a:r>
            <a:r>
              <a:rPr lang="pt-BR" sz="2000" dirty="0"/>
              <a:t>ginecológico. Fonte: </a:t>
            </a:r>
            <a:r>
              <a:rPr lang="pt-BR" sz="2000" dirty="0" smtClean="0"/>
              <a:t>acervo </a:t>
            </a:r>
            <a:r>
              <a:rPr lang="pt-BR" sz="2000" dirty="0"/>
              <a:t>pessoal César Bastolla</a:t>
            </a:r>
          </a:p>
        </p:txBody>
      </p:sp>
    </p:spTree>
    <p:extLst>
      <p:ext uri="{BB962C8B-B14F-4D97-AF65-F5344CB8AC3E}">
        <p14:creationId xmlns:p14="http://schemas.microsoft.com/office/powerpoint/2010/main" val="13639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Justificativa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763"/>
              </a:spcBef>
            </a:pPr>
            <a:r>
              <a:rPr lang="pt-BR" dirty="0" smtClean="0"/>
              <a:t>Implicações médicas e sociais do câncer. </a:t>
            </a:r>
          </a:p>
          <a:p>
            <a:pPr>
              <a:spcBef>
                <a:spcPts val="763"/>
              </a:spcBef>
            </a:pPr>
            <a:endParaRPr lang="pt-BR" dirty="0" smtClean="0"/>
          </a:p>
          <a:p>
            <a:pPr>
              <a:spcBef>
                <a:spcPts val="763"/>
              </a:spcBef>
            </a:pPr>
            <a:r>
              <a:rPr lang="pt-BR" dirty="0" smtClean="0"/>
              <a:t>Estágio inicial de implementação da Ação na unidade.</a:t>
            </a:r>
          </a:p>
          <a:p>
            <a:pPr>
              <a:spcBef>
                <a:spcPts val="763"/>
              </a:spcBef>
              <a:buFont typeface="Wingdings" pitchFamily="2" charset="2"/>
              <a:buChar char="v"/>
            </a:pPr>
            <a:r>
              <a:rPr lang="pt-BR" dirty="0"/>
              <a:t>D</a:t>
            </a:r>
            <a:r>
              <a:rPr lang="pt-BR" dirty="0" smtClean="0"/>
              <a:t>úvida sobre cobertura</a:t>
            </a:r>
          </a:p>
          <a:p>
            <a:pPr>
              <a:spcBef>
                <a:spcPts val="763"/>
              </a:spcBef>
              <a:buFont typeface="Wingdings" pitchFamily="2" charset="2"/>
              <a:buChar char="v"/>
            </a:pPr>
            <a:r>
              <a:rPr lang="pt-BR" dirty="0"/>
              <a:t>M</a:t>
            </a:r>
            <a:r>
              <a:rPr lang="pt-BR" dirty="0" smtClean="0"/>
              <a:t>elhora da qualidade</a:t>
            </a:r>
          </a:p>
          <a:p>
            <a:pPr>
              <a:spcBef>
                <a:spcPts val="763"/>
              </a:spcBef>
              <a:buFont typeface="Wingdings" pitchFamily="2" charset="2"/>
              <a:buChar char="v"/>
            </a:pPr>
            <a:r>
              <a:rPr lang="pt-BR" dirty="0"/>
              <a:t>N</a:t>
            </a:r>
            <a:r>
              <a:rPr lang="pt-BR" dirty="0" smtClean="0"/>
              <a:t>ecessidade de sistematização </a:t>
            </a: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541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err="1" smtClean="0"/>
              <a:t>Ojetivos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Objetivo Geral:</a:t>
            </a:r>
          </a:p>
          <a:p>
            <a:r>
              <a:rPr lang="pt-BR" dirty="0" smtClean="0"/>
              <a:t>Melhorar/readequar o serviço de prevenção do câncer do colo do útero e da mama na ESF XIII Progresso no município de Cruz Alta/RS.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5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>Objetivos Específicos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de detecção precoce do câncer do colo do útero;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Melhorar a qualidade do atendimento das mulheres que realizam detecção precoce do câncer do colo do útero e da mama na unidade de saúde;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Melhorar a adesão das mulheres à realização do exame citopatológico do colo do útero e da mamografia;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69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1317</Words>
  <Application>Microsoft Office PowerPoint</Application>
  <PresentationFormat>Apresentação na tela (4:3)</PresentationFormat>
  <Paragraphs>177</Paragraphs>
  <Slides>30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Balcão Envidraçado</vt:lpstr>
      <vt:lpstr>Apresentação do PowerPoint</vt:lpstr>
      <vt:lpstr>Introdução</vt:lpstr>
      <vt:lpstr>Introdução</vt:lpstr>
      <vt:lpstr>Apresentação do PowerPoint</vt:lpstr>
      <vt:lpstr>Análise Situacional</vt:lpstr>
      <vt:lpstr>Análise Situacional</vt:lpstr>
      <vt:lpstr>Justificativa</vt:lpstr>
      <vt:lpstr>Ojetivos</vt:lpstr>
      <vt:lpstr>Objetivos Específicos</vt:lpstr>
      <vt:lpstr>Objetivos Específicos</vt:lpstr>
      <vt:lpstr>Metas</vt:lpstr>
      <vt:lpstr>Logística</vt:lpstr>
      <vt:lpstr>Logística</vt:lpstr>
      <vt:lpstr>Logística</vt:lpstr>
      <vt:lpstr>Resultados</vt:lpstr>
      <vt:lpstr>Resultados</vt:lpstr>
      <vt:lpstr>Resultados</vt:lpstr>
      <vt:lpstr>Resultados</vt:lpstr>
      <vt:lpstr>Discussão</vt:lpstr>
      <vt:lpstr>Reflexão Crítica Sobre o Processo Pessoal de Aprendizagem</vt:lpstr>
      <vt:lpstr>Apresentação do PowerPoint</vt:lpstr>
      <vt:lpstr>Anexos</vt:lpstr>
      <vt:lpstr>Anexos</vt:lpstr>
      <vt:lpstr>Ficha de busca rápida para as ACS</vt:lpstr>
      <vt:lpstr>Bibliografia</vt:lpstr>
      <vt:lpstr>Bibliografia</vt:lpstr>
      <vt:lpstr>Bibliografia</vt:lpstr>
      <vt:lpstr>Bibliografia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32</cp:revision>
  <dcterms:created xsi:type="dcterms:W3CDTF">2015-01-22T17:01:23Z</dcterms:created>
  <dcterms:modified xsi:type="dcterms:W3CDTF">2015-01-24T18:25:23Z</dcterms:modified>
</cp:coreProperties>
</file>