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drawings/drawing9.xml" ContentType="application/vnd.openxmlformats-officedocument.drawingml.chartshape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9" r:id="rId21"/>
    <p:sldId id="277" r:id="rId22"/>
    <p:sldId id="276"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203" autoAdjust="0"/>
  </p:normalViewPr>
  <p:slideViewPr>
    <p:cSldViewPr>
      <p:cViewPr varScale="1">
        <p:scale>
          <a:sx n="71" d="100"/>
          <a:sy n="71" d="100"/>
        </p:scale>
        <p:origin x="-11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esktop\p&#243;s%20saude%20da%20familia\2%20SEMANAS%20INTERVEN&#199;&#195;O\semana%2017%20interven&#231;&#227;o\planilha%20coleta%20de%20dados%20FINAIS.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er\Desktop\p&#243;s%20saude%20da%20familia\2%20SEMANAS%20INTERVEN&#199;&#195;O\semana%2017%20interven&#231;&#227;o\planilha%20coleta%20de%20dados%20FINAIS.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User\Desktop\p&#243;s%20saude%20da%20familia\2%20SEMANAS%20INTERVEN&#199;&#195;O\semana%2017%20interven&#231;&#227;o\planilha%20coleta%20de%20dados%20FINAIS.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User\Desktop\p&#243;s%20saude%20da%20familia\2%20SEMANAS%20INTERVEN&#199;&#195;O\semana%2017%20interven&#231;&#227;o\planilha%20coleta%20de%20dados%20FINAIS.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User\Desktop\p&#243;s%20saude%20da%20familia\2%20SEMANAS%20INTERVEN&#199;&#195;O\semana%2017%20interven&#231;&#227;o\planilha%20coleta%20de%20dados%20FINAIS.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User\Desktop\p&#243;s%20saude%20da%20familia\2%20SEMANAS%20INTERVEN&#199;&#195;O\semana%2017%20interven&#231;&#227;o\planilha%20coleta%20de%20dados%20FINAIS.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User\Desktop\p&#243;s%20saude%20da%20familia\2%20SEMANAS%20INTERVEN&#199;&#195;O\semana%2017%20interven&#231;&#227;o\planilha%20coleta%20de%20dados%20FINAIS.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User\Desktop\p&#243;s%20saude%20da%20familia\2%20SEMANAS%20INTERVEN&#199;&#195;O\semana%2017%20interven&#231;&#227;o\planilha%20coleta%20de%20dados%20FINAIS.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User\Desktop\p&#243;s%20saude%20da%20familia\2%20SEMANAS%20INTERVEN&#199;&#195;O\semana%2017%20interven&#231;&#227;o\planilha%20coleta%20de%20dados%20FINAI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style val="18"/>
  <c:chart>
    <c:autoTitleDeleted val="1"/>
    <c:plotArea>
      <c:layout>
        <c:manualLayout>
          <c:layoutTarget val="inner"/>
          <c:xMode val="edge"/>
          <c:yMode val="edge"/>
          <c:x val="0.13747976513649918"/>
          <c:y val="3.5566283910438028E-2"/>
          <c:w val="0.83239570648920358"/>
          <c:h val="0.78175363915454021"/>
        </c:manualLayout>
      </c:layout>
      <c:barChart>
        <c:barDir val="col"/>
        <c:grouping val="clustered"/>
        <c:ser>
          <c:idx val="0"/>
          <c:order val="0"/>
          <c:tx>
            <c:strRef>
              <c:f>Indicadores!$C$32</c:f>
              <c:strCache>
                <c:ptCount val="1"/>
                <c:pt idx="0">
                  <c:v>Proporção de escolares com escovação dental supervisionada com creme dental</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Indicadores!$D$31:$G$31</c:f>
              <c:strCache>
                <c:ptCount val="4"/>
                <c:pt idx="0">
                  <c:v>Mês 1</c:v>
                </c:pt>
                <c:pt idx="1">
                  <c:v>Mês 2</c:v>
                </c:pt>
                <c:pt idx="2">
                  <c:v>Mês 3</c:v>
                </c:pt>
                <c:pt idx="3">
                  <c:v>Mês 4</c:v>
                </c:pt>
              </c:strCache>
            </c:strRef>
          </c:cat>
          <c:val>
            <c:numRef>
              <c:f>Indicadores!$D$32:$G$32</c:f>
              <c:numCache>
                <c:formatCode>0.0%</c:formatCode>
                <c:ptCount val="4"/>
                <c:pt idx="0">
                  <c:v>0.37675350701402832</c:v>
                </c:pt>
                <c:pt idx="1">
                  <c:v>0.57314629258518335</c:v>
                </c:pt>
                <c:pt idx="2">
                  <c:v>0.72545090180360716</c:v>
                </c:pt>
                <c:pt idx="3">
                  <c:v>1</c:v>
                </c:pt>
              </c:numCache>
            </c:numRef>
          </c:val>
        </c:ser>
        <c:axId val="59619968"/>
        <c:axId val="59741696"/>
      </c:barChart>
      <c:catAx>
        <c:axId val="59619968"/>
        <c:scaling>
          <c:orientation val="minMax"/>
        </c:scaling>
        <c:axPos val="b"/>
        <c:numFmt formatCode="General" sourceLinked="1"/>
        <c:tickLblPos val="nextTo"/>
        <c:spPr>
          <a:ln w="3175">
            <a:solidFill>
              <a:srgbClr val="808080"/>
            </a:solidFill>
            <a:prstDash val="solid"/>
          </a:ln>
        </c:spPr>
        <c:crossAx val="59741696"/>
        <c:crosses val="autoZero"/>
        <c:auto val="1"/>
        <c:lblAlgn val="ctr"/>
        <c:lblOffset val="100"/>
      </c:catAx>
      <c:valAx>
        <c:axId val="59741696"/>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crossAx val="59619968"/>
        <c:crosses val="autoZero"/>
        <c:crossBetween val="between"/>
        <c:majorUnit val="0.2"/>
      </c:valAx>
      <c:spPr>
        <a:solidFill>
          <a:srgbClr val="FFFFFF"/>
        </a:solidFill>
        <a:ln w="25400">
          <a:noFill/>
        </a:ln>
      </c:spPr>
    </c:plotArea>
    <c:plotVisOnly val="1"/>
    <c:dispBlanksAs val="gap"/>
  </c:chart>
  <c:spPr>
    <a:solidFill>
      <a:srgbClr val="FFFFFF"/>
    </a:solidFill>
    <a:ln w="3175">
      <a:solidFill>
        <a:srgbClr val="808080"/>
      </a:solidFill>
      <a:prstDash val="solid"/>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style val="18"/>
  <c:chart>
    <c:autoTitleDeleted val="1"/>
    <c:plotArea>
      <c:layout>
        <c:manualLayout>
          <c:layoutTarget val="inner"/>
          <c:xMode val="edge"/>
          <c:yMode val="edge"/>
          <c:x val="0.12435609834484965"/>
          <c:y val="6.7882164548926094E-2"/>
          <c:w val="0.84571192886603452"/>
          <c:h val="0.78677520576131688"/>
        </c:manualLayout>
      </c:layout>
      <c:barChart>
        <c:barDir val="col"/>
        <c:grouping val="clustered"/>
        <c:ser>
          <c:idx val="0"/>
          <c:order val="0"/>
          <c:tx>
            <c:strRef>
              <c:f>Indicadores!$C$20</c:f>
              <c:strCache>
                <c:ptCount val="1"/>
                <c:pt idx="0">
                  <c:v>Proporção de escolares de alto risco com primeira consulta odontológica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Indicadores!$D$19:$G$19</c:f>
              <c:strCache>
                <c:ptCount val="4"/>
                <c:pt idx="0">
                  <c:v>Mês 1</c:v>
                </c:pt>
                <c:pt idx="1">
                  <c:v>Mês 2</c:v>
                </c:pt>
                <c:pt idx="2">
                  <c:v>Mês 3</c:v>
                </c:pt>
                <c:pt idx="3">
                  <c:v>Mês 4</c:v>
                </c:pt>
              </c:strCache>
            </c:strRef>
          </c:cat>
          <c:val>
            <c:numRef>
              <c:f>Indicadores!$D$20:$G$20</c:f>
              <c:numCache>
                <c:formatCode>0.0%</c:formatCode>
                <c:ptCount val="4"/>
                <c:pt idx="0">
                  <c:v>1</c:v>
                </c:pt>
                <c:pt idx="1">
                  <c:v>0.99248120300751852</c:v>
                </c:pt>
                <c:pt idx="2">
                  <c:v>0.99450549450549464</c:v>
                </c:pt>
                <c:pt idx="3">
                  <c:v>1</c:v>
                </c:pt>
              </c:numCache>
            </c:numRef>
          </c:val>
        </c:ser>
        <c:axId val="62830464"/>
        <c:axId val="62832000"/>
      </c:barChart>
      <c:catAx>
        <c:axId val="62830464"/>
        <c:scaling>
          <c:orientation val="minMax"/>
        </c:scaling>
        <c:axPos val="b"/>
        <c:numFmt formatCode="General" sourceLinked="1"/>
        <c:tickLblPos val="nextTo"/>
        <c:spPr>
          <a:ln w="3175">
            <a:solidFill>
              <a:srgbClr val="808080"/>
            </a:solidFill>
            <a:prstDash val="solid"/>
          </a:ln>
        </c:spPr>
        <c:crossAx val="62832000"/>
        <c:crosses val="autoZero"/>
        <c:auto val="1"/>
        <c:lblAlgn val="ctr"/>
        <c:lblOffset val="100"/>
      </c:catAx>
      <c:valAx>
        <c:axId val="62832000"/>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crossAx val="62830464"/>
        <c:crosses val="autoZero"/>
        <c:crossBetween val="between"/>
        <c:majorUnit val="0.2"/>
        <c:minorUnit val="0.2"/>
      </c:valAx>
      <c:spPr>
        <a:noFill/>
        <a:ln w="25400">
          <a:noFill/>
        </a:ln>
      </c:spPr>
    </c:plotArea>
    <c:plotVisOnly val="1"/>
    <c:dispBlanksAs val="gap"/>
  </c:chart>
  <c:spPr>
    <a:solidFill>
      <a:srgbClr val="FFFFFF"/>
    </a:solidFill>
    <a:ln w="3175">
      <a:solidFill>
        <a:srgbClr val="808080"/>
      </a:solidFill>
      <a:prstDash val="solid"/>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style val="18"/>
  <c:chart>
    <c:autoTitleDeleted val="1"/>
    <c:plotArea>
      <c:layout>
        <c:manualLayout>
          <c:layoutTarget val="inner"/>
          <c:xMode val="edge"/>
          <c:yMode val="edge"/>
          <c:x val="0.13747976513649907"/>
          <c:y val="3.5566283910438028E-2"/>
          <c:w val="0.83239570648920325"/>
          <c:h val="0.78175363915453999"/>
        </c:manualLayout>
      </c:layout>
      <c:barChart>
        <c:barDir val="col"/>
        <c:grouping val="clustered"/>
        <c:ser>
          <c:idx val="0"/>
          <c:order val="0"/>
          <c:tx>
            <c:strRef>
              <c:f>Indicadores!$C$32</c:f>
              <c:strCache>
                <c:ptCount val="1"/>
                <c:pt idx="0">
                  <c:v>Proporção de escolares com escovação dental supervisionada com creme dental</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Indicadores!$D$31:$G$31</c:f>
              <c:strCache>
                <c:ptCount val="4"/>
                <c:pt idx="0">
                  <c:v>Mês 1</c:v>
                </c:pt>
                <c:pt idx="1">
                  <c:v>Mês 2</c:v>
                </c:pt>
                <c:pt idx="2">
                  <c:v>Mês 3</c:v>
                </c:pt>
                <c:pt idx="3">
                  <c:v>Mês 4</c:v>
                </c:pt>
              </c:strCache>
            </c:strRef>
          </c:cat>
          <c:val>
            <c:numRef>
              <c:f>Indicadores!$D$32:$G$32</c:f>
              <c:numCache>
                <c:formatCode>0.0%</c:formatCode>
                <c:ptCount val="4"/>
                <c:pt idx="0">
                  <c:v>0.37675350701402821</c:v>
                </c:pt>
                <c:pt idx="1">
                  <c:v>0.57314629258517114</c:v>
                </c:pt>
                <c:pt idx="2">
                  <c:v>0.72545090180360716</c:v>
                </c:pt>
                <c:pt idx="3">
                  <c:v>1</c:v>
                </c:pt>
              </c:numCache>
            </c:numRef>
          </c:val>
        </c:ser>
        <c:axId val="62844288"/>
        <c:axId val="62780544"/>
      </c:barChart>
      <c:catAx>
        <c:axId val="62844288"/>
        <c:scaling>
          <c:orientation val="minMax"/>
        </c:scaling>
        <c:axPos val="b"/>
        <c:numFmt formatCode="General" sourceLinked="1"/>
        <c:tickLblPos val="nextTo"/>
        <c:spPr>
          <a:ln w="3175">
            <a:solidFill>
              <a:srgbClr val="808080"/>
            </a:solidFill>
            <a:prstDash val="solid"/>
          </a:ln>
        </c:spPr>
        <c:crossAx val="62780544"/>
        <c:crosses val="autoZero"/>
        <c:auto val="1"/>
        <c:lblAlgn val="ctr"/>
        <c:lblOffset val="100"/>
      </c:catAx>
      <c:valAx>
        <c:axId val="62780544"/>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crossAx val="62844288"/>
        <c:crosses val="autoZero"/>
        <c:crossBetween val="between"/>
        <c:majorUnit val="0.2"/>
      </c:valAx>
      <c:spPr>
        <a:solidFill>
          <a:srgbClr val="FFFFFF"/>
        </a:solidFill>
        <a:ln w="25400">
          <a:noFill/>
        </a:ln>
      </c:spPr>
    </c:plotArea>
    <c:plotVisOnly val="1"/>
    <c:dispBlanksAs val="gap"/>
  </c:chart>
  <c:spPr>
    <a:solidFill>
      <a:srgbClr val="FFFFFF"/>
    </a:solidFill>
    <a:ln w="3175">
      <a:solidFill>
        <a:srgbClr val="808080"/>
      </a:solidFill>
      <a:prstDash val="solid"/>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style val="18"/>
  <c:chart>
    <c:autoTitleDeleted val="1"/>
    <c:plotArea>
      <c:layout/>
      <c:barChart>
        <c:barDir val="col"/>
        <c:grouping val="clustered"/>
        <c:ser>
          <c:idx val="0"/>
          <c:order val="0"/>
          <c:tx>
            <c:strRef>
              <c:f>Indicadores!$C$38</c:f>
              <c:strCache>
                <c:ptCount val="1"/>
                <c:pt idx="0">
                  <c:v>Proporção de escolares de alto risco com aplicação de gel fluoretado com escova dental</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Indicadores!$D$37:$G$37</c:f>
              <c:strCache>
                <c:ptCount val="4"/>
                <c:pt idx="0">
                  <c:v>Mês 1</c:v>
                </c:pt>
                <c:pt idx="1">
                  <c:v>Mês 2</c:v>
                </c:pt>
                <c:pt idx="2">
                  <c:v>Mês 3</c:v>
                </c:pt>
                <c:pt idx="3">
                  <c:v>Mês 4</c:v>
                </c:pt>
              </c:strCache>
            </c:strRef>
          </c:cat>
          <c:val>
            <c:numRef>
              <c:f>Indicadores!$D$38:$G$38</c:f>
              <c:numCache>
                <c:formatCode>0.0%</c:formatCode>
                <c:ptCount val="4"/>
                <c:pt idx="0">
                  <c:v>1</c:v>
                </c:pt>
                <c:pt idx="1">
                  <c:v>0.99248120300751852</c:v>
                </c:pt>
                <c:pt idx="2">
                  <c:v>0.99450549450549464</c:v>
                </c:pt>
                <c:pt idx="3">
                  <c:v>0.99537037037037035</c:v>
                </c:pt>
              </c:numCache>
            </c:numRef>
          </c:val>
        </c:ser>
        <c:axId val="65090688"/>
        <c:axId val="65092224"/>
      </c:barChart>
      <c:catAx>
        <c:axId val="65090688"/>
        <c:scaling>
          <c:orientation val="minMax"/>
        </c:scaling>
        <c:axPos val="b"/>
        <c:numFmt formatCode="General" sourceLinked="1"/>
        <c:tickLblPos val="nextTo"/>
        <c:spPr>
          <a:ln w="3175">
            <a:solidFill>
              <a:srgbClr val="808080"/>
            </a:solidFill>
            <a:prstDash val="solid"/>
          </a:ln>
        </c:spPr>
        <c:crossAx val="65092224"/>
        <c:crosses val="autoZero"/>
        <c:auto val="1"/>
        <c:lblAlgn val="ctr"/>
        <c:lblOffset val="100"/>
      </c:catAx>
      <c:valAx>
        <c:axId val="65092224"/>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crossAx val="65090688"/>
        <c:crosses val="autoZero"/>
        <c:crossBetween val="between"/>
        <c:majorUnit val="0.2"/>
      </c:valAx>
      <c:spPr>
        <a:solidFill>
          <a:srgbClr val="FFFFFF"/>
        </a:solidFill>
        <a:ln w="25400">
          <a:noFill/>
        </a:ln>
      </c:spPr>
    </c:plotArea>
    <c:plotVisOnly val="1"/>
    <c:dispBlanksAs val="gap"/>
  </c:chart>
  <c:spPr>
    <a:solidFill>
      <a:srgbClr val="FFFFFF"/>
    </a:solidFill>
    <a:ln w="3175">
      <a:solidFill>
        <a:srgbClr val="808080"/>
      </a:solidFill>
      <a:prstDash val="solid"/>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BR"/>
  <c:style val="18"/>
  <c:chart>
    <c:autoTitleDeleted val="1"/>
    <c:plotArea>
      <c:layout>
        <c:manualLayout>
          <c:layoutTarget val="inner"/>
          <c:xMode val="edge"/>
          <c:yMode val="edge"/>
          <c:x val="0.13841460727311175"/>
          <c:y val="5.2273388411704147E-2"/>
          <c:w val="0.83125597442863164"/>
          <c:h val="0.7744868283707661"/>
        </c:manualLayout>
      </c:layout>
      <c:barChart>
        <c:barDir val="col"/>
        <c:grouping val="clustered"/>
        <c:ser>
          <c:idx val="0"/>
          <c:order val="0"/>
          <c:tx>
            <c:strRef>
              <c:f>Indicadores!$C$45</c:f>
              <c:strCache>
                <c:ptCount val="1"/>
                <c:pt idx="0">
                  <c:v>Proporção de escolares com tratamento dentário concluído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Indicadores!$D$43:$G$44</c:f>
              <c:strCache>
                <c:ptCount val="4"/>
                <c:pt idx="0">
                  <c:v>Mês 1</c:v>
                </c:pt>
                <c:pt idx="1">
                  <c:v>Mês 2</c:v>
                </c:pt>
                <c:pt idx="2">
                  <c:v>Mês 3</c:v>
                </c:pt>
                <c:pt idx="3">
                  <c:v>Mês 4</c:v>
                </c:pt>
              </c:strCache>
            </c:strRef>
          </c:cat>
          <c:val>
            <c:numRef>
              <c:f>Indicadores!$D$45:$G$45</c:f>
              <c:numCache>
                <c:formatCode>0.0%</c:formatCode>
                <c:ptCount val="4"/>
                <c:pt idx="0">
                  <c:v>0.62234042553191493</c:v>
                </c:pt>
                <c:pt idx="1">
                  <c:v>0.60139860139860168</c:v>
                </c:pt>
                <c:pt idx="2">
                  <c:v>0.58563535911602183</c:v>
                </c:pt>
                <c:pt idx="3">
                  <c:v>0.58116232464929829</c:v>
                </c:pt>
              </c:numCache>
            </c:numRef>
          </c:val>
        </c:ser>
        <c:axId val="65187840"/>
        <c:axId val="65189376"/>
      </c:barChart>
      <c:catAx>
        <c:axId val="6518784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5189376"/>
        <c:crosses val="autoZero"/>
        <c:auto val="1"/>
        <c:lblAlgn val="ctr"/>
        <c:lblOffset val="100"/>
      </c:catAx>
      <c:valAx>
        <c:axId val="65189376"/>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5187840"/>
        <c:crosses val="autoZero"/>
        <c:crossBetween val="between"/>
        <c:majorUnit val="0.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barChart>
        <c:barDir val="col"/>
        <c:grouping val="clustered"/>
        <c:ser>
          <c:idx val="0"/>
          <c:order val="0"/>
          <c:tx>
            <c:strRef>
              <c:f>Indicadores!$C$52</c:f>
              <c:strCache>
                <c:ptCount val="1"/>
                <c:pt idx="0">
                  <c:v>Proporção de escolares com registro atualizado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Indicadores!$D$51:$G$51</c:f>
              <c:strCache>
                <c:ptCount val="4"/>
                <c:pt idx="0">
                  <c:v>Mês 1</c:v>
                </c:pt>
                <c:pt idx="1">
                  <c:v>Mês 2</c:v>
                </c:pt>
                <c:pt idx="2">
                  <c:v>Mês 3</c:v>
                </c:pt>
                <c:pt idx="3">
                  <c:v>Mês 4</c:v>
                </c:pt>
              </c:strCache>
            </c:strRef>
          </c:cat>
          <c:val>
            <c:numRef>
              <c:f>Indicadores!$D$52:$G$52</c:f>
              <c:numCache>
                <c:formatCode>0.0%</c:formatCode>
                <c:ptCount val="4"/>
                <c:pt idx="0">
                  <c:v>0.98936170212765928</c:v>
                </c:pt>
                <c:pt idx="1">
                  <c:v>0.9930069930069928</c:v>
                </c:pt>
                <c:pt idx="2">
                  <c:v>0.99447513812154698</c:v>
                </c:pt>
                <c:pt idx="3">
                  <c:v>0.99599198396793565</c:v>
                </c:pt>
              </c:numCache>
            </c:numRef>
          </c:val>
        </c:ser>
        <c:axId val="65378176"/>
        <c:axId val="65379712"/>
      </c:barChart>
      <c:catAx>
        <c:axId val="6537817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5379712"/>
        <c:crosses val="autoZero"/>
        <c:auto val="1"/>
        <c:lblAlgn val="ctr"/>
        <c:lblOffset val="100"/>
      </c:catAx>
      <c:valAx>
        <c:axId val="65379712"/>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5378176"/>
        <c:crosses val="autoZero"/>
        <c:crossBetween val="between"/>
        <c:majorUnit val="0.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barChart>
        <c:barDir val="col"/>
        <c:grouping val="clustered"/>
        <c:ser>
          <c:idx val="0"/>
          <c:order val="0"/>
          <c:tx>
            <c:strRef>
              <c:f>Indicadores!$C$59</c:f>
              <c:strCache>
                <c:ptCount val="1"/>
                <c:pt idx="0">
                  <c:v>Proporção de escolares com orientações sobre higiene bucal</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Indicadores!$D$58:$G$58</c:f>
              <c:strCache>
                <c:ptCount val="4"/>
                <c:pt idx="0">
                  <c:v>Mês 1</c:v>
                </c:pt>
                <c:pt idx="1">
                  <c:v>Mês 2</c:v>
                </c:pt>
                <c:pt idx="2">
                  <c:v>Mês 3</c:v>
                </c:pt>
                <c:pt idx="3">
                  <c:v>Mês 4</c:v>
                </c:pt>
              </c:strCache>
            </c:strRef>
          </c:cat>
          <c:val>
            <c:numRef>
              <c:f>Indicadores!$D$59:$G$59</c:f>
              <c:numCache>
                <c:formatCode>0.0%</c:formatCode>
                <c:ptCount val="4"/>
                <c:pt idx="0">
                  <c:v>0.37675350701402816</c:v>
                </c:pt>
                <c:pt idx="1">
                  <c:v>0.57314629258517091</c:v>
                </c:pt>
                <c:pt idx="2">
                  <c:v>0.72545090180360716</c:v>
                </c:pt>
                <c:pt idx="3">
                  <c:v>1</c:v>
                </c:pt>
              </c:numCache>
            </c:numRef>
          </c:val>
        </c:ser>
        <c:axId val="60906880"/>
        <c:axId val="60916864"/>
      </c:barChart>
      <c:catAx>
        <c:axId val="6090688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0916864"/>
        <c:crosses val="autoZero"/>
        <c:auto val="1"/>
        <c:lblAlgn val="ctr"/>
        <c:lblOffset val="100"/>
      </c:catAx>
      <c:valAx>
        <c:axId val="60916864"/>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0906880"/>
        <c:crosses val="autoZero"/>
        <c:crossBetween val="between"/>
        <c:majorUnit val="0.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barChart>
        <c:barDir val="col"/>
        <c:grouping val="clustered"/>
        <c:ser>
          <c:idx val="0"/>
          <c:order val="0"/>
          <c:tx>
            <c:strRef>
              <c:f>Indicadores!$C$66</c:f>
              <c:strCache>
                <c:ptCount val="1"/>
                <c:pt idx="0">
                  <c:v>Proporção de escolares com orientações sobre cárie dentária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Indicadores!$D$65:$G$65</c:f>
              <c:strCache>
                <c:ptCount val="4"/>
                <c:pt idx="0">
                  <c:v>Mês 1</c:v>
                </c:pt>
                <c:pt idx="1">
                  <c:v>Mês 2</c:v>
                </c:pt>
                <c:pt idx="2">
                  <c:v>Mês 3</c:v>
                </c:pt>
                <c:pt idx="3">
                  <c:v>Mês 4</c:v>
                </c:pt>
              </c:strCache>
            </c:strRef>
          </c:cat>
          <c:val>
            <c:numRef>
              <c:f>Indicadores!$D$66:$G$66</c:f>
              <c:numCache>
                <c:formatCode>0.0%</c:formatCode>
                <c:ptCount val="4"/>
                <c:pt idx="0">
                  <c:v>0.37675350701402816</c:v>
                </c:pt>
                <c:pt idx="1">
                  <c:v>0.57314629258517091</c:v>
                </c:pt>
                <c:pt idx="2">
                  <c:v>0.72545090180360716</c:v>
                </c:pt>
                <c:pt idx="3">
                  <c:v>1</c:v>
                </c:pt>
              </c:numCache>
            </c:numRef>
          </c:val>
        </c:ser>
        <c:axId val="65418368"/>
        <c:axId val="65419904"/>
      </c:barChart>
      <c:catAx>
        <c:axId val="65418368"/>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5419904"/>
        <c:crosses val="autoZero"/>
        <c:auto val="1"/>
        <c:lblAlgn val="ctr"/>
        <c:lblOffset val="100"/>
      </c:catAx>
      <c:valAx>
        <c:axId val="65419904"/>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5418368"/>
        <c:crosses val="autoZero"/>
        <c:crossBetween val="between"/>
        <c:majorUnit val="0.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pt-BR"/>
  <c:style val="18"/>
  <c:chart>
    <c:autoTitleDeleted val="1"/>
    <c:plotArea>
      <c:layout/>
      <c:barChart>
        <c:barDir val="col"/>
        <c:grouping val="clustered"/>
        <c:ser>
          <c:idx val="0"/>
          <c:order val="0"/>
          <c:tx>
            <c:strRef>
              <c:f>Indicadores!$C$73</c:f>
              <c:strCache>
                <c:ptCount val="1"/>
                <c:pt idx="0">
                  <c:v>Proporção de escolares com orientações nutricionais</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Indicadores!$D$72:$G$72</c:f>
              <c:strCache>
                <c:ptCount val="4"/>
                <c:pt idx="0">
                  <c:v>Mês 1</c:v>
                </c:pt>
                <c:pt idx="1">
                  <c:v>Mês 2</c:v>
                </c:pt>
                <c:pt idx="2">
                  <c:v>Mês 3</c:v>
                </c:pt>
                <c:pt idx="3">
                  <c:v>Mês 4</c:v>
                </c:pt>
              </c:strCache>
            </c:strRef>
          </c:cat>
          <c:val>
            <c:numRef>
              <c:f>Indicadores!$D$73:$G$73</c:f>
              <c:numCache>
                <c:formatCode>0.0%</c:formatCode>
                <c:ptCount val="4"/>
                <c:pt idx="0">
                  <c:v>6.6132264529058113E-2</c:v>
                </c:pt>
                <c:pt idx="1">
                  <c:v>6.6132264529058113E-2</c:v>
                </c:pt>
                <c:pt idx="2">
                  <c:v>6.6132264529058113E-2</c:v>
                </c:pt>
                <c:pt idx="3">
                  <c:v>0.27054108216432865</c:v>
                </c:pt>
              </c:numCache>
            </c:numRef>
          </c:val>
        </c:ser>
        <c:axId val="65612416"/>
        <c:axId val="65618304"/>
      </c:barChart>
      <c:catAx>
        <c:axId val="6561241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5618304"/>
        <c:crosses val="autoZero"/>
        <c:auto val="1"/>
        <c:lblAlgn val="ctr"/>
        <c:lblOffset val="100"/>
      </c:catAx>
      <c:valAx>
        <c:axId val="65618304"/>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5612416"/>
        <c:crosses val="autoZero"/>
        <c:crossBetween val="between"/>
        <c:majorUnit val="0.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0.10681</cdr:x>
      <cdr:y>0.09014</cdr:y>
    </cdr:to>
    <cdr:sp macro="" textlink="">
      <cdr:nvSpPr>
        <cdr:cNvPr id="2" name="CaixaDeTexto 1"/>
        <cdr:cNvSpPr txBox="1"/>
      </cdr:nvSpPr>
      <cdr:spPr>
        <a:xfrm xmlns:a="http://schemas.openxmlformats.org/drawingml/2006/main">
          <a:off x="0" y="0"/>
          <a:ext cx="4953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pt-BR" sz="1100"/>
        </a:p>
      </cdr:txBody>
    </cdr:sp>
  </cdr:relSizeAnchor>
  <cdr:relSizeAnchor xmlns:cdr="http://schemas.openxmlformats.org/drawingml/2006/chartDrawing">
    <cdr:from>
      <cdr:x>0</cdr:x>
      <cdr:y>0</cdr:y>
    </cdr:from>
    <cdr:to>
      <cdr:x>0.10681</cdr:x>
      <cdr:y>0.09014</cdr:y>
    </cdr:to>
    <cdr:sp macro="" textlink="">
      <cdr:nvSpPr>
        <cdr:cNvPr id="3" name="CaixaDeTexto 1"/>
        <cdr:cNvSpPr txBox="1"/>
      </cdr:nvSpPr>
      <cdr:spPr>
        <a:xfrm xmlns:a="http://schemas.openxmlformats.org/drawingml/2006/main">
          <a:off x="0" y="0"/>
          <a:ext cx="4953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pt-BR" sz="1100"/>
        </a:p>
      </cdr:txBody>
    </cdr:sp>
  </cdr:relSizeAnchor>
  <cdr:relSizeAnchor xmlns:cdr="http://schemas.openxmlformats.org/drawingml/2006/chartDrawing">
    <cdr:from>
      <cdr:x>0.18486</cdr:x>
      <cdr:y>0.45068</cdr:y>
    </cdr:from>
    <cdr:to>
      <cdr:x>0.38203</cdr:x>
      <cdr:y>0.81122</cdr:y>
    </cdr:to>
    <cdr:sp macro="" textlink="">
      <cdr:nvSpPr>
        <cdr:cNvPr id="4" name="CaixaDeTexto 3"/>
        <cdr:cNvSpPr txBox="1"/>
      </cdr:nvSpPr>
      <cdr:spPr>
        <a:xfrm xmlns:a="http://schemas.openxmlformats.org/drawingml/2006/main">
          <a:off x="857250" y="11430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pt-BR" sz="1100"/>
            <a:t>37,7%</a:t>
          </a:r>
        </a:p>
      </cdr:txBody>
    </cdr:sp>
  </cdr:relSizeAnchor>
  <cdr:relSizeAnchor xmlns:cdr="http://schemas.openxmlformats.org/drawingml/2006/chartDrawing">
    <cdr:from>
      <cdr:x>0.39436</cdr:x>
      <cdr:y>0.29294</cdr:y>
    </cdr:from>
    <cdr:to>
      <cdr:x>0.52376</cdr:x>
      <cdr:y>0.38683</cdr:y>
    </cdr:to>
    <cdr:sp macro="" textlink="">
      <cdr:nvSpPr>
        <cdr:cNvPr id="5" name="CaixaDeTexto 4"/>
        <cdr:cNvSpPr txBox="1"/>
      </cdr:nvSpPr>
      <cdr:spPr>
        <a:xfrm xmlns:a="http://schemas.openxmlformats.org/drawingml/2006/main">
          <a:off x="1828800" y="742950"/>
          <a:ext cx="600075" cy="2381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57,3%</a:t>
          </a:r>
        </a:p>
      </cdr:txBody>
    </cdr:sp>
  </cdr:relSizeAnchor>
  <cdr:relSizeAnchor xmlns:cdr="http://schemas.openxmlformats.org/drawingml/2006/chartDrawing">
    <cdr:from>
      <cdr:x>0.60181</cdr:x>
      <cdr:y>0.17652</cdr:y>
    </cdr:from>
    <cdr:to>
      <cdr:x>0.73942</cdr:x>
      <cdr:y>0.27416</cdr:y>
    </cdr:to>
    <cdr:sp macro="" textlink="">
      <cdr:nvSpPr>
        <cdr:cNvPr id="6" name="CaixaDeTexto 5"/>
        <cdr:cNvSpPr txBox="1"/>
      </cdr:nvSpPr>
      <cdr:spPr>
        <a:xfrm xmlns:a="http://schemas.openxmlformats.org/drawingml/2006/main">
          <a:off x="2790825" y="447675"/>
          <a:ext cx="638175" cy="2476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72,5%</a:t>
          </a:r>
        </a:p>
      </cdr:txBody>
    </cdr:sp>
  </cdr:relSizeAnchor>
  <cdr:relSizeAnchor xmlns:cdr="http://schemas.openxmlformats.org/drawingml/2006/chartDrawing">
    <cdr:from>
      <cdr:x>0.81747</cdr:x>
      <cdr:y>0</cdr:y>
    </cdr:from>
    <cdr:to>
      <cdr:x>0.92633</cdr:x>
      <cdr:y>0.09765</cdr:y>
    </cdr:to>
    <cdr:sp macro="" textlink="">
      <cdr:nvSpPr>
        <cdr:cNvPr id="7" name="CaixaDeTexto 6"/>
        <cdr:cNvSpPr txBox="1"/>
      </cdr:nvSpPr>
      <cdr:spPr>
        <a:xfrm xmlns:a="http://schemas.openxmlformats.org/drawingml/2006/main">
          <a:off x="3790950" y="0"/>
          <a:ext cx="504825" cy="2476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100%</a:t>
          </a:r>
        </a:p>
      </cdr:txBody>
    </cdr:sp>
  </cdr:relSizeAnchor>
</c:userShapes>
</file>

<file path=ppt/drawings/drawing2.xml><?xml version="1.0" encoding="utf-8"?>
<c:userShapes xmlns:c="http://schemas.openxmlformats.org/drawingml/2006/chart">
  <cdr:relSizeAnchor xmlns:cdr="http://schemas.openxmlformats.org/drawingml/2006/chartDrawing">
    <cdr:from>
      <cdr:x>0.19184</cdr:x>
      <cdr:y>0</cdr:y>
    </cdr:from>
    <cdr:to>
      <cdr:x>0.28524</cdr:x>
      <cdr:y>0.10075</cdr:y>
    </cdr:to>
    <cdr:sp macro="" textlink="">
      <cdr:nvSpPr>
        <cdr:cNvPr id="2" name="CaixaDeTexto 1"/>
        <cdr:cNvSpPr txBox="1"/>
      </cdr:nvSpPr>
      <cdr:spPr>
        <a:xfrm xmlns:a="http://schemas.openxmlformats.org/drawingml/2006/main">
          <a:off x="895350" y="0"/>
          <a:ext cx="435935" cy="2658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100</a:t>
          </a:r>
        </a:p>
      </cdr:txBody>
    </cdr:sp>
  </cdr:relSizeAnchor>
  <cdr:relSizeAnchor xmlns:cdr="http://schemas.openxmlformats.org/drawingml/2006/chartDrawing">
    <cdr:from>
      <cdr:x>0.61281</cdr:x>
      <cdr:y>0</cdr:y>
    </cdr:from>
    <cdr:to>
      <cdr:x>0.73265</cdr:x>
      <cdr:y>0.10075</cdr:y>
    </cdr:to>
    <cdr:sp macro="" textlink="">
      <cdr:nvSpPr>
        <cdr:cNvPr id="3" name="CaixaDeTexto 1"/>
        <cdr:cNvSpPr txBox="1"/>
      </cdr:nvSpPr>
      <cdr:spPr>
        <a:xfrm xmlns:a="http://schemas.openxmlformats.org/drawingml/2006/main">
          <a:off x="2860136" y="0"/>
          <a:ext cx="559339" cy="2658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pt-BR" sz="1100"/>
            <a:t>99,5%</a:t>
          </a:r>
        </a:p>
      </cdr:txBody>
    </cdr:sp>
  </cdr:relSizeAnchor>
  <cdr:relSizeAnchor xmlns:cdr="http://schemas.openxmlformats.org/drawingml/2006/chartDrawing">
    <cdr:from>
      <cdr:x>0.19184</cdr:x>
      <cdr:y>0</cdr:y>
    </cdr:from>
    <cdr:to>
      <cdr:x>0.30816</cdr:x>
      <cdr:y>0.10075</cdr:y>
    </cdr:to>
    <cdr:sp macro="" textlink="">
      <cdr:nvSpPr>
        <cdr:cNvPr id="4" name="CaixaDeTexto 1"/>
        <cdr:cNvSpPr txBox="1"/>
      </cdr:nvSpPr>
      <cdr:spPr>
        <a:xfrm xmlns:a="http://schemas.openxmlformats.org/drawingml/2006/main">
          <a:off x="895365" y="0"/>
          <a:ext cx="542910" cy="26582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100%</a:t>
          </a:r>
        </a:p>
      </cdr:txBody>
    </cdr:sp>
  </cdr:relSizeAnchor>
  <cdr:relSizeAnchor xmlns:cdr="http://schemas.openxmlformats.org/drawingml/2006/chartDrawing">
    <cdr:from>
      <cdr:x>0.82468</cdr:x>
      <cdr:y>0</cdr:y>
    </cdr:from>
    <cdr:to>
      <cdr:x>0.93265</cdr:x>
      <cdr:y>0.10075</cdr:y>
    </cdr:to>
    <cdr:sp macro="" textlink="">
      <cdr:nvSpPr>
        <cdr:cNvPr id="5" name="CaixaDeTexto 1"/>
        <cdr:cNvSpPr txBox="1"/>
      </cdr:nvSpPr>
      <cdr:spPr>
        <a:xfrm xmlns:a="http://schemas.openxmlformats.org/drawingml/2006/main">
          <a:off x="3848988" y="0"/>
          <a:ext cx="503937" cy="2658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pt-BR" sz="1100"/>
            <a:t>100%</a:t>
          </a:r>
        </a:p>
      </cdr:txBody>
    </cdr:sp>
  </cdr:relSizeAnchor>
  <cdr:relSizeAnchor xmlns:cdr="http://schemas.openxmlformats.org/drawingml/2006/chartDrawing">
    <cdr:from>
      <cdr:x>0.40551</cdr:x>
      <cdr:y>0</cdr:y>
    </cdr:from>
    <cdr:to>
      <cdr:x>0.53469</cdr:x>
      <cdr:y>0.10075</cdr:y>
    </cdr:to>
    <cdr:sp macro="" textlink="">
      <cdr:nvSpPr>
        <cdr:cNvPr id="6" name="CaixaDeTexto 1"/>
        <cdr:cNvSpPr txBox="1"/>
      </cdr:nvSpPr>
      <cdr:spPr>
        <a:xfrm xmlns:a="http://schemas.openxmlformats.org/drawingml/2006/main">
          <a:off x="1892616" y="0"/>
          <a:ext cx="602933" cy="2658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pt-BR" sz="1100"/>
            <a:t>99,2%</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0.10681</cdr:x>
      <cdr:y>0.09014</cdr:y>
    </cdr:to>
    <cdr:sp macro="" textlink="">
      <cdr:nvSpPr>
        <cdr:cNvPr id="2" name="CaixaDeTexto 1"/>
        <cdr:cNvSpPr txBox="1"/>
      </cdr:nvSpPr>
      <cdr:spPr>
        <a:xfrm xmlns:a="http://schemas.openxmlformats.org/drawingml/2006/main">
          <a:off x="0" y="0"/>
          <a:ext cx="4953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pt-BR" sz="1100"/>
        </a:p>
      </cdr:txBody>
    </cdr:sp>
  </cdr:relSizeAnchor>
  <cdr:relSizeAnchor xmlns:cdr="http://schemas.openxmlformats.org/drawingml/2006/chartDrawing">
    <cdr:from>
      <cdr:x>0</cdr:x>
      <cdr:y>0</cdr:y>
    </cdr:from>
    <cdr:to>
      <cdr:x>0.10681</cdr:x>
      <cdr:y>0.09014</cdr:y>
    </cdr:to>
    <cdr:sp macro="" textlink="">
      <cdr:nvSpPr>
        <cdr:cNvPr id="3" name="CaixaDeTexto 1"/>
        <cdr:cNvSpPr txBox="1"/>
      </cdr:nvSpPr>
      <cdr:spPr>
        <a:xfrm xmlns:a="http://schemas.openxmlformats.org/drawingml/2006/main">
          <a:off x="0" y="0"/>
          <a:ext cx="4953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pt-BR" sz="1100"/>
        </a:p>
      </cdr:txBody>
    </cdr:sp>
  </cdr:relSizeAnchor>
  <cdr:relSizeAnchor xmlns:cdr="http://schemas.openxmlformats.org/drawingml/2006/chartDrawing">
    <cdr:from>
      <cdr:x>0.18486</cdr:x>
      <cdr:y>0.45068</cdr:y>
    </cdr:from>
    <cdr:to>
      <cdr:x>0.38203</cdr:x>
      <cdr:y>0.81122</cdr:y>
    </cdr:to>
    <cdr:sp macro="" textlink="">
      <cdr:nvSpPr>
        <cdr:cNvPr id="4" name="CaixaDeTexto 3"/>
        <cdr:cNvSpPr txBox="1"/>
      </cdr:nvSpPr>
      <cdr:spPr>
        <a:xfrm xmlns:a="http://schemas.openxmlformats.org/drawingml/2006/main">
          <a:off x="857250" y="11430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pt-BR" sz="1100"/>
            <a:t>37,7%</a:t>
          </a:r>
        </a:p>
      </cdr:txBody>
    </cdr:sp>
  </cdr:relSizeAnchor>
  <cdr:relSizeAnchor xmlns:cdr="http://schemas.openxmlformats.org/drawingml/2006/chartDrawing">
    <cdr:from>
      <cdr:x>0.39436</cdr:x>
      <cdr:y>0.29294</cdr:y>
    </cdr:from>
    <cdr:to>
      <cdr:x>0.52376</cdr:x>
      <cdr:y>0.38683</cdr:y>
    </cdr:to>
    <cdr:sp macro="" textlink="">
      <cdr:nvSpPr>
        <cdr:cNvPr id="5" name="CaixaDeTexto 4"/>
        <cdr:cNvSpPr txBox="1"/>
      </cdr:nvSpPr>
      <cdr:spPr>
        <a:xfrm xmlns:a="http://schemas.openxmlformats.org/drawingml/2006/main">
          <a:off x="1828800" y="742950"/>
          <a:ext cx="600075" cy="2381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57,3%</a:t>
          </a:r>
        </a:p>
      </cdr:txBody>
    </cdr:sp>
  </cdr:relSizeAnchor>
  <cdr:relSizeAnchor xmlns:cdr="http://schemas.openxmlformats.org/drawingml/2006/chartDrawing">
    <cdr:from>
      <cdr:x>0.60181</cdr:x>
      <cdr:y>0.17652</cdr:y>
    </cdr:from>
    <cdr:to>
      <cdr:x>0.73942</cdr:x>
      <cdr:y>0.27416</cdr:y>
    </cdr:to>
    <cdr:sp macro="" textlink="">
      <cdr:nvSpPr>
        <cdr:cNvPr id="6" name="CaixaDeTexto 5"/>
        <cdr:cNvSpPr txBox="1"/>
      </cdr:nvSpPr>
      <cdr:spPr>
        <a:xfrm xmlns:a="http://schemas.openxmlformats.org/drawingml/2006/main">
          <a:off x="2790825" y="447675"/>
          <a:ext cx="638175" cy="2476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72,5%</a:t>
          </a:r>
        </a:p>
      </cdr:txBody>
    </cdr:sp>
  </cdr:relSizeAnchor>
  <cdr:relSizeAnchor xmlns:cdr="http://schemas.openxmlformats.org/drawingml/2006/chartDrawing">
    <cdr:from>
      <cdr:x>0.81747</cdr:x>
      <cdr:y>0</cdr:y>
    </cdr:from>
    <cdr:to>
      <cdr:x>0.92633</cdr:x>
      <cdr:y>0.09765</cdr:y>
    </cdr:to>
    <cdr:sp macro="" textlink="">
      <cdr:nvSpPr>
        <cdr:cNvPr id="7" name="CaixaDeTexto 6"/>
        <cdr:cNvSpPr txBox="1"/>
      </cdr:nvSpPr>
      <cdr:spPr>
        <a:xfrm xmlns:a="http://schemas.openxmlformats.org/drawingml/2006/main">
          <a:off x="3790950" y="0"/>
          <a:ext cx="504825" cy="2476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100%</a:t>
          </a:r>
        </a:p>
      </cdr:txBody>
    </cdr:sp>
  </cdr:relSizeAnchor>
</c:userShapes>
</file>

<file path=ppt/drawings/drawing4.xml><?xml version="1.0" encoding="utf-8"?>
<c:userShapes xmlns:c="http://schemas.openxmlformats.org/drawingml/2006/chart">
  <cdr:relSizeAnchor xmlns:cdr="http://schemas.openxmlformats.org/drawingml/2006/chartDrawing">
    <cdr:from>
      <cdr:x>0.18958</cdr:x>
      <cdr:y>0</cdr:y>
    </cdr:from>
    <cdr:to>
      <cdr:x>0.31458</cdr:x>
      <cdr:y>0.08856</cdr:y>
    </cdr:to>
    <cdr:sp macro="" textlink="">
      <cdr:nvSpPr>
        <cdr:cNvPr id="2" name="CaixaDeTexto 1"/>
        <cdr:cNvSpPr txBox="1"/>
      </cdr:nvSpPr>
      <cdr:spPr>
        <a:xfrm xmlns:a="http://schemas.openxmlformats.org/drawingml/2006/main">
          <a:off x="866775" y="0"/>
          <a:ext cx="5715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100%</a:t>
          </a:r>
        </a:p>
      </cdr:txBody>
    </cdr:sp>
  </cdr:relSizeAnchor>
  <cdr:relSizeAnchor xmlns:cdr="http://schemas.openxmlformats.org/drawingml/2006/chartDrawing">
    <cdr:from>
      <cdr:x>0.39583</cdr:x>
      <cdr:y>0</cdr:y>
    </cdr:from>
    <cdr:to>
      <cdr:x>0.53333</cdr:x>
      <cdr:y>0.09594</cdr:y>
    </cdr:to>
    <cdr:sp macro="" textlink="">
      <cdr:nvSpPr>
        <cdr:cNvPr id="3" name="CaixaDeTexto 2"/>
        <cdr:cNvSpPr txBox="1"/>
      </cdr:nvSpPr>
      <cdr:spPr>
        <a:xfrm xmlns:a="http://schemas.openxmlformats.org/drawingml/2006/main">
          <a:off x="1809750" y="0"/>
          <a:ext cx="628650" cy="2476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99,2%</a:t>
          </a:r>
        </a:p>
      </cdr:txBody>
    </cdr:sp>
  </cdr:relSizeAnchor>
  <cdr:relSizeAnchor xmlns:cdr="http://schemas.openxmlformats.org/drawingml/2006/chartDrawing">
    <cdr:from>
      <cdr:x>0.61042</cdr:x>
      <cdr:y>0</cdr:y>
    </cdr:from>
    <cdr:to>
      <cdr:x>0.72708</cdr:x>
      <cdr:y>0.10332</cdr:y>
    </cdr:to>
    <cdr:sp macro="" textlink="">
      <cdr:nvSpPr>
        <cdr:cNvPr id="4" name="CaixaDeTexto 3"/>
        <cdr:cNvSpPr txBox="1"/>
      </cdr:nvSpPr>
      <cdr:spPr>
        <a:xfrm xmlns:a="http://schemas.openxmlformats.org/drawingml/2006/main">
          <a:off x="2790825" y="-76200"/>
          <a:ext cx="533400" cy="2667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99,5%</a:t>
          </a:r>
        </a:p>
      </cdr:txBody>
    </cdr:sp>
  </cdr:relSizeAnchor>
  <cdr:relSizeAnchor xmlns:cdr="http://schemas.openxmlformats.org/drawingml/2006/chartDrawing">
    <cdr:from>
      <cdr:x>0.81667</cdr:x>
      <cdr:y>0</cdr:y>
    </cdr:from>
    <cdr:to>
      <cdr:x>0.94167</cdr:x>
      <cdr:y>0.07749</cdr:y>
    </cdr:to>
    <cdr:sp macro="" textlink="">
      <cdr:nvSpPr>
        <cdr:cNvPr id="5" name="CaixaDeTexto 4"/>
        <cdr:cNvSpPr txBox="1"/>
      </cdr:nvSpPr>
      <cdr:spPr>
        <a:xfrm xmlns:a="http://schemas.openxmlformats.org/drawingml/2006/main">
          <a:off x="3733800" y="0"/>
          <a:ext cx="571500" cy="2000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99,5%</a:t>
          </a:r>
        </a:p>
      </cdr:txBody>
    </cdr:sp>
  </cdr:relSizeAnchor>
</c:userShapes>
</file>

<file path=ppt/drawings/drawing5.xml><?xml version="1.0" encoding="utf-8"?>
<c:userShapes xmlns:c="http://schemas.openxmlformats.org/drawingml/2006/chart">
  <cdr:relSizeAnchor xmlns:cdr="http://schemas.openxmlformats.org/drawingml/2006/chartDrawing">
    <cdr:from>
      <cdr:x>0.19025</cdr:x>
      <cdr:y>0.25613</cdr:y>
    </cdr:from>
    <cdr:to>
      <cdr:x>0.33914</cdr:x>
      <cdr:y>0.33374</cdr:y>
    </cdr:to>
    <cdr:sp macro="" textlink="">
      <cdr:nvSpPr>
        <cdr:cNvPr id="2" name="CaixaDeTexto 1"/>
        <cdr:cNvSpPr txBox="1"/>
      </cdr:nvSpPr>
      <cdr:spPr>
        <a:xfrm xmlns:a="http://schemas.openxmlformats.org/drawingml/2006/main">
          <a:off x="876300" y="628650"/>
          <a:ext cx="685800" cy="1905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62,2%</a:t>
          </a:r>
        </a:p>
      </cdr:txBody>
    </cdr:sp>
  </cdr:relSizeAnchor>
  <cdr:relSizeAnchor xmlns:cdr="http://schemas.openxmlformats.org/drawingml/2006/chartDrawing">
    <cdr:from>
      <cdr:x>0.3929</cdr:x>
      <cdr:y>0.27941</cdr:y>
    </cdr:from>
    <cdr:to>
      <cdr:x>0.52939</cdr:x>
      <cdr:y>0.33762</cdr:y>
    </cdr:to>
    <cdr:sp macro="" textlink="">
      <cdr:nvSpPr>
        <cdr:cNvPr id="3" name="CaixaDeTexto 2"/>
        <cdr:cNvSpPr txBox="1"/>
      </cdr:nvSpPr>
      <cdr:spPr>
        <a:xfrm xmlns:a="http://schemas.openxmlformats.org/drawingml/2006/main">
          <a:off x="1809750" y="685800"/>
          <a:ext cx="628650" cy="1428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60,1%</a:t>
          </a:r>
        </a:p>
      </cdr:txBody>
    </cdr:sp>
  </cdr:relSizeAnchor>
  <cdr:relSizeAnchor xmlns:cdr="http://schemas.openxmlformats.org/drawingml/2006/chartDrawing">
    <cdr:from>
      <cdr:x>0.6059</cdr:x>
      <cdr:y>0.28329</cdr:y>
    </cdr:from>
    <cdr:to>
      <cdr:x>0.73411</cdr:x>
      <cdr:y>0.37255</cdr:y>
    </cdr:to>
    <cdr:sp macro="" textlink="">
      <cdr:nvSpPr>
        <cdr:cNvPr id="4" name="CaixaDeTexto 3"/>
        <cdr:cNvSpPr txBox="1"/>
      </cdr:nvSpPr>
      <cdr:spPr>
        <a:xfrm xmlns:a="http://schemas.openxmlformats.org/drawingml/2006/main">
          <a:off x="2790825" y="695325"/>
          <a:ext cx="590550" cy="2190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58,6%</a:t>
          </a:r>
        </a:p>
      </cdr:txBody>
    </cdr:sp>
  </cdr:relSizeAnchor>
  <cdr:relSizeAnchor xmlns:cdr="http://schemas.openxmlformats.org/drawingml/2006/chartDrawing">
    <cdr:from>
      <cdr:x>0.81683</cdr:x>
      <cdr:y>0.28329</cdr:y>
    </cdr:from>
    <cdr:to>
      <cdr:x>0.93263</cdr:x>
      <cdr:y>0.97298</cdr:y>
    </cdr:to>
    <cdr:sp macro="" textlink="">
      <cdr:nvSpPr>
        <cdr:cNvPr id="5" name="CaixaDeTexto 4"/>
        <cdr:cNvSpPr txBox="1"/>
      </cdr:nvSpPr>
      <cdr:spPr>
        <a:xfrm xmlns:a="http://schemas.openxmlformats.org/drawingml/2006/main">
          <a:off x="4281215" y="1083878"/>
          <a:ext cx="606938" cy="2638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58,1%</a:t>
          </a:r>
        </a:p>
      </cdr:txBody>
    </cdr:sp>
  </cdr:relSizeAnchor>
</c:userShapes>
</file>

<file path=ppt/drawings/drawing6.xml><?xml version="1.0" encoding="utf-8"?>
<c:userShapes xmlns:c="http://schemas.openxmlformats.org/drawingml/2006/chart">
  <cdr:relSizeAnchor xmlns:cdr="http://schemas.openxmlformats.org/drawingml/2006/chartDrawing">
    <cdr:from>
      <cdr:x>0.18828</cdr:x>
      <cdr:y>0</cdr:y>
    </cdr:from>
    <cdr:to>
      <cdr:x>0.37656</cdr:x>
      <cdr:y>0.09135</cdr:y>
    </cdr:to>
    <cdr:sp macro="" textlink="">
      <cdr:nvSpPr>
        <cdr:cNvPr id="2" name="CaixaDeTexto 1"/>
        <cdr:cNvSpPr txBox="1"/>
      </cdr:nvSpPr>
      <cdr:spPr>
        <a:xfrm xmlns:a="http://schemas.openxmlformats.org/drawingml/2006/main">
          <a:off x="876300" y="0"/>
          <a:ext cx="876300" cy="2000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98,9%</a:t>
          </a:r>
        </a:p>
      </cdr:txBody>
    </cdr:sp>
  </cdr:relSizeAnchor>
  <cdr:relSizeAnchor xmlns:cdr="http://schemas.openxmlformats.org/drawingml/2006/chartDrawing">
    <cdr:from>
      <cdr:x>0.40112</cdr:x>
      <cdr:y>0</cdr:y>
    </cdr:from>
    <cdr:to>
      <cdr:x>0.51573</cdr:x>
      <cdr:y>0.11745</cdr:y>
    </cdr:to>
    <cdr:sp macro="" textlink="">
      <cdr:nvSpPr>
        <cdr:cNvPr id="3" name="CaixaDeTexto 2"/>
        <cdr:cNvSpPr txBox="1"/>
      </cdr:nvSpPr>
      <cdr:spPr>
        <a:xfrm xmlns:a="http://schemas.openxmlformats.org/drawingml/2006/main">
          <a:off x="1866900" y="-57150"/>
          <a:ext cx="533400" cy="2571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99,3%</a:t>
          </a:r>
        </a:p>
      </cdr:txBody>
    </cdr:sp>
  </cdr:relSizeAnchor>
  <cdr:relSizeAnchor xmlns:cdr="http://schemas.openxmlformats.org/drawingml/2006/chartDrawing">
    <cdr:from>
      <cdr:x>0.60577</cdr:x>
      <cdr:y>0</cdr:y>
    </cdr:from>
    <cdr:to>
      <cdr:x>0.75108</cdr:x>
      <cdr:y>0.12614</cdr:y>
    </cdr:to>
    <cdr:sp macro="" textlink="">
      <cdr:nvSpPr>
        <cdr:cNvPr id="4" name="CaixaDeTexto 3"/>
        <cdr:cNvSpPr txBox="1"/>
      </cdr:nvSpPr>
      <cdr:spPr>
        <a:xfrm xmlns:a="http://schemas.openxmlformats.org/drawingml/2006/main">
          <a:off x="2819400" y="0"/>
          <a:ext cx="676275" cy="2762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99,4%</a:t>
          </a:r>
        </a:p>
      </cdr:txBody>
    </cdr:sp>
  </cdr:relSizeAnchor>
  <cdr:relSizeAnchor xmlns:cdr="http://schemas.openxmlformats.org/drawingml/2006/chartDrawing">
    <cdr:from>
      <cdr:x>0.81452</cdr:x>
      <cdr:y>0</cdr:y>
    </cdr:from>
    <cdr:to>
      <cdr:x>0.9414</cdr:x>
      <cdr:y>0.08265</cdr:y>
    </cdr:to>
    <cdr:sp macro="" textlink="">
      <cdr:nvSpPr>
        <cdr:cNvPr id="5" name="CaixaDeTexto 4"/>
        <cdr:cNvSpPr txBox="1"/>
      </cdr:nvSpPr>
      <cdr:spPr>
        <a:xfrm xmlns:a="http://schemas.openxmlformats.org/drawingml/2006/main">
          <a:off x="3790950" y="0"/>
          <a:ext cx="590550" cy="1809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99,6%</a:t>
          </a:r>
        </a:p>
      </cdr:txBody>
    </cdr:sp>
  </cdr:relSizeAnchor>
</c:userShapes>
</file>

<file path=ppt/drawings/drawing7.xml><?xml version="1.0" encoding="utf-8"?>
<c:userShapes xmlns:c="http://schemas.openxmlformats.org/drawingml/2006/chart">
  <cdr:relSizeAnchor xmlns:cdr="http://schemas.openxmlformats.org/drawingml/2006/chartDrawing">
    <cdr:from>
      <cdr:x>0.18891</cdr:x>
      <cdr:y>0.45703</cdr:y>
    </cdr:from>
    <cdr:to>
      <cdr:x>0.31828</cdr:x>
      <cdr:y>0.53906</cdr:y>
    </cdr:to>
    <cdr:sp macro="" textlink="">
      <cdr:nvSpPr>
        <cdr:cNvPr id="2" name="CaixaDeTexto 1"/>
        <cdr:cNvSpPr txBox="1"/>
      </cdr:nvSpPr>
      <cdr:spPr>
        <a:xfrm xmlns:a="http://schemas.openxmlformats.org/drawingml/2006/main">
          <a:off x="876300" y="1114425"/>
          <a:ext cx="600075" cy="2000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37,7%</a:t>
          </a:r>
        </a:p>
      </cdr:txBody>
    </cdr:sp>
  </cdr:relSizeAnchor>
  <cdr:relSizeAnchor xmlns:cdr="http://schemas.openxmlformats.org/drawingml/2006/chartDrawing">
    <cdr:from>
      <cdr:x>0.39425</cdr:x>
      <cdr:y>0.3125</cdr:y>
    </cdr:from>
    <cdr:to>
      <cdr:x>0.51335</cdr:x>
      <cdr:y>0.39844</cdr:y>
    </cdr:to>
    <cdr:sp macro="" textlink="">
      <cdr:nvSpPr>
        <cdr:cNvPr id="3" name="CaixaDeTexto 2"/>
        <cdr:cNvSpPr txBox="1"/>
      </cdr:nvSpPr>
      <cdr:spPr>
        <a:xfrm xmlns:a="http://schemas.openxmlformats.org/drawingml/2006/main">
          <a:off x="1828800" y="762000"/>
          <a:ext cx="552450" cy="2095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57,3%</a:t>
          </a:r>
        </a:p>
      </cdr:txBody>
    </cdr:sp>
  </cdr:relSizeAnchor>
  <cdr:relSizeAnchor xmlns:cdr="http://schemas.openxmlformats.org/drawingml/2006/chartDrawing">
    <cdr:from>
      <cdr:x>0.59959</cdr:x>
      <cdr:y>0.19531</cdr:y>
    </cdr:from>
    <cdr:to>
      <cdr:x>0.73717</cdr:x>
      <cdr:y>0.28516</cdr:y>
    </cdr:to>
    <cdr:sp macro="" textlink="">
      <cdr:nvSpPr>
        <cdr:cNvPr id="4" name="CaixaDeTexto 3"/>
        <cdr:cNvSpPr txBox="1"/>
      </cdr:nvSpPr>
      <cdr:spPr>
        <a:xfrm xmlns:a="http://schemas.openxmlformats.org/drawingml/2006/main">
          <a:off x="2781300" y="476250"/>
          <a:ext cx="638175" cy="2190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72,5%</a:t>
          </a:r>
        </a:p>
      </cdr:txBody>
    </cdr:sp>
  </cdr:relSizeAnchor>
  <cdr:relSizeAnchor xmlns:cdr="http://schemas.openxmlformats.org/drawingml/2006/chartDrawing">
    <cdr:from>
      <cdr:x>0.80698</cdr:x>
      <cdr:y>0</cdr:y>
    </cdr:from>
    <cdr:to>
      <cdr:x>0.92813</cdr:x>
      <cdr:y>0.10547</cdr:y>
    </cdr:to>
    <cdr:sp macro="" textlink="">
      <cdr:nvSpPr>
        <cdr:cNvPr id="5" name="CaixaDeTexto 4"/>
        <cdr:cNvSpPr txBox="1"/>
      </cdr:nvSpPr>
      <cdr:spPr>
        <a:xfrm xmlns:a="http://schemas.openxmlformats.org/drawingml/2006/main">
          <a:off x="3743325" y="0"/>
          <a:ext cx="561975" cy="2571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100%</a:t>
          </a:r>
        </a:p>
      </cdr:txBody>
    </cdr:sp>
  </cdr:relSizeAnchor>
</c:userShapes>
</file>

<file path=ppt/drawings/drawing8.xml><?xml version="1.0" encoding="utf-8"?>
<c:userShapes xmlns:c="http://schemas.openxmlformats.org/drawingml/2006/chart">
  <cdr:relSizeAnchor xmlns:cdr="http://schemas.openxmlformats.org/drawingml/2006/chartDrawing">
    <cdr:from>
      <cdr:x>0.18952</cdr:x>
      <cdr:y>0.46094</cdr:y>
    </cdr:from>
    <cdr:to>
      <cdr:x>0.30444</cdr:x>
      <cdr:y>0.53125</cdr:y>
    </cdr:to>
    <cdr:sp macro="" textlink="">
      <cdr:nvSpPr>
        <cdr:cNvPr id="2" name="CaixaDeTexto 1"/>
        <cdr:cNvSpPr txBox="1"/>
      </cdr:nvSpPr>
      <cdr:spPr>
        <a:xfrm xmlns:a="http://schemas.openxmlformats.org/drawingml/2006/main">
          <a:off x="895350" y="1123950"/>
          <a:ext cx="542925" cy="1714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37,7%</a:t>
          </a:r>
        </a:p>
      </cdr:txBody>
    </cdr:sp>
  </cdr:relSizeAnchor>
  <cdr:relSizeAnchor xmlns:cdr="http://schemas.openxmlformats.org/drawingml/2006/chartDrawing">
    <cdr:from>
      <cdr:x>0.40121</cdr:x>
      <cdr:y>0.30469</cdr:y>
    </cdr:from>
    <cdr:to>
      <cdr:x>0.51815</cdr:x>
      <cdr:y>0.39844</cdr:y>
    </cdr:to>
    <cdr:sp macro="" textlink="">
      <cdr:nvSpPr>
        <cdr:cNvPr id="3" name="CaixaDeTexto 2"/>
        <cdr:cNvSpPr txBox="1"/>
      </cdr:nvSpPr>
      <cdr:spPr>
        <a:xfrm xmlns:a="http://schemas.openxmlformats.org/drawingml/2006/main">
          <a:off x="1895475" y="742950"/>
          <a:ext cx="55245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57,3%</a:t>
          </a:r>
        </a:p>
      </cdr:txBody>
    </cdr:sp>
  </cdr:relSizeAnchor>
  <cdr:relSizeAnchor xmlns:cdr="http://schemas.openxmlformats.org/drawingml/2006/chartDrawing">
    <cdr:from>
      <cdr:x>0.60484</cdr:x>
      <cdr:y>0.17578</cdr:y>
    </cdr:from>
    <cdr:to>
      <cdr:x>0.73387</cdr:x>
      <cdr:y>0.26172</cdr:y>
    </cdr:to>
    <cdr:sp macro="" textlink="">
      <cdr:nvSpPr>
        <cdr:cNvPr id="4" name="CaixaDeTexto 3"/>
        <cdr:cNvSpPr txBox="1"/>
      </cdr:nvSpPr>
      <cdr:spPr>
        <a:xfrm xmlns:a="http://schemas.openxmlformats.org/drawingml/2006/main">
          <a:off x="2857500" y="428625"/>
          <a:ext cx="609600" cy="2095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72,5%</a:t>
          </a:r>
        </a:p>
      </cdr:txBody>
    </cdr:sp>
  </cdr:relSizeAnchor>
  <cdr:relSizeAnchor xmlns:cdr="http://schemas.openxmlformats.org/drawingml/2006/chartDrawing">
    <cdr:from>
      <cdr:x>0.81653</cdr:x>
      <cdr:y>0</cdr:y>
    </cdr:from>
    <cdr:to>
      <cdr:x>0.94758</cdr:x>
      <cdr:y>0.10938</cdr:y>
    </cdr:to>
    <cdr:sp macro="" textlink="">
      <cdr:nvSpPr>
        <cdr:cNvPr id="5" name="CaixaDeTexto 4"/>
        <cdr:cNvSpPr txBox="1"/>
      </cdr:nvSpPr>
      <cdr:spPr>
        <a:xfrm xmlns:a="http://schemas.openxmlformats.org/drawingml/2006/main">
          <a:off x="3857625" y="0"/>
          <a:ext cx="619125" cy="2667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100%</a:t>
          </a:r>
        </a:p>
      </cdr:txBody>
    </cdr:sp>
  </cdr:relSizeAnchor>
</c:userShapes>
</file>

<file path=ppt/drawings/drawing9.xml><?xml version="1.0" encoding="utf-8"?>
<c:userShapes xmlns:c="http://schemas.openxmlformats.org/drawingml/2006/chart">
  <cdr:relSizeAnchor xmlns:cdr="http://schemas.openxmlformats.org/drawingml/2006/chartDrawing">
    <cdr:from>
      <cdr:x>0.19753</cdr:x>
      <cdr:y>0.7027</cdr:y>
    </cdr:from>
    <cdr:to>
      <cdr:x>0.32716</cdr:x>
      <cdr:y>0.76448</cdr:y>
    </cdr:to>
    <cdr:sp macro="" textlink="">
      <cdr:nvSpPr>
        <cdr:cNvPr id="2" name="CaixaDeTexto 1"/>
        <cdr:cNvSpPr txBox="1"/>
      </cdr:nvSpPr>
      <cdr:spPr>
        <a:xfrm xmlns:a="http://schemas.openxmlformats.org/drawingml/2006/main">
          <a:off x="914400" y="1733550"/>
          <a:ext cx="600075" cy="152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6,6%</a:t>
          </a:r>
        </a:p>
      </cdr:txBody>
    </cdr:sp>
  </cdr:relSizeAnchor>
  <cdr:relSizeAnchor xmlns:cdr="http://schemas.openxmlformats.org/drawingml/2006/chartDrawing">
    <cdr:from>
      <cdr:x>0.40535</cdr:x>
      <cdr:y>0.69498</cdr:y>
    </cdr:from>
    <cdr:to>
      <cdr:x>0.51852</cdr:x>
      <cdr:y>0.7722</cdr:y>
    </cdr:to>
    <cdr:sp macro="" textlink="">
      <cdr:nvSpPr>
        <cdr:cNvPr id="3" name="CaixaDeTexto 2"/>
        <cdr:cNvSpPr txBox="1"/>
      </cdr:nvSpPr>
      <cdr:spPr>
        <a:xfrm xmlns:a="http://schemas.openxmlformats.org/drawingml/2006/main">
          <a:off x="1876425" y="1714500"/>
          <a:ext cx="523875" cy="1905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6,6%</a:t>
          </a:r>
        </a:p>
      </cdr:txBody>
    </cdr:sp>
  </cdr:relSizeAnchor>
  <cdr:relSizeAnchor xmlns:cdr="http://schemas.openxmlformats.org/drawingml/2006/chartDrawing">
    <cdr:from>
      <cdr:x>0.61111</cdr:x>
      <cdr:y>0.69498</cdr:y>
    </cdr:from>
    <cdr:to>
      <cdr:x>0.72634</cdr:x>
      <cdr:y>0.78378</cdr:y>
    </cdr:to>
    <cdr:sp macro="" textlink="">
      <cdr:nvSpPr>
        <cdr:cNvPr id="4" name="CaixaDeTexto 3"/>
        <cdr:cNvSpPr txBox="1"/>
      </cdr:nvSpPr>
      <cdr:spPr>
        <a:xfrm xmlns:a="http://schemas.openxmlformats.org/drawingml/2006/main">
          <a:off x="2828925" y="1714500"/>
          <a:ext cx="533400" cy="2190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6,6%</a:t>
          </a:r>
        </a:p>
      </cdr:txBody>
    </cdr:sp>
  </cdr:relSizeAnchor>
  <cdr:relSizeAnchor xmlns:cdr="http://schemas.openxmlformats.org/drawingml/2006/chartDrawing">
    <cdr:from>
      <cdr:x>0.81276</cdr:x>
      <cdr:y>0.53668</cdr:y>
    </cdr:from>
    <cdr:to>
      <cdr:x>0.96708</cdr:x>
      <cdr:y>0.62162</cdr:y>
    </cdr:to>
    <cdr:sp macro="" textlink="">
      <cdr:nvSpPr>
        <cdr:cNvPr id="5" name="CaixaDeTexto 4"/>
        <cdr:cNvSpPr txBox="1"/>
      </cdr:nvSpPr>
      <cdr:spPr>
        <a:xfrm xmlns:a="http://schemas.openxmlformats.org/drawingml/2006/main">
          <a:off x="3762375" y="1323975"/>
          <a:ext cx="714375" cy="2095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t-BR" sz="1100"/>
            <a:t>27,1%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37D0C-5F5E-401B-B15C-9685FA8CAF2A}" type="datetimeFigureOut">
              <a:rPr lang="pt-BR" smtClean="0"/>
              <a:pPr/>
              <a:t>03/08/2014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C9D169-6EC5-4E72-A4F6-CDE06DF73ECD}"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dirty="0" smtClean="0"/>
              <a:t>Importância:</a:t>
            </a:r>
            <a:r>
              <a:rPr lang="pt-BR"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pt-BR" b="0" u="none" dirty="0" smtClean="0"/>
              <a:t>Colaboração para práticas de promoção de saúde, através das palestras e orientações que leva para:</a:t>
            </a:r>
          </a:p>
          <a:p>
            <a:r>
              <a:rPr lang="pt-BR" b="0" u="none" dirty="0" smtClean="0"/>
              <a:t>Melhores condições de saúde bucal:demonstrados pelos</a:t>
            </a:r>
            <a:r>
              <a:rPr lang="pt-BR" b="0" u="none" baseline="0" dirty="0" smtClean="0"/>
              <a:t> melhores os índices de placa, escovação, tratamento </a:t>
            </a:r>
            <a:r>
              <a:rPr lang="pt-BR" b="0" u="none" baseline="0" dirty="0" err="1" smtClean="0"/>
              <a:t>concluidos</a:t>
            </a:r>
            <a:r>
              <a:rPr lang="pt-BR" b="0" u="none" baseline="0" dirty="0" smtClean="0"/>
              <a:t> e </a:t>
            </a:r>
            <a:r>
              <a:rPr lang="pt-BR" b="0" u="none" baseline="0" dirty="0" err="1" smtClean="0"/>
              <a:t>etc</a:t>
            </a:r>
            <a:r>
              <a:rPr lang="pt-BR" b="0" u="none" dirty="0" smtClean="0"/>
              <a:t>  e por </a:t>
            </a:r>
            <a:r>
              <a:rPr lang="pt-BR" b="0" u="none" dirty="0" err="1" smtClean="0"/>
              <a:t>consequência</a:t>
            </a:r>
            <a:r>
              <a:rPr lang="pt-BR" b="0" u="none" dirty="0" smtClean="0"/>
              <a:t>:</a:t>
            </a:r>
          </a:p>
          <a:p>
            <a:r>
              <a:rPr lang="pt-BR" b="0" u="none" dirty="0" smtClean="0"/>
              <a:t>menor demanda para o consultório,</a:t>
            </a:r>
            <a:r>
              <a:rPr lang="pt-BR" b="0" u="none" baseline="0" dirty="0" smtClean="0"/>
              <a:t> por abranger grandes grupos e priorizar os casos de maior risco</a:t>
            </a:r>
            <a:endParaRPr lang="pt-BR" b="0" u="none" dirty="0" smtClean="0"/>
          </a:p>
          <a:p>
            <a:r>
              <a:rPr lang="pt-BR" sz="1200" b="1" kern="1200" dirty="0" smtClean="0">
                <a:solidFill>
                  <a:schemeClr val="tx1"/>
                </a:solidFill>
                <a:latin typeface="+mn-lt"/>
                <a:ea typeface="+mn-ea"/>
                <a:cs typeface="+mn-cs"/>
              </a:rPr>
              <a:t> </a:t>
            </a:r>
            <a:r>
              <a:rPr lang="pt-BR" sz="1200" b="1" i="1" u="sng" kern="1200" dirty="0" smtClean="0">
                <a:solidFill>
                  <a:srgbClr val="FF0000"/>
                </a:solidFill>
                <a:latin typeface="+mn-lt"/>
                <a:ea typeface="+mn-ea"/>
                <a:cs typeface="+mn-cs"/>
              </a:rPr>
              <a:t>Se perguntarem:</a:t>
            </a:r>
            <a:r>
              <a:rPr lang="pt-BR" sz="1200" b="1" i="1" u="sng" kern="1200" baseline="0" dirty="0" smtClean="0">
                <a:solidFill>
                  <a:srgbClr val="FF0000"/>
                </a:solidFill>
                <a:latin typeface="+mn-lt"/>
                <a:ea typeface="+mn-ea"/>
                <a:cs typeface="+mn-cs"/>
              </a:rPr>
              <a:t> média de 35% sem alterações no exame, o restante (65%) com problema</a:t>
            </a:r>
            <a:endParaRPr lang="pt-BR" b="1" i="1" u="sng" dirty="0">
              <a:solidFill>
                <a:srgbClr val="FF0000"/>
              </a:solidFill>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2</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Ler ficha ação: aplicação de flúor gel</a:t>
            </a: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11</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Ler ficha ação: TRA</a:t>
            </a: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12</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Ler ficha ação: </a:t>
            </a:r>
            <a:r>
              <a:rPr lang="pt-BR" sz="1200" b="1" kern="1200" baseline="0" dirty="0" err="1" smtClean="0">
                <a:solidFill>
                  <a:schemeClr val="tx1"/>
                </a:solidFill>
                <a:latin typeface="+mn-lt"/>
                <a:ea typeface="+mn-ea"/>
                <a:cs typeface="+mn-cs"/>
              </a:rPr>
              <a:t>proced</a:t>
            </a:r>
            <a:r>
              <a:rPr lang="pt-BR" sz="1200" b="1" kern="1200" baseline="0" dirty="0" smtClean="0">
                <a:solidFill>
                  <a:schemeClr val="tx1"/>
                </a:solidFill>
                <a:latin typeface="+mn-lt"/>
                <a:ea typeface="+mn-ea"/>
                <a:cs typeface="+mn-cs"/>
              </a:rPr>
              <a:t>. clínicos</a:t>
            </a: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13</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Ler slide</a:t>
            </a: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14</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Escolares participantes do exame x escolares foco da intervenção</a:t>
            </a:r>
          </a:p>
          <a:p>
            <a:r>
              <a:rPr lang="pt-BR" sz="1200" b="1" kern="1200" baseline="0" dirty="0" smtClean="0">
                <a:solidFill>
                  <a:schemeClr val="tx1"/>
                </a:solidFill>
                <a:latin typeface="+mn-lt"/>
                <a:ea typeface="+mn-ea"/>
                <a:cs typeface="+mn-cs"/>
              </a:rPr>
              <a:t>No 1° mês foram 188 alunos, seguidos de  286  no 2° mês, 362 no terceiro mês e 499 alunos no final da intervenção</a:t>
            </a: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15</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Escolares com primeira consulta x escolares  foco da intervenção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baseline="0" dirty="0" smtClean="0">
                <a:solidFill>
                  <a:schemeClr val="tx1"/>
                </a:solidFill>
                <a:latin typeface="+mn-lt"/>
                <a:ea typeface="+mn-ea"/>
                <a:cs typeface="+mn-cs"/>
              </a:rPr>
              <a:t>Este indicador atingiu os 100% durante toda a intervenção, pois </a:t>
            </a:r>
            <a:r>
              <a:rPr lang="pt-BR" sz="1200" kern="1200" dirty="0" smtClean="0">
                <a:solidFill>
                  <a:schemeClr val="tx1"/>
                </a:solidFill>
                <a:latin typeface="+mn-lt"/>
                <a:ea typeface="+mn-ea"/>
                <a:cs typeface="+mn-cs"/>
              </a:rPr>
              <a:t>Conforme os alunos passavam pela triagem, na planilha de risco de cárie, as condutas que cada usuário necessitava eram apropriadamente anotados. Essas primeiras consultas tiveram uma abrangência no decorrer dos meses de 188, 286, 362 e 499 alunos.</a:t>
            </a:r>
            <a:endParaRPr lang="pt-BR" dirty="0" smtClean="0"/>
          </a:p>
          <a:p>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16</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Ler slide</a:t>
            </a: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17</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Alto risco + primeira consulta / alto risco moradores da área: todos que eram ou não alto risco, já tinham a sua primeira consulta registrada, resultando nos 100%. A pequena variação foi equivalente a um aluo a menos, podendo ser por falta do escolar.</a:t>
            </a: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18</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Ler slide. </a:t>
            </a:r>
          </a:p>
          <a:p>
            <a:r>
              <a:rPr lang="pt-BR" sz="1200" kern="1200" dirty="0" smtClean="0">
                <a:solidFill>
                  <a:schemeClr val="tx1"/>
                </a:solidFill>
                <a:latin typeface="+mn-lt"/>
                <a:ea typeface="+mn-ea"/>
                <a:cs typeface="+mn-cs"/>
              </a:rPr>
              <a:t>Foi baixo o número de crianças faltantes nos agendamentos do consultório. Isto porque havia o reforço com o escolar, com o professor e com o responsável</a:t>
            </a:r>
            <a:r>
              <a:rPr lang="pt-BR" sz="1200" kern="1200" baseline="0" dirty="0" smtClean="0">
                <a:solidFill>
                  <a:schemeClr val="tx1"/>
                </a:solidFill>
                <a:latin typeface="+mn-lt"/>
                <a:ea typeface="+mn-ea"/>
                <a:cs typeface="+mn-cs"/>
              </a:rPr>
              <a:t> e assim todas as buscas ativas foram realizadas.</a:t>
            </a:r>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19</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20</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baseline="0" dirty="0" smtClean="0"/>
              <a:t>Caracterização do município: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o município de Rio Grande, fica no extremo sul do Estado do Rio Grande do Sul,</a:t>
            </a:r>
            <a:r>
              <a:rPr lang="pt-BR" sz="1200" kern="1200" baseline="0" dirty="0" smtClean="0">
                <a:solidFill>
                  <a:schemeClr val="tx1"/>
                </a:solidFill>
                <a:latin typeface="+mn-lt"/>
                <a:ea typeface="+mn-ea"/>
                <a:cs typeface="+mn-cs"/>
              </a:rPr>
              <a:t> c</a:t>
            </a:r>
            <a:r>
              <a:rPr lang="pt-BR" sz="1200" kern="1200" dirty="0" smtClean="0">
                <a:solidFill>
                  <a:schemeClr val="tx1"/>
                </a:solidFill>
                <a:latin typeface="+mn-lt"/>
                <a:ea typeface="+mn-ea"/>
                <a:cs typeface="+mn-cs"/>
              </a:rPr>
              <a:t>om localização privilegiada para o mercado marítimo, a economia anda em forte ascensão devido ao desenvolvimento do pólo naval. Segundo dados do Instituto Brasileiro de Geografia e Estatística (IBGE) tem uma população aproximada de 198.051 habitantes. A estrutura da saúde é composta atualmente por 13 UBS tradicionais e 19 UBS com equipe saúde da família, que formam assim as Unidades Básicas de Saúde da Família (UBSF). </a:t>
            </a:r>
            <a:endParaRPr lang="pt-BR" dirty="0" smtClean="0"/>
          </a:p>
          <a:p>
            <a:endParaRPr lang="pt-BR" baseline="0" dirty="0" smtClean="0"/>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3</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Seguiu a mesma porcentagem da primeira consulta </a:t>
            </a:r>
            <a:r>
              <a:rPr lang="pt-BR" sz="1200" b="1" kern="1200" baseline="0" dirty="0" err="1" smtClean="0">
                <a:solidFill>
                  <a:schemeClr val="tx1"/>
                </a:solidFill>
                <a:latin typeface="+mn-lt"/>
                <a:ea typeface="+mn-ea"/>
                <a:cs typeface="+mn-cs"/>
              </a:rPr>
              <a:t>pq</a:t>
            </a:r>
            <a:r>
              <a:rPr lang="pt-BR" sz="1200" b="1" kern="1200" baseline="0" dirty="0" smtClean="0">
                <a:solidFill>
                  <a:schemeClr val="tx1"/>
                </a:solidFill>
                <a:latin typeface="+mn-lt"/>
                <a:ea typeface="+mn-ea"/>
                <a:cs typeface="+mn-cs"/>
              </a:rPr>
              <a:t> </a:t>
            </a:r>
            <a:r>
              <a:rPr lang="pt-BR" sz="1200" kern="1200" dirty="0" smtClean="0">
                <a:solidFill>
                  <a:schemeClr val="tx1"/>
                </a:solidFill>
                <a:latin typeface="+mn-lt"/>
                <a:ea typeface="+mn-ea"/>
                <a:cs typeface="+mn-cs"/>
              </a:rPr>
              <a:t>Seguindo a mesma lógica anterior, o primeiro momento com o aluno serviu para, além do exame bucal e primeira consulta, realizar a escovação supervisionada com os alunos nas escolas</a:t>
            </a:r>
            <a:r>
              <a:rPr lang="pt-BR" sz="1200" b="1" kern="1200" baseline="0" dirty="0" smtClean="0">
                <a:solidFill>
                  <a:schemeClr val="tx1"/>
                </a:solidFill>
                <a:latin typeface="+mn-lt"/>
                <a:ea typeface="+mn-ea"/>
                <a:cs typeface="+mn-cs"/>
              </a:rPr>
              <a:t> </a:t>
            </a: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21</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Ler slide</a:t>
            </a: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22</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A aplicação de gel fluoretado com a escova de dente também foi bem satisfatória, abrangendo praticamente os 100% da meta em todos os meses da intervenção.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nota-se a diferença de apenas um aluno, nos últimos três meses, no numerador deste indicador em relação ao denominador. Isto se deu pela ausência das crianças ao ambiente escolar.</a:t>
            </a:r>
            <a:endParaRPr lang="pt-BR" dirty="0" smtClean="0"/>
          </a:p>
          <a:p>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23</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24</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Neste tópico todos os meses de intervenção superaram as expectativas, apesar de leve </a:t>
            </a:r>
            <a:r>
              <a:rPr lang="pt-BR" sz="1200" kern="1200" dirty="0" err="1" smtClean="0">
                <a:solidFill>
                  <a:schemeClr val="tx1"/>
                </a:solidFill>
                <a:latin typeface="+mn-lt"/>
                <a:ea typeface="+mn-ea"/>
                <a:cs typeface="+mn-cs"/>
              </a:rPr>
              <a:t>decrescência</a:t>
            </a:r>
            <a:r>
              <a:rPr lang="pt-BR" sz="1200" kern="1200" dirty="0" smtClean="0">
                <a:solidFill>
                  <a:schemeClr val="tx1"/>
                </a:solidFill>
                <a:latin typeface="+mn-lt"/>
                <a:ea typeface="+mn-ea"/>
                <a:cs typeface="+mn-cs"/>
              </a:rPr>
              <a:t>.</a:t>
            </a:r>
            <a:r>
              <a:rPr lang="pt-BR" sz="1200" kern="1200" baseline="0" dirty="0" smtClean="0">
                <a:solidFill>
                  <a:schemeClr val="tx1"/>
                </a:solidFill>
                <a:latin typeface="+mn-lt"/>
                <a:ea typeface="+mn-ea"/>
                <a:cs typeface="+mn-cs"/>
              </a:rPr>
              <a:t> Por uma questão organizacional, o início teve maiores índices</a:t>
            </a:r>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25</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26</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De uma maneira geral, os índices praticamente alcançaram a meta dos 100%,</a:t>
            </a:r>
            <a:r>
              <a:rPr lang="pt-BR" sz="1200" kern="1200" baseline="0" dirty="0" smtClean="0">
                <a:solidFill>
                  <a:schemeClr val="tx1"/>
                </a:solidFill>
                <a:latin typeface="+mn-lt"/>
                <a:ea typeface="+mn-ea"/>
                <a:cs typeface="+mn-cs"/>
              </a:rPr>
              <a:t> com uma diferença de dois alunos, justificadas pelas faltas dos escolares.</a:t>
            </a:r>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27</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28</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Os métodos empregados consistiram em palestras de forma informal e por vezes com a utilização do quadro para ilustração, juntamente com o manequim</a:t>
            </a:r>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29</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30</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baseline="0" dirty="0" smtClean="0">
                <a:solidFill>
                  <a:schemeClr val="tx1"/>
                </a:solidFill>
                <a:latin typeface="+mn-lt"/>
                <a:ea typeface="+mn-ea"/>
                <a:cs typeface="+mn-cs"/>
              </a:rPr>
              <a:t>Caracterização de sua Unidade Básica de Saúde:</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 ESF Dr.</a:t>
            </a:r>
            <a:r>
              <a:rPr lang="pt-BR" sz="1200" kern="1200" baseline="0" dirty="0" smtClean="0">
                <a:solidFill>
                  <a:schemeClr val="tx1"/>
                </a:solidFill>
                <a:latin typeface="+mn-lt"/>
                <a:ea typeface="+mn-ea"/>
                <a:cs typeface="+mn-cs"/>
              </a:rPr>
              <a:t> Carlos Roberto Riet Vargas</a:t>
            </a:r>
            <a:r>
              <a:rPr lang="pt-BR" sz="1200" kern="1200" dirty="0" smtClean="0">
                <a:solidFill>
                  <a:schemeClr val="tx1"/>
                </a:solidFill>
                <a:latin typeface="+mn-lt"/>
                <a:ea typeface="+mn-ea"/>
                <a:cs typeface="+mn-cs"/>
              </a:rPr>
              <a:t> abrange duas áreas, sendo elas o Bairro Cidade de Águeda ( com</a:t>
            </a:r>
            <a:r>
              <a:rPr lang="pt-BR" sz="1200" kern="1200" baseline="0" dirty="0" smtClean="0">
                <a:solidFill>
                  <a:schemeClr val="tx1"/>
                </a:solidFill>
                <a:latin typeface="+mn-lt"/>
                <a:ea typeface="+mn-ea"/>
                <a:cs typeface="+mn-cs"/>
              </a:rPr>
              <a:t> perfil epidemiológico jovem e grandes taxas de natalidade</a:t>
            </a:r>
            <a:r>
              <a:rPr lang="pt-BR" sz="1200" kern="1200" dirty="0" smtClean="0">
                <a:solidFill>
                  <a:schemeClr val="tx1"/>
                </a:solidFill>
                <a:latin typeface="+mn-lt"/>
                <a:ea typeface="+mn-ea"/>
                <a:cs typeface="+mn-cs"/>
              </a:rPr>
              <a:t> e o Bairro </a:t>
            </a:r>
            <a:r>
              <a:rPr lang="pt-BR" sz="1200" kern="1200" dirty="0" err="1" smtClean="0">
                <a:solidFill>
                  <a:schemeClr val="tx1"/>
                </a:solidFill>
                <a:latin typeface="+mn-lt"/>
                <a:ea typeface="+mn-ea"/>
                <a:cs typeface="+mn-cs"/>
              </a:rPr>
              <a:t>Cohab</a:t>
            </a:r>
            <a:r>
              <a:rPr lang="pt-BR" sz="1200" kern="1200" dirty="0" smtClean="0">
                <a:solidFill>
                  <a:schemeClr val="tx1"/>
                </a:solidFill>
                <a:latin typeface="+mn-lt"/>
                <a:ea typeface="+mn-ea"/>
                <a:cs typeface="+mn-cs"/>
              </a:rPr>
              <a:t> IV, predominantemente</a:t>
            </a:r>
            <a:r>
              <a:rPr lang="pt-BR" sz="1200" kern="1200" baseline="0" dirty="0" smtClean="0">
                <a:solidFill>
                  <a:schemeClr val="tx1"/>
                </a:solidFill>
                <a:latin typeface="+mn-lt"/>
                <a:ea typeface="+mn-ea"/>
                <a:cs typeface="+mn-cs"/>
              </a:rPr>
              <a:t> idoso)</a:t>
            </a:r>
            <a:r>
              <a:rPr lang="pt-BR" sz="1200" kern="1200" dirty="0" smtClean="0">
                <a:solidFill>
                  <a:schemeClr val="tx1"/>
                </a:solidFill>
                <a:latin typeface="+mn-lt"/>
                <a:ea typeface="+mn-ea"/>
                <a:cs typeface="+mn-cs"/>
              </a:rPr>
              <a:t> e por isso trabalhamos com duas equipes. A população total das duas áreas é em torno de 6000 habitantes e os profissionais atuantes correspondem a dois médicos, duas enfermeiras, duas auxiliares de enfermagem, uma dentista, uma auxiliar de saúde bucal e 10 agentes comunitários de saúde (ACS). </a:t>
            </a:r>
            <a:endParaRPr lang="pt-BR" dirty="0" smtClean="0"/>
          </a:p>
          <a:p>
            <a:endParaRPr lang="pt-BR" baseline="0" dirty="0" smtClean="0"/>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4</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São assuntos afins e relatados no mesmo momento</a:t>
            </a:r>
            <a:r>
              <a:rPr lang="pt-BR" sz="1200" kern="1200" baseline="0" dirty="0" smtClean="0">
                <a:solidFill>
                  <a:schemeClr val="tx1"/>
                </a:solidFill>
                <a:latin typeface="+mn-lt"/>
                <a:ea typeface="+mn-ea"/>
                <a:cs typeface="+mn-cs"/>
              </a:rPr>
              <a:t> como triagem, informação sobre cárie, escovação ..</a:t>
            </a:r>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31</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32</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Este quesito realmente ficou muito aquém do esperado, justificado pelo número de alunos e trabalho empregado em todo o processo, onde a minha prioridade acabou recaindo sobre todos os outros aspectos. A elaboração de um conteúdo mais amplo sobre orientações nutricionais irá entrar nas próximas intervenções anuais</a:t>
            </a:r>
          </a:p>
          <a:p>
            <a:r>
              <a:rPr lang="pt-BR" sz="1200" b="1" kern="1200" baseline="0" dirty="0" smtClean="0">
                <a:solidFill>
                  <a:schemeClr val="tx1"/>
                </a:solidFill>
                <a:latin typeface="+mn-lt"/>
                <a:ea typeface="+mn-ea"/>
                <a:cs typeface="+mn-cs"/>
              </a:rPr>
              <a:t>Uma outra explicação é a não contagem das orientações feitas nas salas de aula antes das escovações, onde somente foram consideradas as atividades específicas de orientação, como palestra e teatro de fantoche</a:t>
            </a: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33</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Um dos pontos mais positivos do projeto foi a plena aceitação da comunidade à alteração da agenda odontológica:</a:t>
            </a:r>
            <a:r>
              <a:rPr lang="pt-BR" sz="1200" kern="1200" baseline="0" dirty="0" smtClean="0">
                <a:solidFill>
                  <a:schemeClr val="tx1"/>
                </a:solidFill>
                <a:latin typeface="+mn-lt"/>
                <a:ea typeface="+mn-ea"/>
                <a:cs typeface="+mn-cs"/>
              </a:rPr>
              <a:t> deixando dois dias na semana para escola</a:t>
            </a:r>
            <a:endParaRPr lang="pt-B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 atenção proporcionada para uma população carente, mesmo que singela, aumenta de forma substancial, o vínculo paciente-profissional.</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As mudanças na rotina das crianças observadas nas visitas às instituições, com grupos de alunos com suas escovas e pastas fazendo a sua higienização de forma correta, fazem todo o esforço ser compensador e estimulante para dar continuidade aos trabalhos.</a:t>
            </a:r>
            <a:endParaRPr lang="pt-BR" dirty="0" smtClean="0"/>
          </a:p>
          <a:p>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34</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-A intervenção acrescentou muito na dinâmica do trabalho frente às escolas, pois trouxe ampliação e organização para a rotina da saúde bucal da unidade para os escolares da área adstrita</a:t>
            </a:r>
          </a:p>
          <a:p>
            <a:r>
              <a:rPr lang="pt-BR" sz="1200" kern="1200" dirty="0" smtClean="0">
                <a:solidFill>
                  <a:schemeClr val="tx1"/>
                </a:solidFill>
                <a:latin typeface="+mn-lt"/>
                <a:ea typeface="+mn-ea"/>
                <a:cs typeface="+mn-cs"/>
              </a:rPr>
              <a:t>-Abranger agentes comunitários, os quais foram capacitados para a avaliação da saúde bucal para o risco de cárie nos estudantes, gerando esclarecimentos acerca deste assunto para os profissionais e para a população. ASB: realizando de forma eficaz e qualitativa as avaliações bucais e escovações, favorecendo para os resultados</a:t>
            </a:r>
          </a:p>
          <a:p>
            <a:r>
              <a:rPr lang="pt-BR" sz="1200" kern="1200" dirty="0" smtClean="0">
                <a:solidFill>
                  <a:schemeClr val="tx1"/>
                </a:solidFill>
                <a:latin typeface="+mn-lt"/>
                <a:ea typeface="+mn-ea"/>
                <a:cs typeface="+mn-cs"/>
              </a:rPr>
              <a:t>-organizou a agenda da unidade para saúde bucal, de forma que dois dias da semana se voltaram especificamente para a atenção aos escolares</a:t>
            </a:r>
          </a:p>
          <a:p>
            <a:r>
              <a:rPr lang="pt-BR" sz="1200" kern="1200" dirty="0" smtClean="0">
                <a:solidFill>
                  <a:schemeClr val="tx1"/>
                </a:solidFill>
                <a:latin typeface="+mn-lt"/>
                <a:ea typeface="+mn-ea"/>
                <a:cs typeface="+mn-cs"/>
              </a:rPr>
              <a:t>-otimizou-se o atendimento nos dias restantes da semana para as outras faixas etárias e grupos (Antes, pela demanda espontânea, havia grande volume de usuários puérpures para atendimento na unidade, realidade esta que mudou significantemente)</a:t>
            </a:r>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35</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Avalie o nível de incorporação da intervenção à rotina do serviço</a:t>
            </a:r>
            <a:r>
              <a:rPr lang="pt-BR" sz="1200" b="1" kern="1200" baseline="0" dirty="0" smtClean="0">
                <a:solidFill>
                  <a:schemeClr val="tx1"/>
                </a:solidFill>
                <a:latin typeface="+mn-lt"/>
                <a:ea typeface="+mn-ea"/>
                <a:cs typeface="+mn-cs"/>
              </a:rPr>
              <a:t>:</a:t>
            </a:r>
          </a:p>
          <a:p>
            <a:r>
              <a:rPr lang="pt-BR" sz="1200" kern="1200" dirty="0" smtClean="0">
                <a:solidFill>
                  <a:schemeClr val="tx1"/>
                </a:solidFill>
                <a:latin typeface="+mn-lt"/>
                <a:ea typeface="+mn-ea"/>
                <a:cs typeface="+mn-cs"/>
              </a:rPr>
              <a:t>podem-se concluir como válidas praticamente todas as ações que foram trabalhadas no projeto, com algumas adaptações </a:t>
            </a:r>
          </a:p>
          <a:p>
            <a:r>
              <a:rPr lang="pt-BR" sz="1200" kern="1200" dirty="0" smtClean="0">
                <a:solidFill>
                  <a:schemeClr val="tx1"/>
                </a:solidFill>
                <a:latin typeface="+mn-lt"/>
                <a:ea typeface="+mn-ea"/>
                <a:cs typeface="+mn-cs"/>
              </a:rPr>
              <a:t>-em relação ao tratamento restaurador atraumático, que passará a ser em consultório. </a:t>
            </a:r>
            <a:endParaRPr lang="pt-BR" dirty="0" smtClean="0"/>
          </a:p>
          <a:p>
            <a:r>
              <a:rPr lang="pt-BR" sz="1200" kern="1200" dirty="0" smtClean="0">
                <a:solidFill>
                  <a:schemeClr val="tx1"/>
                </a:solidFill>
                <a:latin typeface="+mn-lt"/>
                <a:ea typeface="+mn-ea"/>
                <a:cs typeface="+mn-cs"/>
              </a:rPr>
              <a:t>O monitoramento da condição bucal dos alunos terá mudanças também, já que antes os alunos eram avaliados por turma, o que dificulta o acompanhamento de caráter anual, considerando-se que alguns alunos podem ser alocados de sala. </a:t>
            </a:r>
          </a:p>
          <a:p>
            <a:r>
              <a:rPr lang="pt-BR" sz="1200" kern="1200" dirty="0" smtClean="0">
                <a:solidFill>
                  <a:schemeClr val="tx1"/>
                </a:solidFill>
                <a:latin typeface="+mn-lt"/>
                <a:ea typeface="+mn-ea"/>
                <a:cs typeface="+mn-cs"/>
              </a:rPr>
              <a:t>A avaliação será realizada de acordo com o nome e condição bucal e em ordem alfabética, facilitando a manutenção do trabalho nos anos seguintes. </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36</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u="sng" dirty="0" smtClean="0"/>
              <a:t>Mudanças previstas após o término do curso: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De acordo com os bons resultados nos outros quesitos do projeto, acredito na manutenção</a:t>
            </a:r>
            <a:r>
              <a:rPr lang="pt-BR" sz="1200" kern="1200" baseline="0" dirty="0" smtClean="0">
                <a:solidFill>
                  <a:schemeClr val="tx1"/>
                </a:solidFill>
                <a:latin typeface="+mn-lt"/>
                <a:ea typeface="+mn-ea"/>
                <a:cs typeface="+mn-cs"/>
              </a:rPr>
              <a:t> </a:t>
            </a:r>
            <a:r>
              <a:rPr lang="pt-BR" sz="1200" kern="1200" dirty="0" smtClean="0">
                <a:solidFill>
                  <a:schemeClr val="tx1"/>
                </a:solidFill>
                <a:latin typeface="+mn-lt"/>
                <a:ea typeface="+mn-ea"/>
                <a:cs typeface="+mn-cs"/>
              </a:rPr>
              <a:t>trabalhos</a:t>
            </a:r>
            <a:r>
              <a:rPr lang="pt-BR" sz="1200" kern="1200" baseline="0" dirty="0" smtClean="0">
                <a:solidFill>
                  <a:schemeClr val="tx1"/>
                </a:solidFill>
                <a:latin typeface="+mn-lt"/>
                <a:ea typeface="+mn-ea"/>
                <a:cs typeface="+mn-cs"/>
              </a:rPr>
              <a:t> já existentes.</a:t>
            </a:r>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Algumas </a:t>
            </a:r>
            <a:r>
              <a:rPr lang="pt-BR" sz="1200" kern="1200" dirty="0" smtClean="0">
                <a:solidFill>
                  <a:schemeClr val="tx1"/>
                </a:solidFill>
                <a:latin typeface="+mn-lt"/>
                <a:ea typeface="+mn-ea"/>
                <a:cs typeface="+mn-cs"/>
              </a:rPr>
              <a:t>mudanças na rotina de trabalho ocorreriam, como por </a:t>
            </a:r>
            <a:r>
              <a:rPr lang="pt-BR" sz="1200" kern="1200" dirty="0" smtClean="0">
                <a:solidFill>
                  <a:schemeClr val="tx1"/>
                </a:solidFill>
                <a:latin typeface="+mn-lt"/>
                <a:ea typeface="+mn-ea"/>
                <a:cs typeface="+mn-cs"/>
              </a:rPr>
              <a:t>exemplo: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maior </a:t>
            </a:r>
            <a:r>
              <a:rPr lang="pt-BR" sz="1200" kern="1200" dirty="0" smtClean="0">
                <a:solidFill>
                  <a:schemeClr val="tx1"/>
                </a:solidFill>
                <a:latin typeface="+mn-lt"/>
                <a:ea typeface="+mn-ea"/>
                <a:cs typeface="+mn-cs"/>
              </a:rPr>
              <a:t>ênfase em palestras com foco especial para as orientações nutricionais e uso do fio-dental, </a:t>
            </a:r>
            <a:endParaRPr lang="pt-B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maior </a:t>
            </a:r>
            <a:r>
              <a:rPr lang="pt-BR" sz="1200" kern="1200" dirty="0" smtClean="0">
                <a:solidFill>
                  <a:schemeClr val="tx1"/>
                </a:solidFill>
                <a:latin typeface="+mn-lt"/>
                <a:ea typeface="+mn-ea"/>
                <a:cs typeface="+mn-cs"/>
              </a:rPr>
              <a:t>número de atividades lúdicas para as crianças, seja por teatro ou vídeos e por fim</a:t>
            </a:r>
            <a:r>
              <a:rPr lang="pt-BR"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repasse </a:t>
            </a:r>
            <a:r>
              <a:rPr lang="pt-BR" sz="1200" kern="1200" dirty="0" smtClean="0">
                <a:solidFill>
                  <a:schemeClr val="tx1"/>
                </a:solidFill>
                <a:latin typeface="+mn-lt"/>
                <a:ea typeface="+mn-ea"/>
                <a:cs typeface="+mn-cs"/>
              </a:rPr>
              <a:t>direto das crianças com alto </a:t>
            </a:r>
            <a:r>
              <a:rPr lang="pt-BR" sz="1200" kern="1200" dirty="0" smtClean="0">
                <a:solidFill>
                  <a:schemeClr val="tx1"/>
                </a:solidFill>
                <a:latin typeface="+mn-lt"/>
                <a:ea typeface="+mn-ea"/>
                <a:cs typeface="+mn-cs"/>
              </a:rPr>
              <a:t>risco (cáries ativas, </a:t>
            </a:r>
            <a:r>
              <a:rPr lang="pt-BR" sz="1200" kern="1200" dirty="0" err="1" smtClean="0">
                <a:solidFill>
                  <a:schemeClr val="tx1"/>
                </a:solidFill>
                <a:latin typeface="+mn-lt"/>
                <a:ea typeface="+mn-ea"/>
                <a:cs typeface="+mn-cs"/>
              </a:rPr>
              <a:t>etc</a:t>
            </a:r>
            <a:r>
              <a:rPr lang="pt-BR" sz="1200" kern="1200" dirty="0" smtClean="0">
                <a:solidFill>
                  <a:schemeClr val="tx1"/>
                </a:solidFill>
                <a:latin typeface="+mn-lt"/>
                <a:ea typeface="+mn-ea"/>
                <a:cs typeface="+mn-cs"/>
              </a:rPr>
              <a:t>) </a:t>
            </a:r>
            <a:r>
              <a:rPr lang="pt-BR" sz="1200" kern="1200" dirty="0" smtClean="0">
                <a:solidFill>
                  <a:schemeClr val="tx1"/>
                </a:solidFill>
                <a:latin typeface="+mn-lt"/>
                <a:ea typeface="+mn-ea"/>
                <a:cs typeface="+mn-cs"/>
              </a:rPr>
              <a:t>para o consultório odontológico. </a:t>
            </a:r>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37</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-As expectativas iniciais eram restritas às práticas de escovação dental a ser realizada uma vez por semana nas escolas. Com o projeto de intervenção, todo o processo ficou mais organizado e amplo, abrangendo não somente as escovações, mas também todo o cuidado necessário para a manutenção da saúde bucal,</a:t>
            </a:r>
            <a:r>
              <a:rPr lang="pt-BR" sz="1200" kern="1200" baseline="0" dirty="0" smtClean="0">
                <a:solidFill>
                  <a:schemeClr val="tx1"/>
                </a:solidFill>
                <a:latin typeface="+mn-lt"/>
                <a:ea typeface="+mn-ea"/>
                <a:cs typeface="+mn-cs"/>
              </a:rPr>
              <a:t> </a:t>
            </a:r>
            <a:r>
              <a:rPr lang="pt-BR" sz="1200" kern="1200" dirty="0" smtClean="0">
                <a:solidFill>
                  <a:schemeClr val="tx1"/>
                </a:solidFill>
                <a:latin typeface="+mn-lt"/>
                <a:ea typeface="+mn-ea"/>
                <a:cs typeface="+mn-cs"/>
              </a:rPr>
              <a:t>contando com dois dias na semana para a atenção aos escolares e práticas de controle da condição bucal.</a:t>
            </a:r>
          </a:p>
          <a:p>
            <a:r>
              <a:rPr lang="pt-BR" sz="1200" kern="1200" dirty="0" smtClean="0">
                <a:solidFill>
                  <a:schemeClr val="tx1"/>
                </a:solidFill>
                <a:latin typeface="+mn-lt"/>
                <a:ea typeface="+mn-ea"/>
                <a:cs typeface="+mn-cs"/>
              </a:rPr>
              <a:t>-Foi enriquecedor para a minha prática profissional toda a orientação recebida com o curso para melhor atender a população adstrita da unidade básica de saúde a qual trabalho. As melhorias se deram principalmente pelo auxílio organizacional dos conteúdos a serem abordados, como pelas partes práticas, onde foram pontuadas todas as ações que deveriam ser abordadas.</a:t>
            </a:r>
            <a:endParaRPr lang="pt-BR" dirty="0" smtClean="0"/>
          </a:p>
          <a:p>
            <a:r>
              <a:rPr lang="pt-BR" sz="1200" kern="1200" dirty="0" smtClean="0">
                <a:solidFill>
                  <a:schemeClr val="tx1"/>
                </a:solidFill>
                <a:latin typeface="+mn-lt"/>
                <a:ea typeface="+mn-ea"/>
                <a:cs typeface="+mn-cs"/>
              </a:rPr>
              <a:t>-O aprendizado mais relevante decorrente do curso foi o suporte para dar continuidade às atividades escolares de forma anual, pois os ótimos resultados obtidos ao final da intervenção servem como propulsores para as atividades terem seguimento. Utilizando os recursos disponibilizados pelo curso e o estímulo da melhoria da condição bucal, a tendência é de ações cada vez mais prósperas e resultados promissores.   </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38</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39</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Situação Da Ação Programática na sua Unidade antes da intervenção</a:t>
            </a:r>
          </a:p>
          <a:p>
            <a:r>
              <a:rPr lang="pt-BR" sz="1200" dirty="0" smtClean="0"/>
              <a:t>Falta de acompanhamento organizado dos escolares:</a:t>
            </a:r>
            <a:r>
              <a:rPr lang="pt-BR" sz="1200" baseline="0" dirty="0" smtClean="0"/>
              <a:t> se planilhas e fichas de atividades</a:t>
            </a:r>
            <a:r>
              <a:rPr lang="pt-BR" dirty="0" smtClean="0"/>
              <a:t> </a:t>
            </a:r>
          </a:p>
          <a:p>
            <a:r>
              <a:rPr lang="pt-BR" dirty="0" smtClean="0"/>
              <a:t>Falta de sistematização de atividades coletivas como triagem, escovação, aplicação de flúor, TRA:</a:t>
            </a:r>
            <a:r>
              <a:rPr lang="pt-BR" baseline="0" dirty="0" smtClean="0"/>
              <a:t> apenas escovações eram feitas de </a:t>
            </a:r>
            <a:r>
              <a:rPr lang="pt-BR" baseline="0" dirty="0" err="1" smtClean="0"/>
              <a:t>form</a:t>
            </a:r>
            <a:r>
              <a:rPr lang="pt-BR" baseline="0" dirty="0" smtClean="0"/>
              <a:t> generalizada</a:t>
            </a:r>
            <a:endParaRPr lang="pt-BR" dirty="0" smtClean="0"/>
          </a:p>
          <a:p>
            <a:r>
              <a:rPr lang="pt-BR" dirty="0" smtClean="0"/>
              <a:t>Ausência de agendamentos para escolares de alto risco para cárie e/ou urgências;</a:t>
            </a:r>
          </a:p>
          <a:p>
            <a:pPr algn="just"/>
            <a:r>
              <a:rPr lang="pt-BR" dirty="0" smtClean="0"/>
              <a:t>Pouco controle do processo saúde-doença dos escolares: </a:t>
            </a:r>
          </a:p>
          <a:p>
            <a:r>
              <a:rPr lang="pt-BR" dirty="0" smtClean="0"/>
              <a:t>Falta de bons hábitos de higiene bucal  no ambiente escolar</a:t>
            </a:r>
          </a:p>
          <a:p>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5</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6</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kern="1200" baseline="0" dirty="0" smtClean="0">
                <a:solidFill>
                  <a:schemeClr val="tx1"/>
                </a:solidFill>
                <a:latin typeface="+mn-lt"/>
                <a:ea typeface="+mn-ea"/>
                <a:cs typeface="+mn-cs"/>
              </a:rPr>
              <a:t>Para cada meta foram abordados tais </a:t>
            </a:r>
            <a:r>
              <a:rPr lang="pt-BR" sz="1200" b="0" kern="1200" baseline="0" dirty="0" err="1" smtClean="0">
                <a:solidFill>
                  <a:schemeClr val="tx1"/>
                </a:solidFill>
                <a:latin typeface="+mn-lt"/>
                <a:ea typeface="+mn-ea"/>
                <a:cs typeface="+mn-cs"/>
              </a:rPr>
              <a:t>pts</a:t>
            </a:r>
            <a:r>
              <a:rPr lang="pt-BR" sz="1200" b="0" kern="1200" baseline="0" dirty="0" smtClean="0">
                <a:solidFill>
                  <a:schemeClr val="tx1"/>
                </a:solidFill>
                <a:latin typeface="+mn-lt"/>
                <a:ea typeface="+mn-ea"/>
                <a:cs typeface="+mn-cs"/>
              </a:rPr>
              <a:t> como monitoramento e avaliação, organização ....</a:t>
            </a: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dirty="0" smtClean="0">
                <a:solidFill>
                  <a:schemeClr val="tx1"/>
                </a:solidFill>
                <a:latin typeface="+mn-lt"/>
                <a:ea typeface="+mn-ea"/>
                <a:cs typeface="+mn-cs"/>
              </a:rPr>
              <a:t>a logística foi baseada </a:t>
            </a:r>
            <a:r>
              <a:rPr lang="pt-BR" sz="1200" kern="1200" dirty="0" smtClean="0">
                <a:solidFill>
                  <a:schemeClr val="tx1"/>
                </a:solidFill>
                <a:latin typeface="+mn-lt"/>
                <a:ea typeface="+mn-ea"/>
                <a:cs typeface="+mn-cs"/>
              </a:rPr>
              <a:t>no Caderno de Atenção Básica de Saúde na Escola do Ministério da Saúde de 2009. </a:t>
            </a:r>
          </a:p>
          <a:p>
            <a:r>
              <a:rPr lang="pt-BR" sz="1200" b="1" kern="1200" dirty="0" smtClean="0">
                <a:solidFill>
                  <a:schemeClr val="tx1"/>
                </a:solidFill>
                <a:latin typeface="+mn-lt"/>
                <a:ea typeface="+mn-ea"/>
                <a:cs typeface="+mn-cs"/>
              </a:rPr>
              <a:t>Primeiramente uma </a:t>
            </a:r>
            <a:r>
              <a:rPr lang="pt-BR" sz="1200" kern="1200" dirty="0" smtClean="0">
                <a:solidFill>
                  <a:schemeClr val="tx1"/>
                </a:solidFill>
                <a:latin typeface="+mn-lt"/>
                <a:ea typeface="+mn-ea"/>
                <a:cs typeface="+mn-cs"/>
              </a:rPr>
              <a:t>triagem na população foco da intervenção </a:t>
            </a:r>
            <a:r>
              <a:rPr lang="pt-BR" sz="1200" b="1" kern="1200" dirty="0" smtClean="0">
                <a:solidFill>
                  <a:schemeClr val="tx1"/>
                </a:solidFill>
                <a:latin typeface="+mn-lt"/>
                <a:ea typeface="+mn-ea"/>
                <a:cs typeface="+mn-cs"/>
              </a:rPr>
              <a:t>foi realizada e a</a:t>
            </a:r>
            <a:r>
              <a:rPr lang="pt-BR" sz="1200" kern="1200" dirty="0" smtClean="0">
                <a:solidFill>
                  <a:schemeClr val="tx1"/>
                </a:solidFill>
                <a:latin typeface="+mn-lt"/>
                <a:ea typeface="+mn-ea"/>
                <a:cs typeface="+mn-cs"/>
              </a:rPr>
              <a:t> condição de saúde bucal </a:t>
            </a:r>
            <a:r>
              <a:rPr lang="pt-BR" sz="1200" b="1" kern="1200" dirty="0" smtClean="0">
                <a:solidFill>
                  <a:schemeClr val="tx1"/>
                </a:solidFill>
                <a:latin typeface="+mn-lt"/>
                <a:ea typeface="+mn-ea"/>
                <a:cs typeface="+mn-cs"/>
              </a:rPr>
              <a:t>foi demarcada, </a:t>
            </a:r>
          </a:p>
          <a:p>
            <a:r>
              <a:rPr lang="pt-BR" sz="1200" b="1" kern="1200" dirty="0" smtClean="0">
                <a:solidFill>
                  <a:schemeClr val="tx1"/>
                </a:solidFill>
                <a:latin typeface="+mn-lt"/>
                <a:ea typeface="+mn-ea"/>
                <a:cs typeface="+mn-cs"/>
              </a:rPr>
              <a:t>A partir daí </a:t>
            </a:r>
            <a:r>
              <a:rPr lang="pt-BR" sz="1200" kern="1200" dirty="0" smtClean="0">
                <a:solidFill>
                  <a:schemeClr val="tx1"/>
                </a:solidFill>
                <a:latin typeface="+mn-lt"/>
                <a:ea typeface="+mn-ea"/>
                <a:cs typeface="+mn-cs"/>
              </a:rPr>
              <a:t>fichas espelho foram elaboradas </a:t>
            </a:r>
            <a:r>
              <a:rPr lang="pt-BR" sz="1200" b="1" kern="1200" dirty="0" smtClean="0">
                <a:solidFill>
                  <a:schemeClr val="tx1"/>
                </a:solidFill>
                <a:latin typeface="+mn-lt"/>
                <a:ea typeface="+mn-ea"/>
                <a:cs typeface="+mn-cs"/>
              </a:rPr>
              <a:t>e separadas por turma afim de organizar e monitorar a forma de trabalho. </a:t>
            </a:r>
          </a:p>
          <a:p>
            <a:r>
              <a:rPr lang="pt-BR" sz="1200" kern="1200" dirty="0" smtClean="0">
                <a:solidFill>
                  <a:schemeClr val="tx1"/>
                </a:solidFill>
                <a:latin typeface="+mn-lt"/>
                <a:ea typeface="+mn-ea"/>
                <a:cs typeface="+mn-cs"/>
              </a:rPr>
              <a:t>Foram elaboradas também fichas anexas à ficha espelho de cada turma </a:t>
            </a:r>
            <a:r>
              <a:rPr lang="pt-BR" sz="1200" b="1" kern="1200" dirty="0" smtClean="0">
                <a:solidFill>
                  <a:schemeClr val="tx1"/>
                </a:solidFill>
                <a:latin typeface="+mn-lt"/>
                <a:ea typeface="+mn-ea"/>
                <a:cs typeface="+mn-cs"/>
              </a:rPr>
              <a:t>para o monitoramento do grau de evolução da condição bucal por indivíduo para os índices de acúmulo de placa dental e escovação dental, aplicação de flúor,  tratamento restaurador atraumático e consulta</a:t>
            </a:r>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8</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dirty="0" smtClean="0">
                <a:solidFill>
                  <a:schemeClr val="tx1"/>
                </a:solidFill>
                <a:latin typeface="+mn-lt"/>
                <a:ea typeface="+mn-ea"/>
                <a:cs typeface="+mn-cs"/>
              </a:rPr>
              <a:t>Ler a</a:t>
            </a:r>
            <a:r>
              <a:rPr lang="pt-BR" sz="1200" b="1" kern="1200" baseline="0" dirty="0" smtClean="0">
                <a:solidFill>
                  <a:schemeClr val="tx1"/>
                </a:solidFill>
                <a:latin typeface="+mn-lt"/>
                <a:ea typeface="+mn-ea"/>
                <a:cs typeface="+mn-cs"/>
              </a:rPr>
              <a:t> ficha: </a:t>
            </a:r>
            <a:r>
              <a:rPr lang="pt-BR" sz="1200" b="1" kern="1200" dirty="0" smtClean="0">
                <a:solidFill>
                  <a:schemeClr val="tx1"/>
                </a:solidFill>
                <a:latin typeface="+mn-lt"/>
                <a:ea typeface="+mn-ea"/>
                <a:cs typeface="+mn-cs"/>
              </a:rPr>
              <a:t>onde os tópicos envolvem existência ou não de placa dental, gengivite, manchas brancas de cárie, cavidades ativas de cárie</a:t>
            </a:r>
            <a:r>
              <a:rPr lang="pt-BR" sz="1200" b="1" kern="1200" baseline="0" dirty="0" smtClean="0">
                <a:solidFill>
                  <a:schemeClr val="tx1"/>
                </a:solidFill>
                <a:latin typeface="+mn-lt"/>
                <a:ea typeface="+mn-ea"/>
                <a:cs typeface="+mn-cs"/>
              </a:rPr>
              <a:t> (colocando o número dos dentes com cárie ativa, já caracterizando primeira consulta odontológica)</a:t>
            </a:r>
            <a:r>
              <a:rPr lang="pt-BR" sz="1200" b="1" kern="1200" dirty="0" smtClean="0">
                <a:solidFill>
                  <a:schemeClr val="tx1"/>
                </a:solidFill>
                <a:latin typeface="+mn-lt"/>
                <a:ea typeface="+mn-ea"/>
                <a:cs typeface="+mn-cs"/>
              </a:rPr>
              <a:t> procedimentos de consultório (cavidades ativas mais complexas e extrações, especificando </a:t>
            </a:r>
            <a:r>
              <a:rPr lang="pt-BR" sz="1200" b="1" kern="1200" dirty="0" err="1" smtClean="0">
                <a:solidFill>
                  <a:schemeClr val="tx1"/>
                </a:solidFill>
                <a:latin typeface="+mn-lt"/>
                <a:ea typeface="+mn-ea"/>
                <a:cs typeface="+mn-cs"/>
              </a:rPr>
              <a:t>tb</a:t>
            </a:r>
            <a:r>
              <a:rPr lang="pt-BR" sz="1200" b="1" kern="1200" dirty="0" smtClean="0">
                <a:solidFill>
                  <a:schemeClr val="tx1"/>
                </a:solidFill>
                <a:latin typeface="+mn-lt"/>
                <a:ea typeface="+mn-ea"/>
                <a:cs typeface="+mn-cs"/>
              </a:rPr>
              <a:t> o número dos dentes)</a:t>
            </a:r>
            <a:r>
              <a:rPr lang="pt-BR" sz="1200" b="1" kern="1200" baseline="0" dirty="0" smtClean="0">
                <a:solidFill>
                  <a:schemeClr val="tx1"/>
                </a:solidFill>
                <a:latin typeface="+mn-lt"/>
                <a:ea typeface="+mn-ea"/>
                <a:cs typeface="+mn-cs"/>
              </a:rPr>
              <a:t> e</a:t>
            </a:r>
            <a:r>
              <a:rPr lang="pt-BR" sz="1200" b="1" kern="1200" dirty="0" smtClean="0">
                <a:solidFill>
                  <a:schemeClr val="tx1"/>
                </a:solidFill>
                <a:latin typeface="+mn-lt"/>
                <a:ea typeface="+mn-ea"/>
                <a:cs typeface="+mn-cs"/>
              </a:rPr>
              <a:t> urgências </a:t>
            </a:r>
            <a:endParaRPr lang="pt-BR" sz="1200" b="1"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9</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baseline="0" dirty="0" smtClean="0">
                <a:solidFill>
                  <a:schemeClr val="tx1"/>
                </a:solidFill>
                <a:latin typeface="+mn-lt"/>
                <a:ea typeface="+mn-ea"/>
                <a:cs typeface="+mn-cs"/>
              </a:rPr>
              <a:t>Ler ficha ação : escovação</a:t>
            </a:r>
          </a:p>
        </p:txBody>
      </p:sp>
      <p:sp>
        <p:nvSpPr>
          <p:cNvPr id="4" name="Espaço Reservado para Número de Slide 3"/>
          <p:cNvSpPr>
            <a:spLocks noGrp="1"/>
          </p:cNvSpPr>
          <p:nvPr>
            <p:ph type="sldNum" sz="quarter" idx="10"/>
          </p:nvPr>
        </p:nvSpPr>
        <p:spPr/>
        <p:txBody>
          <a:bodyPr/>
          <a:lstStyle/>
          <a:p>
            <a:fld id="{82C9D169-6EC5-4E72-A4F6-CDE06DF73ECD}" type="slidenum">
              <a:rPr lang="pt-BR" smtClean="0"/>
              <a:pPr/>
              <a:t>10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C44437AC-1C56-489E-B72E-B4526949C4F5}" type="datetimeFigureOut">
              <a:rPr lang="pt-BR" smtClean="0"/>
              <a:pPr/>
              <a:t>03/08/2014</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7" name="Conector re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30FF3E4-C5F2-4EBA-AB4C-A5E2C390B110}" type="slidenum">
              <a:rPr lang="pt-BR" smtClean="0"/>
              <a:pPr/>
              <a:t>‹nº›</a:t>
            </a:fld>
            <a:endParaRPr lang="pt-BR"/>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44437AC-1C56-489E-B72E-B4526949C4F5}" type="datetimeFigureOut">
              <a:rPr lang="pt-BR" smtClean="0"/>
              <a:pPr/>
              <a:t>03/08/2014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0FF3E4-C5F2-4EBA-AB4C-A5E2C390B110}"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6915912" y="3009901"/>
            <a:ext cx="457200" cy="441325"/>
          </a:xfrm>
        </p:spPr>
        <p:txBody>
          <a:bodyPr/>
          <a:lstStyle/>
          <a:p>
            <a:fld id="{030FF3E4-C5F2-4EBA-AB4C-A5E2C390B110}" type="slidenum">
              <a:rPr lang="pt-BR" smtClean="0"/>
              <a:pPr/>
              <a:t>‹nº›</a:t>
            </a:fld>
            <a:endParaRPr lang="pt-BR"/>
          </a:p>
        </p:txBody>
      </p:sp>
      <p:sp>
        <p:nvSpPr>
          <p:cNvPr id="3" name="Espaço Reservado para Texto Vertical 2"/>
          <p:cNvSpPr>
            <a:spLocks noGrp="1"/>
          </p:cNvSpPr>
          <p:nvPr>
            <p:ph type="body" orient="vert" idx="1"/>
          </p:nvPr>
        </p:nvSpPr>
        <p:spPr>
          <a:xfrm>
            <a:off x="304800" y="304800"/>
            <a:ext cx="6553200" cy="5821366"/>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44437AC-1C56-489E-B72E-B4526949C4F5}" type="datetimeFigureOut">
              <a:rPr lang="pt-BR" smtClean="0"/>
              <a:pPr/>
              <a:t>03/08/2014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2" name="Título Vertical 1"/>
          <p:cNvSpPr>
            <a:spLocks noGrp="1"/>
          </p:cNvSpPr>
          <p:nvPr>
            <p:ph type="title" orient="vert"/>
          </p:nvPr>
        </p:nvSpPr>
        <p:spPr>
          <a:xfrm>
            <a:off x="7391400" y="304801"/>
            <a:ext cx="1447800" cy="5851525"/>
          </a:xfrm>
        </p:spPr>
        <p:txBody>
          <a:bodyPr vert="eaVert"/>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C44437AC-1C56-489E-B72E-B4526949C4F5}" type="datetimeFigureOut">
              <a:rPr lang="pt-BR" smtClean="0"/>
              <a:pPr/>
              <a:t>03/08/2014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4361688" y="1026372"/>
            <a:ext cx="457200" cy="441325"/>
          </a:xfrm>
        </p:spPr>
        <p:txBody>
          <a:bodyPr/>
          <a:lstStyle/>
          <a:p>
            <a:fld id="{030FF3E4-C5F2-4EBA-AB4C-A5E2C390B110}" type="slidenum">
              <a:rPr lang="pt-BR" smtClean="0"/>
              <a:pPr/>
              <a:t>‹nº›</a:t>
            </a:fld>
            <a:endParaRPr lang="pt-BR"/>
          </a:p>
        </p:txBody>
      </p:sp>
      <p:sp>
        <p:nvSpPr>
          <p:cNvPr id="8" name="Espaço Reservado para Conteúdo 7"/>
          <p:cNvSpPr>
            <a:spLocks noGrp="1"/>
          </p:cNvSpPr>
          <p:nvPr>
            <p:ph sz="quarter" idx="1"/>
          </p:nvPr>
        </p:nvSpPr>
        <p:spPr>
          <a:xfrm>
            <a:off x="301752" y="1527048"/>
            <a:ext cx="850392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3" name="Retâ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a:p>
        </p:txBody>
      </p:sp>
      <p:sp>
        <p:nvSpPr>
          <p:cNvPr id="4" name="Espaço Reservado para Data 3"/>
          <p:cNvSpPr>
            <a:spLocks noGrp="1"/>
          </p:cNvSpPr>
          <p:nvPr>
            <p:ph type="dt" sz="half" idx="10"/>
          </p:nvPr>
        </p:nvSpPr>
        <p:spPr/>
        <p:txBody>
          <a:bodyPr/>
          <a:lstStyle/>
          <a:p>
            <a:fld id="{C44437AC-1C56-489E-B72E-B4526949C4F5}" type="datetimeFigureOut">
              <a:rPr lang="pt-BR" smtClean="0"/>
              <a:pPr/>
              <a:t>03/08/2014</a:t>
            </a:fld>
            <a:endParaRPr lang="pt-BR"/>
          </a:p>
        </p:txBody>
      </p:sp>
      <p:sp>
        <p:nvSpPr>
          <p:cNvPr id="8" name="Conector re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30FF3E4-C5F2-4EBA-AB4C-A5E2C390B110}" type="slidenum">
              <a:rPr lang="pt-BR" smtClean="0"/>
              <a:pPr/>
              <a:t>‹nº›</a:t>
            </a:fld>
            <a:endParaRPr lang="pt-BR"/>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a:xfrm>
            <a:off x="5791200" y="6409944"/>
            <a:ext cx="3044952" cy="365760"/>
          </a:xfrm>
        </p:spPr>
        <p:txBody>
          <a:bodyPr/>
          <a:lstStyle/>
          <a:p>
            <a:fld id="{C44437AC-1C56-489E-B72E-B4526949C4F5}" type="datetimeFigureOut">
              <a:rPr lang="pt-BR" smtClean="0"/>
              <a:pPr/>
              <a:t>03/08/2014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30FF3E4-C5F2-4EBA-AB4C-A5E2C390B110}" type="slidenum">
              <a:rPr lang="pt-BR" smtClean="0"/>
              <a:pPr/>
              <a:t>‹nº›</a:t>
            </a:fld>
            <a:endParaRPr lang="pt-BR"/>
          </a:p>
        </p:txBody>
      </p:sp>
      <p:sp>
        <p:nvSpPr>
          <p:cNvPr id="8" name="Conector re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301752"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C44437AC-1C56-489E-B72E-B4526949C4F5}" type="datetimeFigureOut">
              <a:rPr lang="pt-BR" smtClean="0"/>
              <a:pPr/>
              <a:t>03/08/2014</a:t>
            </a:fld>
            <a:endParaRPr lang="pt-BR"/>
          </a:p>
        </p:txBody>
      </p:sp>
      <p:sp>
        <p:nvSpPr>
          <p:cNvPr id="8" name="Espaço Reservado para Rodapé 7"/>
          <p:cNvSpPr>
            <a:spLocks noGrp="1"/>
          </p:cNvSpPr>
          <p:nvPr>
            <p:ph type="ftr" sz="quarter" idx="11"/>
          </p:nvPr>
        </p:nvSpPr>
        <p:spPr>
          <a:xfrm>
            <a:off x="304800" y="6409944"/>
            <a:ext cx="3581400" cy="365760"/>
          </a:xfrm>
        </p:spPr>
        <p:txBody>
          <a:bodyPr/>
          <a:lstStyle/>
          <a:p>
            <a:endParaRPr lang="pt-BR"/>
          </a:p>
        </p:txBody>
      </p:sp>
      <p:sp>
        <p:nvSpPr>
          <p:cNvPr id="15" name="Conector re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301752" y="2471383"/>
            <a:ext cx="4041648" cy="3818404"/>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4800600" y="2471383"/>
            <a:ext cx="4038600" cy="382219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4343400" y="1042416"/>
            <a:ext cx="457200" cy="441325"/>
          </a:xfrm>
        </p:spPr>
        <p:txBody>
          <a:bodyPr/>
          <a:lstStyle>
            <a:lvl1pPr algn="ctr">
              <a:defRPr/>
            </a:lvl1pPr>
          </a:lstStyle>
          <a:p>
            <a:fld id="{030FF3E4-C5F2-4EBA-AB4C-A5E2C390B110}" type="slidenum">
              <a:rPr lang="pt-BR" smtClean="0"/>
              <a:pPr/>
              <a:t>‹nº›</a:t>
            </a:fld>
            <a:endParaRPr lang="pt-BR"/>
          </a:p>
        </p:txBody>
      </p:sp>
      <p:sp>
        <p:nvSpPr>
          <p:cNvPr id="23" name="Título 22"/>
          <p:cNvSpPr>
            <a:spLocks noGrp="1"/>
          </p:cNvSpPr>
          <p:nvPr>
            <p:ph type="title"/>
          </p:nvPr>
        </p:nvSpPr>
        <p:spPr/>
        <p:txBody>
          <a:bodyPr rtlCol="0" anchor="b" anchorCtr="0"/>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C44437AC-1C56-489E-B72E-B4526949C4F5}" type="datetimeFigureOut">
              <a:rPr lang="pt-BR" smtClean="0"/>
              <a:pPr/>
              <a:t>03/08/2014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a:xfrm>
            <a:off x="4343400" y="1036020"/>
            <a:ext cx="457200" cy="441325"/>
          </a:xfrm>
        </p:spPr>
        <p:txBody>
          <a:bodyPr/>
          <a:lstStyle/>
          <a:p>
            <a:fld id="{030FF3E4-C5F2-4EBA-AB4C-A5E2C390B110}"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C44437AC-1C56-489E-B72E-B4526949C4F5}" type="datetimeFigureOut">
              <a:rPr lang="pt-BR" smtClean="0"/>
              <a:pPr/>
              <a:t>03/08/2014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30FF3E4-C5F2-4EBA-AB4C-A5E2C390B110}"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Retâ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3124200" y="685800"/>
            <a:ext cx="5638800" cy="5410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30FF3E4-C5F2-4EBA-AB4C-A5E2C390B110}" type="slidenum">
              <a:rPr lang="pt-BR" smtClean="0"/>
              <a:pPr/>
              <a:t>‹nº›</a:t>
            </a:fld>
            <a:endParaRPr lang="pt-BR"/>
          </a:p>
        </p:txBody>
      </p:sp>
      <p:sp>
        <p:nvSpPr>
          <p:cNvPr id="21" name="Retâ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C44437AC-1C56-489E-B72E-B4526949C4F5}" type="datetimeFigureOut">
              <a:rPr lang="pt-BR" smtClean="0"/>
              <a:pPr/>
              <a:t>03/08/2014</a:t>
            </a:fld>
            <a:endParaRPr lang="pt-BR"/>
          </a:p>
        </p:txBody>
      </p:sp>
      <p:sp>
        <p:nvSpPr>
          <p:cNvPr id="6" name="Espaço Reservado para Rodapé 5"/>
          <p:cNvSpPr>
            <a:spLocks noGrp="1"/>
          </p:cNvSpPr>
          <p:nvPr>
            <p:ph type="ftr" sz="quarter" idx="11"/>
          </p:nvPr>
        </p:nvSpPr>
        <p:spPr>
          <a:xfrm>
            <a:off x="301752" y="6410848"/>
            <a:ext cx="3383280" cy="365760"/>
          </a:xfrm>
        </p:spPr>
        <p:txBody>
          <a:bodyPr/>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p>
            <a:fld id="{030FF3E4-C5F2-4EBA-AB4C-A5E2C390B110}" type="slidenum">
              <a:rPr lang="pt-BR" smtClean="0"/>
              <a:pPr/>
              <a:t>‹nº›</a:t>
            </a:fld>
            <a:endParaRPr lang="pt-BR"/>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3000375" y="609600"/>
            <a:ext cx="58674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22" name="Retâ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5788152" y="6404984"/>
            <a:ext cx="3044952" cy="365760"/>
          </a:xfrm>
        </p:spPr>
        <p:txBody>
          <a:bodyPr/>
          <a:lstStyle/>
          <a:p>
            <a:fld id="{C44437AC-1C56-489E-B72E-B4526949C4F5}" type="datetimeFigureOut">
              <a:rPr lang="pt-BR" smtClean="0"/>
              <a:pPr/>
              <a:t>03/08/2014</a:t>
            </a:fld>
            <a:endParaRPr lang="pt-BR"/>
          </a:p>
        </p:txBody>
      </p:sp>
      <p:sp>
        <p:nvSpPr>
          <p:cNvPr id="6" name="Espaço Reservado para Rodapé 5"/>
          <p:cNvSpPr>
            <a:spLocks noGrp="1"/>
          </p:cNvSpPr>
          <p:nvPr>
            <p:ph type="ftr" sz="quarter" idx="11"/>
          </p:nvPr>
        </p:nvSpPr>
        <p:spPr>
          <a:xfrm>
            <a:off x="301752" y="6410848"/>
            <a:ext cx="3584448" cy="365760"/>
          </a:xfrm>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44437AC-1C56-489E-B72E-B4526949C4F5}" type="datetimeFigureOut">
              <a:rPr lang="pt-BR" smtClean="0"/>
              <a:pPr/>
              <a:t>03/08/2014</a:t>
            </a:fld>
            <a:endParaRPr lang="pt-BR"/>
          </a:p>
        </p:txBody>
      </p:sp>
      <p:sp>
        <p:nvSpPr>
          <p:cNvPr id="3" name="Espaço Reservado para Rodapé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t-BR"/>
          </a:p>
        </p:txBody>
      </p:sp>
      <p:sp>
        <p:nvSpPr>
          <p:cNvPr id="8" name="Retâ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30FF3E4-C5F2-4EBA-AB4C-A5E2C390B110}" type="slidenum">
              <a:rPr lang="pt-BR" smtClean="0"/>
              <a:pPr/>
              <a:t>‹nº›</a:t>
            </a:fld>
            <a:endParaRPr lang="pt-BR"/>
          </a:p>
        </p:txBody>
      </p:sp>
      <p:sp>
        <p:nvSpPr>
          <p:cNvPr id="22" name="Espaço Reservado para Título 21"/>
          <p:cNvSpPr>
            <a:spLocks noGrp="1"/>
          </p:cNvSpPr>
          <p:nvPr>
            <p:ph type="title"/>
          </p:nvPr>
        </p:nvSpPr>
        <p:spPr>
          <a:xfrm>
            <a:off x="301752" y="228600"/>
            <a:ext cx="8534400" cy="758952"/>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14348" y="642918"/>
            <a:ext cx="7772400" cy="2262182"/>
          </a:xfrm>
        </p:spPr>
        <p:txBody>
          <a:bodyPr>
            <a:noAutofit/>
          </a:bodyPr>
          <a:lstStyle/>
          <a:p>
            <a:r>
              <a:rPr lang="pt-BR" sz="2400" dirty="0" smtClean="0"/>
              <a:t/>
            </a:r>
            <a:br>
              <a:rPr lang="pt-BR" sz="2400" dirty="0" smtClean="0"/>
            </a:br>
            <a:r>
              <a:rPr lang="pt-BR" sz="2400" dirty="0" smtClean="0"/>
              <a:t> </a:t>
            </a:r>
            <a:br>
              <a:rPr lang="pt-BR" sz="2400" dirty="0" smtClean="0"/>
            </a:br>
            <a:r>
              <a:rPr lang="pt-BR" sz="2400" dirty="0" smtClean="0"/>
              <a:t> </a:t>
            </a:r>
            <a:br>
              <a:rPr lang="pt-BR" sz="2400" dirty="0" smtClean="0"/>
            </a:br>
            <a:r>
              <a:rPr lang="pt-BR" sz="2400" b="1" dirty="0" smtClean="0">
                <a:latin typeface="Andalus" pitchFamily="18" charset="-78"/>
                <a:cs typeface="Andalus" pitchFamily="18" charset="-78"/>
              </a:rPr>
              <a:t>Universidade Aberta do SUS- UNASUS  </a:t>
            </a:r>
            <a:br>
              <a:rPr lang="pt-BR" sz="2400" b="1" dirty="0" smtClean="0">
                <a:latin typeface="Andalus" pitchFamily="18" charset="-78"/>
                <a:cs typeface="Andalus" pitchFamily="18" charset="-78"/>
              </a:rPr>
            </a:br>
            <a:r>
              <a:rPr lang="pt-BR" sz="2400" b="1" dirty="0" smtClean="0">
                <a:latin typeface="Andalus" pitchFamily="18" charset="-78"/>
                <a:cs typeface="Andalus" pitchFamily="18" charset="-78"/>
              </a:rPr>
              <a:t>Universidade Federal de Pelotas</a:t>
            </a:r>
            <a:br>
              <a:rPr lang="pt-BR" sz="2400" b="1" dirty="0" smtClean="0">
                <a:latin typeface="Andalus" pitchFamily="18" charset="-78"/>
                <a:cs typeface="Andalus" pitchFamily="18" charset="-78"/>
              </a:rPr>
            </a:br>
            <a:r>
              <a:rPr lang="pt-BR" sz="2400" b="1" dirty="0" smtClean="0">
                <a:latin typeface="Andalus" pitchFamily="18" charset="-78"/>
                <a:cs typeface="Andalus" pitchFamily="18" charset="-78"/>
              </a:rPr>
              <a:t>Especialização em Saúde da Família</a:t>
            </a:r>
            <a:br>
              <a:rPr lang="pt-BR" sz="2400" b="1" dirty="0" smtClean="0">
                <a:latin typeface="Andalus" pitchFamily="18" charset="-78"/>
                <a:cs typeface="Andalus" pitchFamily="18" charset="-78"/>
              </a:rPr>
            </a:br>
            <a:r>
              <a:rPr lang="pt-BR" sz="2400" b="1" dirty="0" smtClean="0">
                <a:latin typeface="Andalus" pitchFamily="18" charset="-78"/>
                <a:cs typeface="Andalus" pitchFamily="18" charset="-78"/>
              </a:rPr>
              <a:t>Trabalho de conclusão de curso</a:t>
            </a:r>
            <a:br>
              <a:rPr lang="pt-BR" sz="2400" b="1" dirty="0" smtClean="0">
                <a:latin typeface="Andalus" pitchFamily="18" charset="-78"/>
                <a:cs typeface="Andalus" pitchFamily="18" charset="-78"/>
              </a:rPr>
            </a:br>
            <a:r>
              <a:rPr lang="pt-BR" sz="2400" b="1" dirty="0" smtClean="0">
                <a:latin typeface="Andalus" pitchFamily="18" charset="-78"/>
                <a:cs typeface="Andalus" pitchFamily="18" charset="-78"/>
              </a:rPr>
              <a:t>EAD – Turma 4</a:t>
            </a:r>
            <a:r>
              <a:rPr lang="pt-BR" sz="2400" dirty="0" smtClean="0">
                <a:latin typeface="Andalus" pitchFamily="18" charset="-78"/>
                <a:cs typeface="Andalus" pitchFamily="18" charset="-78"/>
              </a:rPr>
              <a:t/>
            </a:r>
            <a:br>
              <a:rPr lang="pt-BR" sz="2400" dirty="0" smtClean="0">
                <a:latin typeface="Andalus" pitchFamily="18" charset="-78"/>
                <a:cs typeface="Andalus" pitchFamily="18" charset="-78"/>
              </a:rPr>
            </a:br>
            <a:r>
              <a:rPr lang="pt-BR" sz="2400" dirty="0" smtClean="0">
                <a:latin typeface="Andalus" pitchFamily="18" charset="-78"/>
                <a:cs typeface="Andalus" pitchFamily="18" charset="-78"/>
              </a:rPr>
              <a:t/>
            </a:r>
            <a:br>
              <a:rPr lang="pt-BR" sz="2400" dirty="0" smtClean="0">
                <a:latin typeface="Andalus" pitchFamily="18" charset="-78"/>
                <a:cs typeface="Andalus" pitchFamily="18" charset="-78"/>
              </a:rPr>
            </a:br>
            <a:endParaRPr lang="pt-BR" sz="2400" dirty="0">
              <a:latin typeface="Andalus" pitchFamily="18" charset="-78"/>
              <a:cs typeface="Andalus" pitchFamily="18" charset="-78"/>
            </a:endParaRPr>
          </a:p>
        </p:txBody>
      </p:sp>
      <p:pic>
        <p:nvPicPr>
          <p:cNvPr id="4" name="Imagem 3" descr="http://www.minhapos.com.br/data/artigos/images/ufpel.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85786" y="428604"/>
            <a:ext cx="779780" cy="790575"/>
          </a:xfrm>
          <a:prstGeom prst="rect">
            <a:avLst/>
          </a:prstGeom>
          <a:noFill/>
          <a:ln>
            <a:noFill/>
          </a:ln>
        </p:spPr>
      </p:pic>
      <p:pic>
        <p:nvPicPr>
          <p:cNvPr id="5" name="Imagem 4" descr="http://dms.ufpel.edu.br/aquares/images/stories/logos/unasus-ufpel.pn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572396" y="500042"/>
            <a:ext cx="800100" cy="695325"/>
          </a:xfrm>
          <a:prstGeom prst="rect">
            <a:avLst/>
          </a:prstGeom>
          <a:noFill/>
          <a:ln>
            <a:noFill/>
          </a:ln>
        </p:spPr>
      </p:pic>
      <p:sp>
        <p:nvSpPr>
          <p:cNvPr id="13313" name="Rectangle 1"/>
          <p:cNvSpPr>
            <a:spLocks noChangeArrowheads="1"/>
          </p:cNvSpPr>
          <p:nvPr/>
        </p:nvSpPr>
        <p:spPr bwMode="auto">
          <a:xfrm>
            <a:off x="428596" y="3143248"/>
            <a:ext cx="828680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tab pos="5715000" algn="l"/>
              </a:tabLst>
            </a:pPr>
            <a:r>
              <a:rPr kumimoji="0" lang="pt-BR" sz="2800" b="0" i="0" u="none" strike="noStrike" cap="none" normalizeH="0" baseline="0" dirty="0" smtClean="0">
                <a:ln>
                  <a:noFill/>
                </a:ln>
                <a:solidFill>
                  <a:schemeClr val="accent3">
                    <a:lumMod val="50000"/>
                  </a:schemeClr>
                </a:solidFill>
                <a:effectLst/>
                <a:latin typeface="Andalus" pitchFamily="18" charset="-78"/>
                <a:ea typeface="Calibri" pitchFamily="34" charset="0"/>
                <a:cs typeface="Andalus" pitchFamily="18" charset="-78"/>
              </a:rPr>
              <a:t>Melhoria da atenção à saúde bucal das crianças e adolescentes de 06</a:t>
            </a:r>
            <a:r>
              <a:rPr lang="pt-BR" sz="2800" dirty="0">
                <a:solidFill>
                  <a:schemeClr val="accent3">
                    <a:lumMod val="50000"/>
                  </a:schemeClr>
                </a:solidFill>
                <a:latin typeface="Andalus" pitchFamily="18" charset="-78"/>
                <a:ea typeface="Calibri" pitchFamily="34" charset="0"/>
                <a:cs typeface="Andalus" pitchFamily="18" charset="-78"/>
              </a:rPr>
              <a:t> </a:t>
            </a:r>
            <a:r>
              <a:rPr kumimoji="0" lang="pt-BR" sz="2800" b="0" i="0" u="none" strike="noStrike" cap="none" normalizeH="0" baseline="0" dirty="0" smtClean="0">
                <a:ln>
                  <a:noFill/>
                </a:ln>
                <a:solidFill>
                  <a:schemeClr val="accent3">
                    <a:lumMod val="50000"/>
                  </a:schemeClr>
                </a:solidFill>
                <a:effectLst/>
                <a:latin typeface="Andalus" pitchFamily="18" charset="-78"/>
                <a:ea typeface="Calibri" pitchFamily="34" charset="0"/>
                <a:cs typeface="Andalus" pitchFamily="18" charset="-78"/>
              </a:rPr>
              <a:t>a 12 anos na Unidade Básica de Saúde Dr. Carlos Roberto Riet Vargas,</a:t>
            </a:r>
            <a:r>
              <a:rPr lang="pt-BR" sz="2800" dirty="0">
                <a:solidFill>
                  <a:schemeClr val="accent3">
                    <a:lumMod val="50000"/>
                  </a:schemeClr>
                </a:solidFill>
                <a:latin typeface="Andalus" pitchFamily="18" charset="-78"/>
                <a:ea typeface="Calibri" pitchFamily="34" charset="0"/>
                <a:cs typeface="Andalus" pitchFamily="18" charset="-78"/>
              </a:rPr>
              <a:t> </a:t>
            </a:r>
            <a:r>
              <a:rPr kumimoji="0" lang="pt-BR" sz="2800" b="0" i="0" u="none" strike="noStrike" cap="none" normalizeH="0" baseline="0" dirty="0" smtClean="0">
                <a:ln>
                  <a:noFill/>
                </a:ln>
                <a:solidFill>
                  <a:schemeClr val="accent3">
                    <a:lumMod val="50000"/>
                  </a:schemeClr>
                </a:solidFill>
                <a:effectLst/>
                <a:latin typeface="Andalus" pitchFamily="18" charset="-78"/>
                <a:ea typeface="Calibri" pitchFamily="34" charset="0"/>
                <a:cs typeface="Andalus" pitchFamily="18" charset="-78"/>
              </a:rPr>
              <a:t>Rio Grande/RS</a:t>
            </a:r>
            <a:endParaRPr kumimoji="0" lang="pt-BR" sz="2800" b="0" i="0" u="none" strike="noStrike" cap="none" normalizeH="0" baseline="0" dirty="0" smtClean="0">
              <a:ln>
                <a:noFill/>
              </a:ln>
              <a:solidFill>
                <a:schemeClr val="accent3">
                  <a:lumMod val="50000"/>
                </a:schemeClr>
              </a:solidFill>
              <a:effectLst/>
              <a:latin typeface="Andalus" pitchFamily="18" charset="-78"/>
              <a:cs typeface="Andalus" pitchFamily="18" charset="-78"/>
            </a:endParaRPr>
          </a:p>
        </p:txBody>
      </p:sp>
      <p:sp>
        <p:nvSpPr>
          <p:cNvPr id="8" name="Subtítulo 7"/>
          <p:cNvSpPr>
            <a:spLocks noGrp="1"/>
          </p:cNvSpPr>
          <p:nvPr>
            <p:ph type="subTitle" idx="1"/>
          </p:nvPr>
        </p:nvSpPr>
        <p:spPr/>
        <p:txBody>
          <a:bodyPr/>
          <a:lstStyle/>
          <a:p>
            <a:endParaRPr lang="pt-BR"/>
          </a:p>
        </p:txBody>
      </p:sp>
      <p:sp>
        <p:nvSpPr>
          <p:cNvPr id="9" name="CaixaDeTexto 8"/>
          <p:cNvSpPr txBox="1"/>
          <p:nvPr/>
        </p:nvSpPr>
        <p:spPr>
          <a:xfrm>
            <a:off x="2571736" y="5357826"/>
            <a:ext cx="3929090" cy="1323439"/>
          </a:xfrm>
          <a:prstGeom prst="rect">
            <a:avLst/>
          </a:prstGeom>
          <a:noFill/>
        </p:spPr>
        <p:txBody>
          <a:bodyPr wrap="square" rtlCol="0">
            <a:spAutoFit/>
          </a:bodyPr>
          <a:lstStyle/>
          <a:p>
            <a:pPr algn="ctr"/>
            <a:r>
              <a:rPr lang="pt-BR" sz="2000" dirty="0" err="1" smtClean="0">
                <a:solidFill>
                  <a:srgbClr val="002060"/>
                </a:solidFill>
              </a:rPr>
              <a:t>C.D.</a:t>
            </a:r>
            <a:r>
              <a:rPr lang="pt-BR" sz="2000" dirty="0" smtClean="0">
                <a:solidFill>
                  <a:srgbClr val="002060"/>
                </a:solidFill>
              </a:rPr>
              <a:t> Daiane </a:t>
            </a:r>
            <a:r>
              <a:rPr lang="pt-BR" sz="2000" dirty="0" err="1" smtClean="0">
                <a:solidFill>
                  <a:srgbClr val="002060"/>
                </a:solidFill>
              </a:rPr>
              <a:t>Aldrighi</a:t>
            </a:r>
            <a:endParaRPr lang="pt-BR" sz="2000" dirty="0" smtClean="0">
              <a:solidFill>
                <a:srgbClr val="002060"/>
              </a:solidFill>
            </a:endParaRPr>
          </a:p>
          <a:p>
            <a:pPr algn="ctr"/>
            <a:r>
              <a:rPr lang="pt-BR" sz="2000" dirty="0" smtClean="0">
                <a:solidFill>
                  <a:srgbClr val="002060"/>
                </a:solidFill>
              </a:rPr>
              <a:t>Orientadora: Rogéria A. </a:t>
            </a:r>
            <a:r>
              <a:rPr lang="pt-BR" sz="2000" dirty="0" smtClean="0">
                <a:solidFill>
                  <a:srgbClr val="002060"/>
                </a:solidFill>
              </a:rPr>
              <a:t>Santos</a:t>
            </a:r>
          </a:p>
          <a:p>
            <a:pPr algn="ctr"/>
            <a:endParaRPr lang="pt-BR" sz="2000" dirty="0" smtClean="0">
              <a:solidFill>
                <a:srgbClr val="002060"/>
              </a:solidFill>
            </a:endParaRPr>
          </a:p>
          <a:p>
            <a:pPr algn="ctr"/>
            <a:r>
              <a:rPr lang="pt-BR" sz="2000" dirty="0" smtClean="0">
                <a:solidFill>
                  <a:srgbClr val="002060"/>
                </a:solidFill>
              </a:rPr>
              <a:t>Pelotas, 2014</a:t>
            </a:r>
            <a:endParaRPr lang="pt-BR" sz="20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Metodologia</a:t>
            </a:r>
            <a:endParaRPr lang="pt-BR" sz="3200" dirty="0"/>
          </a:p>
        </p:txBody>
      </p:sp>
      <p:sp>
        <p:nvSpPr>
          <p:cNvPr id="3" name="Espaço Reservado para Conteúdo 2"/>
          <p:cNvSpPr>
            <a:spLocks noGrp="1"/>
          </p:cNvSpPr>
          <p:nvPr>
            <p:ph sz="quarter" idx="1"/>
          </p:nvPr>
        </p:nvSpPr>
        <p:spPr>
          <a:xfrm>
            <a:off x="285720" y="1285860"/>
            <a:ext cx="8858280" cy="4572000"/>
          </a:xfrm>
        </p:spPr>
        <p:txBody>
          <a:bodyPr>
            <a:normAutofit/>
          </a:bodyPr>
          <a:lstStyle/>
          <a:p>
            <a:pPr>
              <a:buNone/>
            </a:pPr>
            <a:endParaRPr lang="pt-BR" dirty="0" smtClean="0"/>
          </a:p>
          <a:p>
            <a:pPr>
              <a:buNone/>
            </a:pPr>
            <a:r>
              <a:rPr lang="pt-BR" sz="2900" b="1" u="sng" dirty="0" smtClean="0">
                <a:solidFill>
                  <a:srgbClr val="7030A0"/>
                </a:solidFill>
              </a:rPr>
              <a:t>Logística</a:t>
            </a:r>
            <a:r>
              <a:rPr lang="pt-BR" sz="3000" b="1" u="sng" dirty="0" smtClean="0">
                <a:solidFill>
                  <a:srgbClr val="7030A0"/>
                </a:solidFill>
              </a:rPr>
              <a:t>:</a:t>
            </a:r>
          </a:p>
          <a:p>
            <a:endParaRPr lang="pt-BR" dirty="0" smtClean="0"/>
          </a:p>
          <a:p>
            <a:endParaRPr lang="pt-BR" sz="2800" dirty="0" smtClean="0"/>
          </a:p>
          <a:p>
            <a:endParaRPr lang="pt-BR" sz="2800" dirty="0" smtClean="0"/>
          </a:p>
          <a:p>
            <a:endParaRPr lang="pt-BR" dirty="0" smtClean="0"/>
          </a:p>
          <a:p>
            <a:endParaRPr lang="pt-BR" dirty="0" smtClean="0"/>
          </a:p>
          <a:p>
            <a:endParaRPr lang="pt-BR" dirty="0" smtClean="0"/>
          </a:p>
          <a:p>
            <a:endParaRPr lang="pt-BR"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pic>
        <p:nvPicPr>
          <p:cNvPr id="7" name="Imagem 6"/>
          <p:cNvPicPr/>
          <p:nvPr/>
        </p:nvPicPr>
        <p:blipFill>
          <a:blip r:embed="rId3" cstate="print"/>
          <a:srcRect l="23986" t="20904" r="24986" b="19774"/>
          <a:stretch>
            <a:fillRect/>
          </a:stretch>
        </p:blipFill>
        <p:spPr bwMode="auto">
          <a:xfrm>
            <a:off x="285720" y="1504950"/>
            <a:ext cx="8572560" cy="4781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Metodologia</a:t>
            </a:r>
            <a:endParaRPr lang="pt-BR" sz="3200" dirty="0"/>
          </a:p>
        </p:txBody>
      </p:sp>
      <p:sp>
        <p:nvSpPr>
          <p:cNvPr id="3" name="Espaço Reservado para Conteúdo 2"/>
          <p:cNvSpPr>
            <a:spLocks noGrp="1"/>
          </p:cNvSpPr>
          <p:nvPr>
            <p:ph sz="quarter" idx="1"/>
          </p:nvPr>
        </p:nvSpPr>
        <p:spPr>
          <a:xfrm>
            <a:off x="285720" y="1285860"/>
            <a:ext cx="8858280" cy="4572000"/>
          </a:xfrm>
        </p:spPr>
        <p:txBody>
          <a:bodyPr>
            <a:normAutofit/>
          </a:bodyPr>
          <a:lstStyle/>
          <a:p>
            <a:pPr>
              <a:buNone/>
            </a:pPr>
            <a:endParaRPr lang="pt-BR" dirty="0" smtClean="0"/>
          </a:p>
          <a:p>
            <a:pPr>
              <a:buNone/>
            </a:pPr>
            <a:r>
              <a:rPr lang="pt-BR" sz="2900" b="1" u="sng" dirty="0" smtClean="0">
                <a:solidFill>
                  <a:srgbClr val="7030A0"/>
                </a:solidFill>
              </a:rPr>
              <a:t>Logística</a:t>
            </a:r>
            <a:r>
              <a:rPr lang="pt-BR" sz="3000" b="1" u="sng" dirty="0" smtClean="0">
                <a:solidFill>
                  <a:srgbClr val="7030A0"/>
                </a:solidFill>
              </a:rPr>
              <a:t>:</a:t>
            </a:r>
          </a:p>
          <a:p>
            <a:endParaRPr lang="pt-BR" dirty="0" smtClean="0"/>
          </a:p>
          <a:p>
            <a:endParaRPr lang="pt-BR" sz="2800" dirty="0" smtClean="0"/>
          </a:p>
          <a:p>
            <a:endParaRPr lang="pt-BR" sz="2800" dirty="0" smtClean="0"/>
          </a:p>
          <a:p>
            <a:endParaRPr lang="pt-BR" dirty="0" smtClean="0"/>
          </a:p>
          <a:p>
            <a:endParaRPr lang="pt-BR" dirty="0" smtClean="0"/>
          </a:p>
          <a:p>
            <a:endParaRPr lang="pt-BR" dirty="0" smtClean="0"/>
          </a:p>
          <a:p>
            <a:endParaRPr lang="pt-BR"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pic>
        <p:nvPicPr>
          <p:cNvPr id="5" name="Imagem 4"/>
          <p:cNvPicPr/>
          <p:nvPr/>
        </p:nvPicPr>
        <p:blipFill>
          <a:blip r:embed="rId3" cstate="print"/>
          <a:srcRect l="23675" t="21469" r="23322" b="19209"/>
          <a:stretch>
            <a:fillRect/>
          </a:stretch>
        </p:blipFill>
        <p:spPr bwMode="auto">
          <a:xfrm>
            <a:off x="285720" y="1586761"/>
            <a:ext cx="8572560" cy="47711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Metodologia</a:t>
            </a:r>
            <a:endParaRPr lang="pt-BR" sz="3200" dirty="0"/>
          </a:p>
        </p:txBody>
      </p:sp>
      <p:sp>
        <p:nvSpPr>
          <p:cNvPr id="3" name="Espaço Reservado para Conteúdo 2"/>
          <p:cNvSpPr>
            <a:spLocks noGrp="1"/>
          </p:cNvSpPr>
          <p:nvPr>
            <p:ph sz="quarter" idx="1"/>
          </p:nvPr>
        </p:nvSpPr>
        <p:spPr>
          <a:xfrm>
            <a:off x="285720" y="1285860"/>
            <a:ext cx="8858280" cy="4572000"/>
          </a:xfrm>
        </p:spPr>
        <p:txBody>
          <a:bodyPr>
            <a:normAutofit/>
          </a:bodyPr>
          <a:lstStyle/>
          <a:p>
            <a:pPr>
              <a:buNone/>
            </a:pPr>
            <a:endParaRPr lang="pt-BR" dirty="0" smtClean="0"/>
          </a:p>
          <a:p>
            <a:pPr>
              <a:buNone/>
            </a:pPr>
            <a:r>
              <a:rPr lang="pt-BR" sz="2900" b="1" u="sng" dirty="0" smtClean="0">
                <a:solidFill>
                  <a:srgbClr val="7030A0"/>
                </a:solidFill>
              </a:rPr>
              <a:t>Logística</a:t>
            </a:r>
            <a:r>
              <a:rPr lang="pt-BR" sz="3000" b="1" u="sng" dirty="0" smtClean="0">
                <a:solidFill>
                  <a:srgbClr val="7030A0"/>
                </a:solidFill>
              </a:rPr>
              <a:t>:</a:t>
            </a:r>
          </a:p>
          <a:p>
            <a:endParaRPr lang="pt-BR" dirty="0" smtClean="0"/>
          </a:p>
          <a:p>
            <a:endParaRPr lang="pt-BR" sz="2800" dirty="0" smtClean="0"/>
          </a:p>
          <a:p>
            <a:endParaRPr lang="pt-BR" sz="2800" dirty="0" smtClean="0"/>
          </a:p>
          <a:p>
            <a:endParaRPr lang="pt-BR" dirty="0" smtClean="0"/>
          </a:p>
          <a:p>
            <a:endParaRPr lang="pt-BR" dirty="0" smtClean="0"/>
          </a:p>
          <a:p>
            <a:endParaRPr lang="pt-BR" dirty="0" smtClean="0"/>
          </a:p>
          <a:p>
            <a:endParaRPr lang="pt-BR"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pic>
        <p:nvPicPr>
          <p:cNvPr id="5" name="Imagem 4"/>
          <p:cNvPicPr/>
          <p:nvPr/>
        </p:nvPicPr>
        <p:blipFill>
          <a:blip r:embed="rId3" cstate="print"/>
          <a:srcRect l="20848" t="22034" r="23322" b="19774"/>
          <a:stretch>
            <a:fillRect/>
          </a:stretch>
        </p:blipFill>
        <p:spPr bwMode="auto">
          <a:xfrm>
            <a:off x="357158" y="1504950"/>
            <a:ext cx="8429684" cy="4853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Metodologia</a:t>
            </a:r>
            <a:endParaRPr lang="pt-BR" sz="3200" dirty="0"/>
          </a:p>
        </p:txBody>
      </p:sp>
      <p:sp>
        <p:nvSpPr>
          <p:cNvPr id="3" name="Espaço Reservado para Conteúdo 2"/>
          <p:cNvSpPr>
            <a:spLocks noGrp="1"/>
          </p:cNvSpPr>
          <p:nvPr>
            <p:ph sz="quarter" idx="1"/>
          </p:nvPr>
        </p:nvSpPr>
        <p:spPr>
          <a:xfrm>
            <a:off x="285720" y="1285860"/>
            <a:ext cx="8858280" cy="4572000"/>
          </a:xfrm>
        </p:spPr>
        <p:txBody>
          <a:bodyPr>
            <a:normAutofit/>
          </a:bodyPr>
          <a:lstStyle/>
          <a:p>
            <a:pPr>
              <a:buNone/>
            </a:pPr>
            <a:endParaRPr lang="pt-BR" dirty="0" smtClean="0"/>
          </a:p>
          <a:p>
            <a:pPr>
              <a:buNone/>
            </a:pPr>
            <a:r>
              <a:rPr lang="pt-BR" sz="2900" b="1" u="sng" dirty="0" smtClean="0">
                <a:solidFill>
                  <a:srgbClr val="7030A0"/>
                </a:solidFill>
              </a:rPr>
              <a:t>Logística</a:t>
            </a:r>
            <a:r>
              <a:rPr lang="pt-BR" sz="3000" b="1" u="sng" dirty="0" smtClean="0">
                <a:solidFill>
                  <a:srgbClr val="7030A0"/>
                </a:solidFill>
              </a:rPr>
              <a:t>:</a:t>
            </a:r>
          </a:p>
          <a:p>
            <a:endParaRPr lang="pt-BR" dirty="0" smtClean="0"/>
          </a:p>
          <a:p>
            <a:endParaRPr lang="pt-BR" sz="2800" dirty="0" smtClean="0"/>
          </a:p>
          <a:p>
            <a:endParaRPr lang="pt-BR" sz="2800" dirty="0" smtClean="0"/>
          </a:p>
          <a:p>
            <a:endParaRPr lang="pt-BR" dirty="0" smtClean="0"/>
          </a:p>
          <a:p>
            <a:endParaRPr lang="pt-BR" dirty="0" smtClean="0"/>
          </a:p>
          <a:p>
            <a:endParaRPr lang="pt-BR" dirty="0" smtClean="0"/>
          </a:p>
          <a:p>
            <a:endParaRPr lang="pt-BR"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pic>
        <p:nvPicPr>
          <p:cNvPr id="5" name="Imagem 4"/>
          <p:cNvPicPr/>
          <p:nvPr/>
        </p:nvPicPr>
        <p:blipFill>
          <a:blip r:embed="rId3" cstate="print"/>
          <a:srcRect l="21555" t="22599" r="19788" b="18644"/>
          <a:stretch>
            <a:fillRect/>
          </a:stretch>
        </p:blipFill>
        <p:spPr bwMode="auto">
          <a:xfrm>
            <a:off x="357158" y="1638300"/>
            <a:ext cx="8429684" cy="47196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3" name="Espaço Reservado para Conteúdo 2"/>
          <p:cNvSpPr>
            <a:spLocks noGrp="1"/>
          </p:cNvSpPr>
          <p:nvPr>
            <p:ph sz="quarter" idx="1"/>
          </p:nvPr>
        </p:nvSpPr>
        <p:spPr>
          <a:xfrm>
            <a:off x="285720" y="1428736"/>
            <a:ext cx="8643998" cy="4929222"/>
          </a:xfrm>
        </p:spPr>
        <p:txBody>
          <a:bodyPr>
            <a:normAutofit/>
          </a:bodyPr>
          <a:lstStyle/>
          <a:p>
            <a:pPr algn="just"/>
            <a:endParaRPr lang="pt-BR" sz="2400" b="1" dirty="0" smtClean="0"/>
          </a:p>
          <a:p>
            <a:pPr algn="just"/>
            <a:endParaRPr lang="pt-BR" sz="2400" b="1" dirty="0" smtClean="0"/>
          </a:p>
          <a:p>
            <a:pPr algn="just"/>
            <a:r>
              <a:rPr lang="pt-BR" sz="2400" b="1" dirty="0" smtClean="0"/>
              <a:t>Objetivo </a:t>
            </a:r>
            <a:r>
              <a:rPr lang="pt-BR" sz="2400" b="1" dirty="0" smtClean="0"/>
              <a:t>1: </a:t>
            </a:r>
            <a:r>
              <a:rPr lang="pt-BR" sz="2400" dirty="0" smtClean="0"/>
              <a:t>Ampliar a cobertura da atenção à saúde bucal dos escolares.</a:t>
            </a:r>
          </a:p>
          <a:p>
            <a:pPr algn="just"/>
            <a:endParaRPr lang="pt-BR" sz="2400" b="1" dirty="0" smtClean="0"/>
          </a:p>
          <a:p>
            <a:pPr algn="just"/>
            <a:r>
              <a:rPr lang="pt-BR" sz="2400" b="1" dirty="0" smtClean="0"/>
              <a:t>Meta 1:</a:t>
            </a:r>
            <a:r>
              <a:rPr lang="pt-BR" sz="2400" dirty="0" smtClean="0"/>
              <a:t>  Ampliar a cobertura de ação coletiva de exame bucal com finalidade epidemiológica para estabelecimento de prioridade de atendimento em 100% dos escolares de 06 a 12 anos de idade das escolas da área de abrangência.</a:t>
            </a:r>
          </a:p>
          <a:p>
            <a:pPr>
              <a:buNone/>
            </a:pPr>
            <a:endParaRPr lang="pt-BR" sz="3000" b="1" u="sng" dirty="0" smtClean="0">
              <a:solidFill>
                <a:srgbClr val="7030A0"/>
              </a:solidFill>
            </a:endParaRPr>
          </a:p>
          <a:p>
            <a:endParaRPr lang="pt-BR" dirty="0" smtClean="0"/>
          </a:p>
          <a:p>
            <a:endParaRPr lang="pt-BR" sz="2800" dirty="0" smtClean="0"/>
          </a:p>
          <a:p>
            <a:endParaRPr lang="pt-BR" sz="2800" dirty="0" smtClean="0"/>
          </a:p>
          <a:p>
            <a:endParaRPr lang="pt-BR" dirty="0" smtClean="0"/>
          </a:p>
          <a:p>
            <a:endParaRPr lang="pt-BR" dirty="0" smtClean="0"/>
          </a:p>
          <a:p>
            <a:endParaRPr lang="pt-BR" dirty="0" smtClean="0"/>
          </a:p>
          <a:p>
            <a:endParaRPr lang="pt-BR"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3" name="Espaço Reservado para Conteúdo 2"/>
          <p:cNvSpPr>
            <a:spLocks noGrp="1"/>
          </p:cNvSpPr>
          <p:nvPr>
            <p:ph sz="quarter" idx="1"/>
          </p:nvPr>
        </p:nvSpPr>
        <p:spPr>
          <a:xfrm>
            <a:off x="285720" y="1428736"/>
            <a:ext cx="8643998" cy="4929222"/>
          </a:xfrm>
        </p:spPr>
        <p:txBody>
          <a:bodyPr>
            <a:normAutofit/>
          </a:bodyPr>
          <a:lstStyle/>
          <a:p>
            <a:pPr>
              <a:buNone/>
            </a:pPr>
            <a:endParaRPr lang="pt-BR" sz="3000" b="1" u="sng" dirty="0" smtClean="0">
              <a:solidFill>
                <a:srgbClr val="7030A0"/>
              </a:solidFill>
            </a:endParaRPr>
          </a:p>
          <a:p>
            <a:endParaRPr lang="pt-BR" dirty="0" smtClean="0"/>
          </a:p>
          <a:p>
            <a:endParaRPr lang="pt-BR" sz="2800" dirty="0" smtClean="0"/>
          </a:p>
          <a:p>
            <a:endParaRPr lang="pt-BR" sz="2800" dirty="0" smtClean="0"/>
          </a:p>
          <a:p>
            <a:endParaRPr lang="pt-BR" dirty="0" smtClean="0"/>
          </a:p>
          <a:p>
            <a:endParaRPr lang="pt-BR" dirty="0" smtClean="0"/>
          </a:p>
          <a:p>
            <a:endParaRPr lang="pt-BR" dirty="0" smtClean="0"/>
          </a:p>
          <a:p>
            <a:endParaRPr lang="pt-BR"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graphicFrame>
        <p:nvGraphicFramePr>
          <p:cNvPr id="5" name="Gráfico 4"/>
          <p:cNvGraphicFramePr/>
          <p:nvPr/>
        </p:nvGraphicFramePr>
        <p:xfrm>
          <a:off x="2143108" y="2500305"/>
          <a:ext cx="504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2049" name="Rectangle 1"/>
          <p:cNvSpPr>
            <a:spLocks noChangeArrowheads="1"/>
          </p:cNvSpPr>
          <p:nvPr/>
        </p:nvSpPr>
        <p:spPr bwMode="auto">
          <a:xfrm>
            <a:off x="1643042" y="5072074"/>
            <a:ext cx="685804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 pos="990600" algn="l"/>
              </a:tabLst>
            </a:pPr>
            <a:r>
              <a:rPr kumimoji="0" lang="pt-BR" sz="1400" b="1" i="0" u="none" strike="noStrike" cap="none" normalizeH="0" baseline="0" dirty="0" smtClean="0">
                <a:ln>
                  <a:noFill/>
                </a:ln>
                <a:solidFill>
                  <a:schemeClr val="tx1"/>
                </a:solidFill>
                <a:effectLst/>
                <a:latin typeface="Arial" pitchFamily="34" charset="0"/>
                <a:cs typeface="Arial" pitchFamily="34" charset="0"/>
              </a:rPr>
              <a:t>          Figura 01</a:t>
            </a:r>
            <a:r>
              <a:rPr kumimoji="0" lang="pt-BR" sz="1400" b="0" i="0" u="none" strike="noStrike" cap="none" normalizeH="0" baseline="0" dirty="0" smtClean="0">
                <a:ln>
                  <a:noFill/>
                </a:ln>
                <a:solidFill>
                  <a:schemeClr val="tx1"/>
                </a:solidFill>
                <a:effectLst/>
                <a:latin typeface="Arial" pitchFamily="34" charset="0"/>
                <a:cs typeface="Arial" pitchFamily="34" charset="0"/>
              </a:rPr>
              <a:t>: Proporção de escolares examinados na escola.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3" name="Espaço Reservado para Conteúdo 2"/>
          <p:cNvSpPr>
            <a:spLocks noGrp="1"/>
          </p:cNvSpPr>
          <p:nvPr>
            <p:ph sz="quarter" idx="1"/>
          </p:nvPr>
        </p:nvSpPr>
        <p:spPr>
          <a:xfrm>
            <a:off x="285720" y="1428736"/>
            <a:ext cx="8643998" cy="4929222"/>
          </a:xfrm>
        </p:spPr>
        <p:txBody>
          <a:bodyPr>
            <a:normAutofit/>
          </a:bodyPr>
          <a:lstStyle/>
          <a:p>
            <a:endParaRPr lang="pt-BR" sz="2400" b="1" dirty="0" smtClean="0"/>
          </a:p>
          <a:p>
            <a:r>
              <a:rPr lang="pt-BR" sz="2400" b="1" dirty="0" smtClean="0"/>
              <a:t>Objetivo </a:t>
            </a:r>
            <a:r>
              <a:rPr lang="pt-BR" sz="2400" b="1" dirty="0" smtClean="0"/>
              <a:t>1: </a:t>
            </a:r>
            <a:r>
              <a:rPr lang="pt-BR" sz="2400" dirty="0" smtClean="0"/>
              <a:t>Ampliar a cobertura da atenção à saúde bucal dos escolares.</a:t>
            </a:r>
          </a:p>
          <a:p>
            <a:pPr>
              <a:buNone/>
            </a:pPr>
            <a:endParaRPr lang="pt-BR" sz="2400" u="sng" dirty="0" smtClean="0">
              <a:solidFill>
                <a:srgbClr val="7030A0"/>
              </a:solidFill>
            </a:endParaRPr>
          </a:p>
          <a:p>
            <a:pPr algn="just"/>
            <a:r>
              <a:rPr lang="pt-BR" sz="2400" b="1" dirty="0" smtClean="0"/>
              <a:t>Meta 2:</a:t>
            </a:r>
            <a:r>
              <a:rPr lang="pt-BR" sz="2400" dirty="0" smtClean="0"/>
              <a:t> Ampliar a cobertura de primeira consulta, com plano de tratamento odontológico, para 65 % dos escolares moradores da área de abrangência da unidade de saúde.</a:t>
            </a:r>
          </a:p>
          <a:p>
            <a:pPr algn="just"/>
            <a:endParaRPr lang="pt-BR" sz="2400" dirty="0" smtClean="0"/>
          </a:p>
          <a:p>
            <a:pPr algn="just"/>
            <a:r>
              <a:rPr lang="pt-BR" sz="2400" b="1" dirty="0" smtClean="0"/>
              <a:t>Neste indicador os resultados mensais atingiram os 100% durante toda a intervenção.</a:t>
            </a:r>
          </a:p>
          <a:p>
            <a:endParaRPr lang="pt-BR" sz="2800" dirty="0" smtClean="0"/>
          </a:p>
          <a:p>
            <a:endParaRPr lang="pt-BR" dirty="0" smtClean="0"/>
          </a:p>
          <a:p>
            <a:endParaRPr lang="pt-BR" dirty="0" smtClean="0"/>
          </a:p>
          <a:p>
            <a:endParaRPr lang="pt-BR" dirty="0" smtClean="0"/>
          </a:p>
          <a:p>
            <a:endParaRPr lang="pt-BR"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3" name="Espaço Reservado para Conteúdo 2"/>
          <p:cNvSpPr>
            <a:spLocks noGrp="1"/>
          </p:cNvSpPr>
          <p:nvPr>
            <p:ph sz="quarter" idx="1"/>
          </p:nvPr>
        </p:nvSpPr>
        <p:spPr>
          <a:xfrm>
            <a:off x="285720" y="1428736"/>
            <a:ext cx="8643998" cy="4929222"/>
          </a:xfrm>
        </p:spPr>
        <p:txBody>
          <a:bodyPr>
            <a:normAutofit/>
          </a:bodyPr>
          <a:lstStyle/>
          <a:p>
            <a:endParaRPr lang="pt-BR" dirty="0" smtClean="0"/>
          </a:p>
          <a:p>
            <a:endParaRPr lang="pt-BR" sz="2400" b="1" dirty="0" smtClean="0"/>
          </a:p>
          <a:p>
            <a:r>
              <a:rPr lang="pt-BR" sz="2400" b="1" dirty="0" smtClean="0"/>
              <a:t>Objetivo </a:t>
            </a:r>
            <a:r>
              <a:rPr lang="pt-BR" sz="2400" b="1" dirty="0" smtClean="0"/>
              <a:t>1: </a:t>
            </a:r>
            <a:r>
              <a:rPr lang="pt-BR" sz="2400" dirty="0" smtClean="0"/>
              <a:t>Ampliar a cobertura da atenção à saúde bucal dos escolares.</a:t>
            </a:r>
          </a:p>
          <a:p>
            <a:endParaRPr lang="pt-BR" sz="2400" dirty="0" smtClean="0"/>
          </a:p>
          <a:p>
            <a:r>
              <a:rPr lang="pt-BR" sz="2400" b="1" dirty="0" smtClean="0"/>
              <a:t>Meta3:</a:t>
            </a:r>
            <a:r>
              <a:rPr lang="pt-BR" sz="2400" dirty="0" smtClean="0"/>
              <a:t>Realizar primeira consulta odontológica em 100% dos escolares da área classificados como alto risco para doenças bucais.</a:t>
            </a:r>
          </a:p>
          <a:p>
            <a:endParaRPr lang="pt-BR" sz="2400"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3" name="Espaço Reservado para Conteúdo 2"/>
          <p:cNvSpPr>
            <a:spLocks noGrp="1"/>
          </p:cNvSpPr>
          <p:nvPr>
            <p:ph sz="quarter" idx="1"/>
          </p:nvPr>
        </p:nvSpPr>
        <p:spPr>
          <a:xfrm>
            <a:off x="285720" y="1428736"/>
            <a:ext cx="8643998" cy="4929222"/>
          </a:xfrm>
        </p:spPr>
        <p:txBody>
          <a:bodyPr>
            <a:normAutofit/>
          </a:bodyPr>
          <a:lstStyle/>
          <a:p>
            <a:endParaRPr lang="pt-BR" dirty="0" smtClean="0"/>
          </a:p>
          <a:p>
            <a:endParaRPr lang="pt-BR"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graphicFrame>
        <p:nvGraphicFramePr>
          <p:cNvPr id="5" name="Gráfico 4"/>
          <p:cNvGraphicFramePr/>
          <p:nvPr/>
        </p:nvGraphicFramePr>
        <p:xfrm>
          <a:off x="1928794" y="2457000"/>
          <a:ext cx="504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47105" name="Rectangle 1"/>
          <p:cNvSpPr>
            <a:spLocks noChangeArrowheads="1"/>
          </p:cNvSpPr>
          <p:nvPr/>
        </p:nvSpPr>
        <p:spPr bwMode="auto">
          <a:xfrm>
            <a:off x="1857356" y="5000636"/>
            <a:ext cx="512672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pt-BR" sz="1400" b="1" i="0" u="none" strike="noStrike" cap="none" normalizeH="0" baseline="0" dirty="0" smtClean="0">
                <a:ln>
                  <a:noFill/>
                </a:ln>
                <a:solidFill>
                  <a:schemeClr val="tx1"/>
                </a:solidFill>
                <a:effectLst/>
                <a:latin typeface="Arial" pitchFamily="34" charset="0"/>
                <a:cs typeface="Arial" pitchFamily="34" charset="0"/>
              </a:rPr>
              <a:t>Figura 02:</a:t>
            </a:r>
            <a:r>
              <a:rPr kumimoji="0" lang="pt-BR" sz="1400" b="0" i="0" u="none" strike="noStrike" cap="none" normalizeH="0" baseline="0" dirty="0" smtClean="0">
                <a:ln>
                  <a:noFill/>
                </a:ln>
                <a:solidFill>
                  <a:schemeClr val="tx1"/>
                </a:solidFill>
                <a:effectLst/>
                <a:latin typeface="Arial" pitchFamily="34" charset="0"/>
                <a:cs typeface="Arial" pitchFamily="34" charset="0"/>
              </a:rPr>
              <a:t> Proporção de escolares de alto risco com primeira </a:t>
            </a:r>
          </a:p>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pt-BR" sz="1400" b="0" i="0" u="none" strike="noStrike" cap="none" normalizeH="0" baseline="0" dirty="0" smtClean="0">
                <a:ln>
                  <a:noFill/>
                </a:ln>
                <a:solidFill>
                  <a:schemeClr val="tx1"/>
                </a:solidFill>
                <a:effectLst/>
                <a:latin typeface="Arial" pitchFamily="34" charset="0"/>
                <a:cs typeface="Arial" pitchFamily="34" charset="0"/>
              </a:rPr>
              <a:t>consulta odontológica.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3" name="Espaço Reservado para Conteúdo 2"/>
          <p:cNvSpPr>
            <a:spLocks noGrp="1"/>
          </p:cNvSpPr>
          <p:nvPr>
            <p:ph sz="quarter" idx="1"/>
          </p:nvPr>
        </p:nvSpPr>
        <p:spPr>
          <a:xfrm>
            <a:off x="285720" y="1428736"/>
            <a:ext cx="8643998" cy="4929222"/>
          </a:xfrm>
        </p:spPr>
        <p:txBody>
          <a:bodyPr>
            <a:normAutofit/>
          </a:bodyPr>
          <a:lstStyle/>
          <a:p>
            <a:endParaRPr lang="pt-BR" dirty="0" smtClean="0"/>
          </a:p>
          <a:p>
            <a:endParaRPr lang="pt-BR" sz="2400" b="1" dirty="0" smtClean="0"/>
          </a:p>
          <a:p>
            <a:r>
              <a:rPr lang="pt-BR" sz="2400" b="1" dirty="0" smtClean="0"/>
              <a:t>Objetivo </a:t>
            </a:r>
            <a:r>
              <a:rPr lang="pt-BR" sz="2400" b="1" dirty="0" smtClean="0"/>
              <a:t>2:</a:t>
            </a:r>
            <a:r>
              <a:rPr lang="pt-BR" sz="2400" dirty="0" smtClean="0"/>
              <a:t> Melhorar a adesão ao atendimento em saúde bucal.</a:t>
            </a:r>
          </a:p>
          <a:p>
            <a:endParaRPr lang="pt-BR" sz="2400" b="1" dirty="0" smtClean="0"/>
          </a:p>
          <a:p>
            <a:r>
              <a:rPr lang="pt-BR" sz="2400" b="1" dirty="0" smtClean="0"/>
              <a:t>Meta 4:</a:t>
            </a:r>
            <a:r>
              <a:rPr lang="pt-BR" sz="2400" dirty="0" smtClean="0"/>
              <a:t> Fazer busca ativa de todos os escolares da área, com primeira consulta programática, faltosos às consultas.  </a:t>
            </a:r>
          </a:p>
          <a:p>
            <a:endParaRPr lang="pt-BR" sz="2400" dirty="0" smtClean="0"/>
          </a:p>
          <a:p>
            <a:r>
              <a:rPr lang="pt-BR" sz="2400" dirty="0" smtClean="0"/>
              <a:t>Todas as buscas ativas foram realizadas totalizando os 100% mensais em relação a este quesito.</a:t>
            </a:r>
          </a:p>
          <a:p>
            <a:endParaRPr lang="pt-BR" dirty="0" smtClean="0"/>
          </a:p>
          <a:p>
            <a:endParaRPr lang="pt-BR"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Introdução</a:t>
            </a:r>
            <a:endParaRPr lang="pt-BR" sz="3200" dirty="0"/>
          </a:p>
        </p:txBody>
      </p:sp>
      <p:sp>
        <p:nvSpPr>
          <p:cNvPr id="3" name="Espaço Reservado para Conteúdo 2"/>
          <p:cNvSpPr>
            <a:spLocks noGrp="1"/>
          </p:cNvSpPr>
          <p:nvPr>
            <p:ph sz="quarter" idx="1"/>
          </p:nvPr>
        </p:nvSpPr>
        <p:spPr>
          <a:xfrm>
            <a:off x="285720" y="1285860"/>
            <a:ext cx="8503920" cy="4572000"/>
          </a:xfrm>
        </p:spPr>
        <p:txBody>
          <a:bodyPr/>
          <a:lstStyle/>
          <a:p>
            <a:pPr>
              <a:buNone/>
            </a:pPr>
            <a:endParaRPr lang="pt-BR" dirty="0" smtClean="0"/>
          </a:p>
          <a:p>
            <a:pPr>
              <a:buNone/>
            </a:pPr>
            <a:r>
              <a:rPr lang="pt-BR" sz="2400" b="1" u="sng" dirty="0" smtClean="0">
                <a:solidFill>
                  <a:srgbClr val="7030A0"/>
                </a:solidFill>
              </a:rPr>
              <a:t>Importância da ação programática: </a:t>
            </a:r>
          </a:p>
          <a:p>
            <a:pPr>
              <a:buNone/>
            </a:pPr>
            <a:endParaRPr lang="pt-BR" sz="2400" dirty="0" smtClean="0"/>
          </a:p>
          <a:p>
            <a:pPr>
              <a:buNone/>
            </a:pPr>
            <a:r>
              <a:rPr lang="pt-BR" sz="2400" dirty="0" smtClean="0"/>
              <a:t>		Promoção de saúde  </a:t>
            </a:r>
          </a:p>
          <a:p>
            <a:pPr>
              <a:buNone/>
            </a:pPr>
            <a:endParaRPr lang="pt-BR" sz="2400" dirty="0" smtClean="0"/>
          </a:p>
          <a:p>
            <a:pPr>
              <a:buNone/>
            </a:pPr>
            <a:r>
              <a:rPr lang="pt-BR" sz="2400" dirty="0" smtClean="0"/>
              <a:t>			Condição de saúde bucal </a:t>
            </a:r>
          </a:p>
          <a:p>
            <a:pPr>
              <a:buNone/>
            </a:pPr>
            <a:endParaRPr lang="pt-BR" sz="2400" dirty="0" smtClean="0"/>
          </a:p>
          <a:p>
            <a:pPr>
              <a:buNone/>
            </a:pPr>
            <a:r>
              <a:rPr lang="pt-BR" sz="2400" dirty="0" smtClean="0"/>
              <a:t>				Demanda para o consultório</a:t>
            </a:r>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3" name="Espaço Reservado para Conteúdo 2"/>
          <p:cNvSpPr>
            <a:spLocks noGrp="1"/>
          </p:cNvSpPr>
          <p:nvPr>
            <p:ph sz="quarter" idx="1"/>
          </p:nvPr>
        </p:nvSpPr>
        <p:spPr>
          <a:xfrm>
            <a:off x="285720" y="1428736"/>
            <a:ext cx="8643998" cy="4929222"/>
          </a:xfrm>
        </p:spPr>
        <p:txBody>
          <a:bodyPr>
            <a:normAutofit/>
          </a:bodyPr>
          <a:lstStyle/>
          <a:p>
            <a:endParaRPr lang="pt-BR" b="1" dirty="0" smtClean="0"/>
          </a:p>
          <a:p>
            <a:endParaRPr lang="pt-BR" sz="2400" b="1" dirty="0" smtClean="0"/>
          </a:p>
          <a:p>
            <a:r>
              <a:rPr lang="pt-BR" sz="2400" b="1" dirty="0" smtClean="0"/>
              <a:t>Objetivo </a:t>
            </a:r>
            <a:r>
              <a:rPr lang="pt-BR" sz="2400" b="1" dirty="0" smtClean="0"/>
              <a:t>3:</a:t>
            </a:r>
            <a:r>
              <a:rPr lang="pt-BR" sz="2400" dirty="0" smtClean="0"/>
              <a:t> Melhorar a qualidade da atenção em saúde bucal dos escolares.</a:t>
            </a:r>
          </a:p>
          <a:p>
            <a:endParaRPr lang="pt-BR" sz="2400" b="1" dirty="0" smtClean="0"/>
          </a:p>
          <a:p>
            <a:r>
              <a:rPr lang="pt-BR" sz="2400" b="1" dirty="0" smtClean="0"/>
              <a:t>Meta 5:</a:t>
            </a:r>
            <a:r>
              <a:rPr lang="pt-BR" sz="2400" dirty="0" smtClean="0"/>
              <a:t> Realizar a escovação supervisionada com creme dental em 100 % dos escolares</a:t>
            </a:r>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graphicFrame>
        <p:nvGraphicFramePr>
          <p:cNvPr id="5" name="Espaço Reservado para Conteúdo 4"/>
          <p:cNvGraphicFramePr>
            <a:graphicFrameLocks noGrp="1"/>
          </p:cNvGraphicFramePr>
          <p:nvPr>
            <p:ph sz="quarter" idx="1"/>
          </p:nvPr>
        </p:nvGraphicFramePr>
        <p:xfrm>
          <a:off x="1857356" y="2071678"/>
          <a:ext cx="504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53249" name="Rectangle 1"/>
          <p:cNvSpPr>
            <a:spLocks noChangeArrowheads="1"/>
          </p:cNvSpPr>
          <p:nvPr/>
        </p:nvSpPr>
        <p:spPr bwMode="auto">
          <a:xfrm>
            <a:off x="1785918" y="4572008"/>
            <a:ext cx="550072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pt-BR" sz="1400" b="1" i="0" u="none" strike="noStrike" cap="none" normalizeH="0" baseline="0" dirty="0" smtClean="0">
                <a:ln>
                  <a:noFill/>
                </a:ln>
                <a:solidFill>
                  <a:schemeClr val="tx1"/>
                </a:solidFill>
                <a:effectLst/>
                <a:latin typeface="Arial" pitchFamily="34" charset="0"/>
                <a:cs typeface="Arial" pitchFamily="34" charset="0"/>
              </a:rPr>
              <a:t>Figura 03</a:t>
            </a:r>
            <a:r>
              <a:rPr kumimoji="0" lang="pt-BR" sz="1400" b="0" i="0" u="none" strike="noStrike" cap="none" normalizeH="0" baseline="0" dirty="0" smtClean="0">
                <a:ln>
                  <a:noFill/>
                </a:ln>
                <a:solidFill>
                  <a:schemeClr val="tx1"/>
                </a:solidFill>
                <a:effectLst/>
                <a:latin typeface="Arial" pitchFamily="34" charset="0"/>
                <a:cs typeface="Arial" pitchFamily="34" charset="0"/>
              </a:rPr>
              <a:t>: Proporção de escolares com escovação dental supervisionada com creme dental.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3" name="Espaço Reservado para Conteúdo 2"/>
          <p:cNvSpPr>
            <a:spLocks noGrp="1"/>
          </p:cNvSpPr>
          <p:nvPr>
            <p:ph sz="quarter" idx="1"/>
          </p:nvPr>
        </p:nvSpPr>
        <p:spPr>
          <a:xfrm>
            <a:off x="285720" y="1428736"/>
            <a:ext cx="8643998" cy="4929222"/>
          </a:xfrm>
        </p:spPr>
        <p:txBody>
          <a:bodyPr>
            <a:normAutofit/>
          </a:bodyPr>
          <a:lstStyle/>
          <a:p>
            <a:endParaRPr lang="pt-BR" b="1" dirty="0" smtClean="0"/>
          </a:p>
          <a:p>
            <a:endParaRPr lang="pt-BR" sz="2400" b="1" dirty="0" smtClean="0"/>
          </a:p>
          <a:p>
            <a:r>
              <a:rPr lang="pt-BR" sz="2400" b="1" dirty="0" smtClean="0"/>
              <a:t>Objetivo </a:t>
            </a:r>
            <a:r>
              <a:rPr lang="pt-BR" sz="2400" b="1" dirty="0" smtClean="0"/>
              <a:t>3:</a:t>
            </a:r>
            <a:r>
              <a:rPr lang="pt-BR" sz="2400" dirty="0" smtClean="0"/>
              <a:t> Melhorar a qualidade da atenção em saúde bucal dos escolares.</a:t>
            </a:r>
          </a:p>
          <a:p>
            <a:endParaRPr lang="pt-BR" sz="2400" b="1" dirty="0" smtClean="0"/>
          </a:p>
          <a:p>
            <a:r>
              <a:rPr lang="pt-BR" sz="2400" b="1" dirty="0" smtClean="0"/>
              <a:t>Meta 6:</a:t>
            </a:r>
            <a:r>
              <a:rPr lang="pt-BR" sz="2400" dirty="0" smtClean="0"/>
              <a:t> Realizar a aplicação de gel fluoretado com escova dental em 100% dos escolares de alto risco para doenças bucais.</a:t>
            </a:r>
          </a:p>
          <a:p>
            <a:endParaRPr lang="pt-BR" b="1"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graphicFrame>
        <p:nvGraphicFramePr>
          <p:cNvPr id="5" name="Espaço Reservado para Conteúdo 4"/>
          <p:cNvGraphicFramePr>
            <a:graphicFrameLocks noGrp="1"/>
          </p:cNvGraphicFramePr>
          <p:nvPr>
            <p:ph sz="quarter" idx="1"/>
          </p:nvPr>
        </p:nvGraphicFramePr>
        <p:xfrm>
          <a:off x="2000232" y="1928802"/>
          <a:ext cx="504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57345" name="Rectangle 1"/>
          <p:cNvSpPr>
            <a:spLocks noChangeArrowheads="1"/>
          </p:cNvSpPr>
          <p:nvPr/>
        </p:nvSpPr>
        <p:spPr bwMode="auto">
          <a:xfrm>
            <a:off x="1928794" y="4500570"/>
            <a:ext cx="52864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pt-BR" sz="1400" b="1" i="0" u="none" strike="noStrike" cap="none" normalizeH="0" baseline="0" dirty="0" smtClean="0">
                <a:ln>
                  <a:noFill/>
                </a:ln>
                <a:solidFill>
                  <a:schemeClr val="tx1"/>
                </a:solidFill>
                <a:effectLst/>
                <a:latin typeface="Arial" pitchFamily="34" charset="0"/>
                <a:cs typeface="Arial" pitchFamily="34" charset="0"/>
              </a:rPr>
              <a:t>Figura 04</a:t>
            </a:r>
            <a:r>
              <a:rPr kumimoji="0" lang="pt-BR" sz="1400" b="0" i="0" u="none" strike="noStrike" cap="none" normalizeH="0" baseline="0" dirty="0" smtClean="0">
                <a:ln>
                  <a:noFill/>
                </a:ln>
                <a:solidFill>
                  <a:schemeClr val="tx1"/>
                </a:solidFill>
                <a:effectLst/>
                <a:latin typeface="Arial" pitchFamily="34" charset="0"/>
                <a:cs typeface="Arial" pitchFamily="34" charset="0"/>
              </a:rPr>
              <a:t>: Proporção de escolares de alto risco com aplicação de gel fluoretado com escova dental.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6" name="Espaço Reservado para Conteúdo 5"/>
          <p:cNvSpPr>
            <a:spLocks noGrp="1"/>
          </p:cNvSpPr>
          <p:nvPr>
            <p:ph sz="quarter" idx="1"/>
          </p:nvPr>
        </p:nvSpPr>
        <p:spPr>
          <a:xfrm>
            <a:off x="301752" y="1527048"/>
            <a:ext cx="8503920" cy="4830910"/>
          </a:xfrm>
        </p:spPr>
        <p:txBody>
          <a:bodyPr/>
          <a:lstStyle/>
          <a:p>
            <a:endParaRPr lang="pt-BR" dirty="0" smtClean="0"/>
          </a:p>
          <a:p>
            <a:endParaRPr lang="pt-BR" sz="2400" b="1" dirty="0" smtClean="0"/>
          </a:p>
          <a:p>
            <a:r>
              <a:rPr lang="pt-BR" sz="2400" b="1" dirty="0" smtClean="0"/>
              <a:t>Objetivo </a:t>
            </a:r>
            <a:r>
              <a:rPr lang="pt-BR" sz="2400" b="1" dirty="0" smtClean="0"/>
              <a:t>3:</a:t>
            </a:r>
            <a:r>
              <a:rPr lang="pt-BR" sz="2400" dirty="0" smtClean="0"/>
              <a:t> Melhorar a qualidade da atenção em saúde bucal dos escolares.</a:t>
            </a:r>
          </a:p>
          <a:p>
            <a:endParaRPr lang="pt-BR" sz="2400" dirty="0" smtClean="0"/>
          </a:p>
          <a:p>
            <a:r>
              <a:rPr lang="pt-BR" sz="2400" b="1" dirty="0" smtClean="0"/>
              <a:t>Meta 7:</a:t>
            </a:r>
            <a:r>
              <a:rPr lang="pt-BR" sz="2400" dirty="0" smtClean="0"/>
              <a:t> Concluir o tratamento dentário em 30% dos escolares com primeira consulta odontológica.</a:t>
            </a:r>
          </a:p>
          <a:p>
            <a:endParaRPr lang="pt-BR"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graphicFrame>
        <p:nvGraphicFramePr>
          <p:cNvPr id="5" name="Espaço Reservado para Conteúdo 4"/>
          <p:cNvGraphicFramePr>
            <a:graphicFrameLocks noGrp="1"/>
          </p:cNvGraphicFramePr>
          <p:nvPr>
            <p:ph sz="quarter" idx="1"/>
          </p:nvPr>
        </p:nvGraphicFramePr>
        <p:xfrm>
          <a:off x="2000232" y="2000240"/>
          <a:ext cx="504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2049" name="Rectangle 1"/>
          <p:cNvSpPr>
            <a:spLocks noChangeArrowheads="1"/>
          </p:cNvSpPr>
          <p:nvPr/>
        </p:nvSpPr>
        <p:spPr bwMode="auto">
          <a:xfrm>
            <a:off x="1928794" y="4572008"/>
            <a:ext cx="521497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pitchFamily="34" charset="0"/>
                <a:cs typeface="Arial" pitchFamily="34" charset="0"/>
              </a:rPr>
              <a:t>Figura 05</a:t>
            </a:r>
            <a:r>
              <a:rPr kumimoji="0" lang="pt-BR" sz="1400" b="0" i="0" u="none" strike="noStrike" cap="none" normalizeH="0" baseline="0" dirty="0" smtClean="0">
                <a:ln>
                  <a:noFill/>
                </a:ln>
                <a:solidFill>
                  <a:schemeClr val="tx1"/>
                </a:solidFill>
                <a:effectLst/>
                <a:latin typeface="Arial" pitchFamily="34" charset="0"/>
                <a:cs typeface="Arial" pitchFamily="34" charset="0"/>
              </a:rPr>
              <a:t>: Proporção de escolares com tratamento dentário concluído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6" name="Espaço Reservado para Conteúdo 5"/>
          <p:cNvSpPr>
            <a:spLocks noGrp="1"/>
          </p:cNvSpPr>
          <p:nvPr>
            <p:ph sz="quarter" idx="1"/>
          </p:nvPr>
        </p:nvSpPr>
        <p:spPr>
          <a:xfrm>
            <a:off x="301752" y="1527048"/>
            <a:ext cx="8503920" cy="4830910"/>
          </a:xfrm>
        </p:spPr>
        <p:txBody>
          <a:bodyPr/>
          <a:lstStyle/>
          <a:p>
            <a:pPr>
              <a:buNone/>
            </a:pPr>
            <a:endParaRPr lang="pt-BR" b="1" dirty="0" smtClean="0"/>
          </a:p>
          <a:p>
            <a:endParaRPr lang="pt-BR" sz="2400" b="1" dirty="0" smtClean="0"/>
          </a:p>
          <a:p>
            <a:r>
              <a:rPr lang="pt-BR" sz="2400" b="1" dirty="0" smtClean="0"/>
              <a:t>Objetivo </a:t>
            </a:r>
            <a:r>
              <a:rPr lang="pt-BR" sz="2400" b="1" dirty="0" smtClean="0"/>
              <a:t>4</a:t>
            </a:r>
            <a:r>
              <a:rPr lang="pt-BR" sz="2400" dirty="0" smtClean="0"/>
              <a:t>: Melhorar registro das informações</a:t>
            </a:r>
          </a:p>
          <a:p>
            <a:endParaRPr lang="pt-BR" sz="2400" b="1" dirty="0" smtClean="0"/>
          </a:p>
          <a:p>
            <a:r>
              <a:rPr lang="pt-BR" sz="2400" b="1" dirty="0" smtClean="0"/>
              <a:t>Meta 8:</a:t>
            </a:r>
            <a:r>
              <a:rPr lang="pt-BR" sz="2400" dirty="0" smtClean="0"/>
              <a:t> Manter registro atualizado em planilha e/ou prontuário de 100% dos escolares da área.</a:t>
            </a:r>
          </a:p>
          <a:p>
            <a:endParaRPr lang="pt-BR"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graphicFrame>
        <p:nvGraphicFramePr>
          <p:cNvPr id="5" name="Espaço Reservado para Conteúdo 4"/>
          <p:cNvGraphicFramePr>
            <a:graphicFrameLocks noGrp="1"/>
          </p:cNvGraphicFramePr>
          <p:nvPr>
            <p:ph sz="quarter" idx="1"/>
          </p:nvPr>
        </p:nvGraphicFramePr>
        <p:xfrm>
          <a:off x="1928794" y="2000240"/>
          <a:ext cx="504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65537" name="Rectangle 1"/>
          <p:cNvSpPr>
            <a:spLocks noChangeArrowheads="1"/>
          </p:cNvSpPr>
          <p:nvPr/>
        </p:nvSpPr>
        <p:spPr bwMode="auto">
          <a:xfrm>
            <a:off x="1857356" y="4572008"/>
            <a:ext cx="491833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pitchFamily="34" charset="0"/>
                <a:cs typeface="Arial" pitchFamily="34" charset="0"/>
              </a:rPr>
              <a:t>Figura 06</a:t>
            </a:r>
            <a:r>
              <a:rPr kumimoji="0" lang="pt-BR" sz="1400" b="0" i="0" u="none" strike="noStrike" cap="none" normalizeH="0" baseline="0" dirty="0" smtClean="0">
                <a:ln>
                  <a:noFill/>
                </a:ln>
                <a:solidFill>
                  <a:schemeClr val="tx1"/>
                </a:solidFill>
                <a:effectLst/>
                <a:latin typeface="Arial" pitchFamily="34" charset="0"/>
                <a:cs typeface="Arial" pitchFamily="34" charset="0"/>
              </a:rPr>
              <a:t>: Proporção de escolares com registro atualizado.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6" name="Espaço Reservado para Conteúdo 5"/>
          <p:cNvSpPr>
            <a:spLocks noGrp="1"/>
          </p:cNvSpPr>
          <p:nvPr>
            <p:ph sz="quarter" idx="1"/>
          </p:nvPr>
        </p:nvSpPr>
        <p:spPr>
          <a:xfrm>
            <a:off x="301752" y="1527048"/>
            <a:ext cx="8503920" cy="4830910"/>
          </a:xfrm>
        </p:spPr>
        <p:txBody>
          <a:bodyPr/>
          <a:lstStyle/>
          <a:p>
            <a:endParaRPr lang="pt-BR" b="1" dirty="0" smtClean="0"/>
          </a:p>
          <a:p>
            <a:r>
              <a:rPr lang="pt-BR" sz="2400" b="1" dirty="0" smtClean="0"/>
              <a:t>Objetivo 5:</a:t>
            </a:r>
            <a:r>
              <a:rPr lang="pt-BR" sz="2400" dirty="0" smtClean="0"/>
              <a:t> Promover a saúde bucal dos escolares.</a:t>
            </a:r>
          </a:p>
          <a:p>
            <a:endParaRPr lang="pt-BR" sz="2400" b="1" dirty="0" smtClean="0"/>
          </a:p>
          <a:p>
            <a:r>
              <a:rPr lang="pt-BR" sz="2400" b="1" dirty="0" smtClean="0"/>
              <a:t>Meta 9:</a:t>
            </a:r>
            <a:r>
              <a:rPr lang="pt-BR" sz="2400" dirty="0" smtClean="0"/>
              <a:t> Fornecer orientações sobre higiene bucal para 100% dos escolares.</a:t>
            </a:r>
          </a:p>
          <a:p>
            <a:endParaRPr lang="pt-B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6" name="Espaço Reservado para Conteúdo 5"/>
          <p:cNvSpPr>
            <a:spLocks noGrp="1"/>
          </p:cNvSpPr>
          <p:nvPr>
            <p:ph sz="quarter" idx="1"/>
          </p:nvPr>
        </p:nvSpPr>
        <p:spPr>
          <a:xfrm>
            <a:off x="301752" y="1527048"/>
            <a:ext cx="8503920" cy="4830910"/>
          </a:xfrm>
        </p:spPr>
        <p:txBody>
          <a:bodyPr/>
          <a:lstStyle/>
          <a:p>
            <a:endParaRPr lang="pt-BR" b="1" dirty="0" smtClean="0"/>
          </a:p>
          <a:p>
            <a:endParaRPr lang="pt-BR" dirty="0"/>
          </a:p>
        </p:txBody>
      </p:sp>
      <p:graphicFrame>
        <p:nvGraphicFramePr>
          <p:cNvPr id="5" name="Gráfico 4"/>
          <p:cNvGraphicFramePr/>
          <p:nvPr/>
        </p:nvGraphicFramePr>
        <p:xfrm>
          <a:off x="2000232" y="2143116"/>
          <a:ext cx="504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69633" name="Rectangle 1"/>
          <p:cNvSpPr>
            <a:spLocks noChangeArrowheads="1"/>
          </p:cNvSpPr>
          <p:nvPr/>
        </p:nvSpPr>
        <p:spPr bwMode="auto">
          <a:xfrm>
            <a:off x="2000232" y="4714884"/>
            <a:ext cx="507209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pt-BR" sz="1400" b="1" i="0" u="none" strike="noStrike" cap="none" normalizeH="0" baseline="0" dirty="0" smtClean="0">
                <a:ln>
                  <a:noFill/>
                </a:ln>
                <a:solidFill>
                  <a:schemeClr val="tx1"/>
                </a:solidFill>
                <a:effectLst/>
                <a:latin typeface="Arial" pitchFamily="34" charset="0"/>
                <a:cs typeface="Arial" pitchFamily="34" charset="0"/>
              </a:rPr>
              <a:t>Figura 07</a:t>
            </a:r>
            <a:r>
              <a:rPr kumimoji="0" lang="pt-BR" sz="1400" b="0" i="0" u="none" strike="noStrike" cap="none" normalizeH="0" baseline="0" dirty="0" smtClean="0">
                <a:ln>
                  <a:noFill/>
                </a:ln>
                <a:solidFill>
                  <a:schemeClr val="tx1"/>
                </a:solidFill>
                <a:effectLst/>
                <a:latin typeface="Arial" pitchFamily="34" charset="0"/>
                <a:cs typeface="Arial" pitchFamily="34" charset="0"/>
              </a:rPr>
              <a:t>: Proporção de escolares com orientações sobre higiene bucal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Introdução</a:t>
            </a:r>
            <a:endParaRPr lang="pt-BR" sz="3200" dirty="0"/>
          </a:p>
        </p:txBody>
      </p:sp>
      <p:sp>
        <p:nvSpPr>
          <p:cNvPr id="3" name="Espaço Reservado para Conteúdo 2"/>
          <p:cNvSpPr>
            <a:spLocks noGrp="1"/>
          </p:cNvSpPr>
          <p:nvPr>
            <p:ph sz="quarter" idx="1"/>
          </p:nvPr>
        </p:nvSpPr>
        <p:spPr>
          <a:xfrm>
            <a:off x="285720" y="1285860"/>
            <a:ext cx="8503920" cy="4572000"/>
          </a:xfrm>
        </p:spPr>
        <p:txBody>
          <a:bodyPr>
            <a:normAutofit/>
          </a:bodyPr>
          <a:lstStyle/>
          <a:p>
            <a:pPr>
              <a:buNone/>
            </a:pPr>
            <a:endParaRPr lang="pt-BR" dirty="0" smtClean="0"/>
          </a:p>
          <a:p>
            <a:pPr>
              <a:buNone/>
            </a:pPr>
            <a:r>
              <a:rPr lang="pt-BR" sz="2400" b="1" u="sng" dirty="0" smtClean="0">
                <a:solidFill>
                  <a:srgbClr val="7030A0"/>
                </a:solidFill>
              </a:rPr>
              <a:t>Município de Rio Grande / RS:</a:t>
            </a:r>
          </a:p>
          <a:p>
            <a:pPr>
              <a:buNone/>
            </a:pPr>
            <a:endParaRPr lang="pt-BR" sz="2400" dirty="0" smtClean="0"/>
          </a:p>
          <a:p>
            <a:r>
              <a:rPr lang="pt-BR" sz="2400" dirty="0" smtClean="0"/>
              <a:t>Localização</a:t>
            </a:r>
          </a:p>
          <a:p>
            <a:r>
              <a:rPr lang="pt-BR" sz="2400" dirty="0" smtClean="0"/>
              <a:t>Economia</a:t>
            </a:r>
          </a:p>
          <a:p>
            <a:r>
              <a:rPr lang="pt-BR" sz="2400" dirty="0" smtClean="0"/>
              <a:t>198.051 Habitantes  (IBGE)</a:t>
            </a:r>
          </a:p>
          <a:p>
            <a:r>
              <a:rPr lang="pt-BR" sz="2400" dirty="0" smtClean="0"/>
              <a:t>Saúde : 13 UBS e 19 UBSF</a:t>
            </a:r>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6" name="Espaço Reservado para Conteúdo 5"/>
          <p:cNvSpPr>
            <a:spLocks noGrp="1"/>
          </p:cNvSpPr>
          <p:nvPr>
            <p:ph sz="quarter" idx="1"/>
          </p:nvPr>
        </p:nvSpPr>
        <p:spPr>
          <a:xfrm>
            <a:off x="301752" y="1527048"/>
            <a:ext cx="8503920" cy="4830910"/>
          </a:xfrm>
        </p:spPr>
        <p:txBody>
          <a:bodyPr/>
          <a:lstStyle/>
          <a:p>
            <a:endParaRPr lang="pt-BR" b="1" dirty="0" smtClean="0"/>
          </a:p>
          <a:p>
            <a:r>
              <a:rPr lang="pt-BR" sz="2400" b="1" dirty="0" smtClean="0"/>
              <a:t>Objetivo 5:</a:t>
            </a:r>
            <a:r>
              <a:rPr lang="pt-BR" sz="2400" dirty="0" smtClean="0"/>
              <a:t> Promover a saúde bucal dos escolares.</a:t>
            </a:r>
          </a:p>
          <a:p>
            <a:endParaRPr lang="pt-BR" sz="2400" b="1" dirty="0" smtClean="0"/>
          </a:p>
          <a:p>
            <a:r>
              <a:rPr lang="pt-BR" sz="2400" b="1" dirty="0" smtClean="0"/>
              <a:t>Meta10:</a:t>
            </a:r>
            <a:r>
              <a:rPr lang="pt-BR" sz="2400" dirty="0" smtClean="0"/>
              <a:t> Fornecer orientações sobre cárie dentária para 100% das crianças.</a:t>
            </a:r>
          </a:p>
          <a:p>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graphicFrame>
        <p:nvGraphicFramePr>
          <p:cNvPr id="5" name="Espaço Reservado para Conteúdo 4"/>
          <p:cNvGraphicFramePr>
            <a:graphicFrameLocks noGrp="1"/>
          </p:cNvGraphicFramePr>
          <p:nvPr>
            <p:ph sz="quarter" idx="1"/>
          </p:nvPr>
        </p:nvGraphicFramePr>
        <p:xfrm>
          <a:off x="2071670" y="2071678"/>
          <a:ext cx="504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75777" name="Rectangle 1"/>
          <p:cNvSpPr>
            <a:spLocks noChangeArrowheads="1"/>
          </p:cNvSpPr>
          <p:nvPr/>
        </p:nvSpPr>
        <p:spPr bwMode="auto">
          <a:xfrm>
            <a:off x="1928794" y="4572008"/>
            <a:ext cx="55721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pt-BR" sz="1400" b="1" i="0" u="none" strike="noStrike" cap="none" normalizeH="0" baseline="0" dirty="0" smtClean="0">
                <a:ln>
                  <a:noFill/>
                </a:ln>
                <a:solidFill>
                  <a:schemeClr val="tx1"/>
                </a:solidFill>
                <a:effectLst/>
                <a:latin typeface="Arial" pitchFamily="34" charset="0"/>
                <a:cs typeface="Arial" pitchFamily="34" charset="0"/>
              </a:rPr>
              <a:t> Figura 08</a:t>
            </a:r>
            <a:r>
              <a:rPr kumimoji="0" lang="pt-BR" sz="1400" b="0" i="0" u="none" strike="noStrike" cap="none" normalizeH="0" baseline="0" dirty="0" smtClean="0">
                <a:ln>
                  <a:noFill/>
                </a:ln>
                <a:solidFill>
                  <a:schemeClr val="tx1"/>
                </a:solidFill>
                <a:effectLst/>
                <a:latin typeface="Arial" pitchFamily="34" charset="0"/>
                <a:cs typeface="Arial" pitchFamily="34" charset="0"/>
              </a:rPr>
              <a:t>: Proporção de escolares com orientações sobre cárie dentária.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6" name="Espaço Reservado para Conteúdo 5"/>
          <p:cNvSpPr>
            <a:spLocks noGrp="1"/>
          </p:cNvSpPr>
          <p:nvPr>
            <p:ph sz="quarter" idx="1"/>
          </p:nvPr>
        </p:nvSpPr>
        <p:spPr>
          <a:xfrm>
            <a:off x="301752" y="1527048"/>
            <a:ext cx="8503920" cy="4759472"/>
          </a:xfrm>
        </p:spPr>
        <p:txBody>
          <a:bodyPr/>
          <a:lstStyle/>
          <a:p>
            <a:pPr>
              <a:buNone/>
            </a:pPr>
            <a:endParaRPr lang="pt-BR" b="1" dirty="0" smtClean="0"/>
          </a:p>
          <a:p>
            <a:r>
              <a:rPr lang="pt-BR" sz="2400" b="1" dirty="0" smtClean="0"/>
              <a:t>Objetivo 5:</a:t>
            </a:r>
            <a:r>
              <a:rPr lang="pt-BR" sz="2400" dirty="0" smtClean="0"/>
              <a:t> Promover a saúde bucal dos escolares.</a:t>
            </a:r>
          </a:p>
          <a:p>
            <a:pPr>
              <a:buNone/>
            </a:pPr>
            <a:endParaRPr lang="pt-BR" sz="2400" b="1" dirty="0" smtClean="0"/>
          </a:p>
          <a:p>
            <a:r>
              <a:rPr lang="pt-BR" sz="2400" b="1" dirty="0" smtClean="0"/>
              <a:t>Meta11:</a:t>
            </a:r>
            <a:r>
              <a:rPr lang="pt-BR" sz="2400" dirty="0" smtClean="0"/>
              <a:t> Fornecer orientações nutricionais para 100% das crianças.</a:t>
            </a:r>
          </a:p>
          <a:p>
            <a:endParaRPr lang="pt-B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Objetivos, Metas e Resultados</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6" name="Espaço Reservado para Conteúdo 5"/>
          <p:cNvSpPr>
            <a:spLocks noGrp="1"/>
          </p:cNvSpPr>
          <p:nvPr>
            <p:ph sz="quarter" idx="1"/>
          </p:nvPr>
        </p:nvSpPr>
        <p:spPr>
          <a:xfrm>
            <a:off x="301752" y="1527048"/>
            <a:ext cx="8503920" cy="4759472"/>
          </a:xfrm>
        </p:spPr>
        <p:txBody>
          <a:bodyPr/>
          <a:lstStyle/>
          <a:p>
            <a:pPr>
              <a:buNone/>
            </a:pPr>
            <a:endParaRPr lang="pt-BR" b="1" dirty="0" smtClean="0"/>
          </a:p>
          <a:p>
            <a:endParaRPr lang="pt-BR" dirty="0"/>
          </a:p>
        </p:txBody>
      </p:sp>
      <p:graphicFrame>
        <p:nvGraphicFramePr>
          <p:cNvPr id="5" name="Gráfico 4"/>
          <p:cNvGraphicFramePr/>
          <p:nvPr/>
        </p:nvGraphicFramePr>
        <p:xfrm>
          <a:off x="2000232" y="2143116"/>
          <a:ext cx="504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77825" name="Rectangle 1"/>
          <p:cNvSpPr>
            <a:spLocks noChangeArrowheads="1"/>
          </p:cNvSpPr>
          <p:nvPr/>
        </p:nvSpPr>
        <p:spPr bwMode="auto">
          <a:xfrm>
            <a:off x="1928794" y="4643446"/>
            <a:ext cx="533671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pitchFamily="34" charset="0"/>
                <a:cs typeface="Arial" pitchFamily="34" charset="0"/>
              </a:rPr>
              <a:t>Figura 09</a:t>
            </a:r>
            <a:r>
              <a:rPr kumimoji="0" lang="pt-BR" sz="1400" b="0" i="0" u="none" strike="noStrike" cap="none" normalizeH="0" baseline="0" dirty="0" smtClean="0">
                <a:ln>
                  <a:noFill/>
                </a:ln>
                <a:solidFill>
                  <a:schemeClr val="tx1"/>
                </a:solidFill>
                <a:effectLst/>
                <a:latin typeface="Arial" pitchFamily="34" charset="0"/>
                <a:cs typeface="Arial" pitchFamily="34" charset="0"/>
              </a:rPr>
              <a:t>: Proporção de escolares com orientações nutricionais.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Discussão:</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6" name="Espaço Reservado para Conteúdo 5"/>
          <p:cNvSpPr>
            <a:spLocks noGrp="1"/>
          </p:cNvSpPr>
          <p:nvPr>
            <p:ph sz="quarter" idx="1"/>
          </p:nvPr>
        </p:nvSpPr>
        <p:spPr>
          <a:xfrm>
            <a:off x="285720" y="1643050"/>
            <a:ext cx="9199502" cy="4759472"/>
          </a:xfrm>
        </p:spPr>
        <p:txBody>
          <a:bodyPr/>
          <a:lstStyle/>
          <a:p>
            <a:pPr>
              <a:buNone/>
            </a:pPr>
            <a:r>
              <a:rPr lang="pt-BR" sz="2400" b="1" dirty="0" smtClean="0"/>
              <a:t>   </a:t>
            </a:r>
            <a:r>
              <a:rPr lang="pt-BR" sz="2400" b="1" u="sng" dirty="0" smtClean="0"/>
              <a:t>Importância da Intervenção para a comunidade:</a:t>
            </a:r>
          </a:p>
          <a:p>
            <a:endParaRPr lang="pt-BR" dirty="0" smtClean="0"/>
          </a:p>
          <a:p>
            <a:r>
              <a:rPr lang="pt-BR" sz="2400" dirty="0" smtClean="0"/>
              <a:t>Plena aceitação da comunidade à alteração da agenda odontológica;</a:t>
            </a:r>
          </a:p>
          <a:p>
            <a:r>
              <a:rPr lang="pt-BR" sz="2400" dirty="0" smtClean="0"/>
              <a:t>Melhoria na condição bucal da comunidade;</a:t>
            </a:r>
          </a:p>
          <a:p>
            <a:r>
              <a:rPr lang="pt-BR" sz="2400" dirty="0" smtClean="0"/>
              <a:t>Mudança na rotina das crianças no ambiente escolar;</a:t>
            </a:r>
          </a:p>
          <a:p>
            <a:r>
              <a:rPr lang="pt-BR" sz="2400" dirty="0" smtClean="0"/>
              <a:t>Ampliação de orientações nutricionais, cárie e escovação; </a:t>
            </a:r>
          </a:p>
          <a:p>
            <a:pPr>
              <a:buNone/>
            </a:pPr>
            <a:r>
              <a:rPr lang="pt-BR" sz="2400" dirty="0" smtClean="0"/>
              <a:t> </a:t>
            </a:r>
            <a:endParaRPr lang="pt-BR"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Discussão:</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6" name="Espaço Reservado para Conteúdo 5"/>
          <p:cNvSpPr>
            <a:spLocks noGrp="1"/>
          </p:cNvSpPr>
          <p:nvPr>
            <p:ph sz="quarter" idx="1"/>
          </p:nvPr>
        </p:nvSpPr>
        <p:spPr>
          <a:xfrm>
            <a:off x="214282" y="1643050"/>
            <a:ext cx="8715436" cy="4759472"/>
          </a:xfrm>
        </p:spPr>
        <p:txBody>
          <a:bodyPr/>
          <a:lstStyle/>
          <a:p>
            <a:pPr algn="just">
              <a:buNone/>
            </a:pPr>
            <a:r>
              <a:rPr lang="pt-BR" sz="2400" b="1" u="sng" dirty="0" smtClean="0"/>
              <a:t> Importância da intervenção para a equipe e para o</a:t>
            </a:r>
          </a:p>
          <a:p>
            <a:pPr algn="just">
              <a:buNone/>
            </a:pPr>
            <a:r>
              <a:rPr lang="pt-BR" sz="2400" b="1" u="sng" dirty="0" smtClean="0"/>
              <a:t> serviço: </a:t>
            </a:r>
          </a:p>
          <a:p>
            <a:pPr algn="just">
              <a:buNone/>
            </a:pPr>
            <a:endParaRPr lang="pt-BR" sz="2400" dirty="0" smtClean="0"/>
          </a:p>
          <a:p>
            <a:pPr algn="just"/>
            <a:r>
              <a:rPr lang="pt-BR" sz="2400" dirty="0" smtClean="0"/>
              <a:t>Melhor organização do processo de trabalho nas escolas</a:t>
            </a:r>
          </a:p>
          <a:p>
            <a:pPr algn="just"/>
            <a:r>
              <a:rPr lang="pt-BR" sz="2400" dirty="0" smtClean="0"/>
              <a:t>Capacitação para a ACS e ASB</a:t>
            </a:r>
          </a:p>
          <a:p>
            <a:pPr algn="just"/>
            <a:r>
              <a:rPr lang="pt-BR" sz="2400" dirty="0" smtClean="0"/>
              <a:t>Organização da agenda da unidade para saúde bucal</a:t>
            </a:r>
          </a:p>
          <a:p>
            <a:pPr algn="just"/>
            <a:r>
              <a:rPr lang="pt-BR" sz="2400" dirty="0" smtClean="0"/>
              <a:t>Otimização de atendimento</a:t>
            </a:r>
          </a:p>
          <a:p>
            <a:pPr algn="just">
              <a:buNone/>
            </a:pPr>
            <a:endParaRPr lang="pt-BR" sz="2400" dirty="0" smtClean="0"/>
          </a:p>
          <a:p>
            <a:pPr algn="just">
              <a:buNone/>
            </a:pPr>
            <a:endParaRPr lang="pt-BR" sz="2400" dirty="0" smtClean="0"/>
          </a:p>
          <a:p>
            <a:pPr algn="just">
              <a:buNone/>
            </a:pPr>
            <a:endParaRPr lang="pt-BR" sz="2400" b="1" u="sng" dirty="0" smtClean="0"/>
          </a:p>
          <a:p>
            <a:pPr>
              <a:buNone/>
            </a:pPr>
            <a:endParaRPr lang="pt-BR" sz="2400" b="1" u="sng" dirty="0" smtClean="0"/>
          </a:p>
          <a:p>
            <a:endParaRPr lang="pt-BR"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Discussão:</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6" name="Espaço Reservado para Conteúdo 5"/>
          <p:cNvSpPr>
            <a:spLocks noGrp="1"/>
          </p:cNvSpPr>
          <p:nvPr>
            <p:ph sz="quarter" idx="1"/>
          </p:nvPr>
        </p:nvSpPr>
        <p:spPr>
          <a:xfrm>
            <a:off x="214282" y="1643050"/>
            <a:ext cx="8929718" cy="4759472"/>
          </a:xfrm>
        </p:spPr>
        <p:txBody>
          <a:bodyPr/>
          <a:lstStyle/>
          <a:p>
            <a:pPr algn="just">
              <a:buNone/>
            </a:pPr>
            <a:r>
              <a:rPr lang="pt-BR" sz="2400" b="1" u="sng" dirty="0" smtClean="0"/>
              <a:t> Nível de incorporação da intervenção à rotina do</a:t>
            </a:r>
          </a:p>
          <a:p>
            <a:pPr algn="just">
              <a:buNone/>
            </a:pPr>
            <a:r>
              <a:rPr lang="pt-BR" sz="2400" b="1" u="sng" dirty="0" smtClean="0"/>
              <a:t>serviço:</a:t>
            </a:r>
          </a:p>
          <a:p>
            <a:pPr algn="just">
              <a:buNone/>
            </a:pPr>
            <a:endParaRPr lang="pt-BR" sz="2400" b="1" u="sng" dirty="0" smtClean="0"/>
          </a:p>
          <a:p>
            <a:pPr algn="just">
              <a:buFont typeface="Courier New" pitchFamily="49" charset="0"/>
              <a:buChar char="o"/>
            </a:pPr>
            <a:r>
              <a:rPr lang="pt-BR" sz="2400" dirty="0" smtClean="0"/>
              <a:t>Adaptação à ação do tratamento restaurador atraumático;</a:t>
            </a:r>
          </a:p>
          <a:p>
            <a:pPr algn="just">
              <a:buFont typeface="Courier New" pitchFamily="49" charset="0"/>
              <a:buChar char="o"/>
            </a:pPr>
            <a:endParaRPr lang="pt-BR" sz="2400" dirty="0" smtClean="0"/>
          </a:p>
          <a:p>
            <a:pPr algn="just">
              <a:buFont typeface="Courier New" pitchFamily="49" charset="0"/>
              <a:buChar char="o"/>
            </a:pPr>
            <a:r>
              <a:rPr lang="pt-BR" sz="2400" dirty="0" smtClean="0"/>
              <a:t>Mudança no monitoramento da condição bucal</a:t>
            </a:r>
          </a:p>
          <a:p>
            <a:pPr algn="just">
              <a:buFont typeface="Courier New" pitchFamily="49" charset="0"/>
              <a:buChar char="o"/>
            </a:pPr>
            <a:endParaRPr lang="pt-BR" sz="2400" dirty="0" smtClean="0"/>
          </a:p>
          <a:p>
            <a:pPr algn="just">
              <a:buNone/>
            </a:pPr>
            <a:r>
              <a:rPr lang="pt-BR" sz="2400" dirty="0" smtClean="0"/>
              <a:t>                     </a:t>
            </a:r>
          </a:p>
          <a:p>
            <a:pPr algn="just">
              <a:buNone/>
            </a:pPr>
            <a:r>
              <a:rPr lang="pt-BR" sz="2400" dirty="0" smtClean="0"/>
              <a:t> </a:t>
            </a:r>
            <a:r>
              <a:rPr lang="pt-BR" sz="2400" dirty="0" smtClean="0"/>
              <a:t>                          Turma              Ordem alfabética      </a:t>
            </a:r>
          </a:p>
          <a:p>
            <a:pPr algn="just">
              <a:buFont typeface="Courier New" pitchFamily="49" charset="0"/>
              <a:buChar char="o"/>
            </a:pPr>
            <a:endParaRPr lang="pt-BR" sz="2400" dirty="0" smtClean="0"/>
          </a:p>
          <a:p>
            <a:pPr algn="just"/>
            <a:endParaRPr lang="pt-BR" sz="2400" dirty="0" smtClean="0"/>
          </a:p>
          <a:p>
            <a:pPr algn="just"/>
            <a:endParaRPr lang="pt-BR" sz="2400" dirty="0" smtClean="0"/>
          </a:p>
          <a:p>
            <a:pPr algn="just"/>
            <a:endParaRPr lang="pt-BR" sz="2400" dirty="0" smtClean="0"/>
          </a:p>
          <a:p>
            <a:pPr algn="just">
              <a:buNone/>
            </a:pPr>
            <a:endParaRPr lang="pt-BR" sz="2400" dirty="0" smtClean="0"/>
          </a:p>
          <a:p>
            <a:pPr algn="just">
              <a:buNone/>
            </a:pPr>
            <a:endParaRPr lang="pt-BR" sz="2400" dirty="0" smtClean="0"/>
          </a:p>
          <a:p>
            <a:pPr algn="just">
              <a:buNone/>
            </a:pPr>
            <a:endParaRPr lang="pt-BR" sz="2400" dirty="0" smtClean="0"/>
          </a:p>
          <a:p>
            <a:pPr algn="just">
              <a:buNone/>
            </a:pPr>
            <a:endParaRPr lang="pt-BR" sz="2400" dirty="0" smtClean="0"/>
          </a:p>
          <a:p>
            <a:pPr algn="just">
              <a:buNone/>
            </a:pPr>
            <a:endParaRPr lang="pt-BR" sz="2400" b="1" u="sng" dirty="0" smtClean="0"/>
          </a:p>
          <a:p>
            <a:pPr>
              <a:buNone/>
            </a:pPr>
            <a:endParaRPr lang="pt-BR" sz="2400" b="1" u="sng" dirty="0" smtClean="0"/>
          </a:p>
          <a:p>
            <a:endParaRPr lang="pt-BR" dirty="0" smtClean="0"/>
          </a:p>
        </p:txBody>
      </p:sp>
      <p:sp>
        <p:nvSpPr>
          <p:cNvPr id="5" name="Seta para baixo 4"/>
          <p:cNvSpPr/>
          <p:nvPr/>
        </p:nvSpPr>
        <p:spPr>
          <a:xfrm>
            <a:off x="3857620" y="4429132"/>
            <a:ext cx="28575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Multiplicar 13"/>
          <p:cNvSpPr/>
          <p:nvPr/>
        </p:nvSpPr>
        <p:spPr>
          <a:xfrm rot="5400000">
            <a:off x="2357422" y="4714884"/>
            <a:ext cx="714380" cy="1428760"/>
          </a:xfrm>
          <a:prstGeom prst="mathMultipl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w="3175">
                <a:solidFill>
                  <a:schemeClr val="tx1"/>
                </a:solidFill>
              </a:l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Discussão:</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6" name="Espaço Reservado para Conteúdo 5"/>
          <p:cNvSpPr>
            <a:spLocks noGrp="1"/>
          </p:cNvSpPr>
          <p:nvPr>
            <p:ph sz="quarter" idx="1"/>
          </p:nvPr>
        </p:nvSpPr>
        <p:spPr>
          <a:xfrm>
            <a:off x="214282" y="1643050"/>
            <a:ext cx="8715436" cy="4759472"/>
          </a:xfrm>
        </p:spPr>
        <p:txBody>
          <a:bodyPr/>
          <a:lstStyle/>
          <a:p>
            <a:pPr algn="just">
              <a:buNone/>
            </a:pPr>
            <a:r>
              <a:rPr lang="pt-BR" sz="2400" b="1" u="sng" dirty="0" smtClean="0"/>
              <a:t>Mudanças previstas após </a:t>
            </a:r>
            <a:r>
              <a:rPr lang="pt-BR" sz="2400" b="1" u="sng" dirty="0" smtClean="0"/>
              <a:t>o término do </a:t>
            </a:r>
            <a:r>
              <a:rPr lang="pt-BR" sz="2400" b="1" u="sng" dirty="0" smtClean="0"/>
              <a:t>curso:</a:t>
            </a:r>
            <a:endParaRPr lang="pt-BR" sz="2400" b="1" u="sng" dirty="0" smtClean="0"/>
          </a:p>
          <a:p>
            <a:pPr algn="just"/>
            <a:endParaRPr lang="pt-BR" sz="2400" dirty="0" smtClean="0"/>
          </a:p>
          <a:p>
            <a:pPr algn="just"/>
            <a:r>
              <a:rPr lang="pt-BR" sz="2400" dirty="0" smtClean="0"/>
              <a:t>Maior </a:t>
            </a:r>
            <a:r>
              <a:rPr lang="pt-BR" sz="2400" dirty="0" smtClean="0"/>
              <a:t>ênfase em palestras com foco especial para as orientações nutricionais e uso do </a:t>
            </a:r>
            <a:r>
              <a:rPr lang="pt-BR" sz="2400" dirty="0" smtClean="0"/>
              <a:t>fio-dental;</a:t>
            </a:r>
            <a:endParaRPr lang="pt-BR" sz="2400" b="1" u="sng" dirty="0" smtClean="0"/>
          </a:p>
          <a:p>
            <a:pPr algn="just"/>
            <a:r>
              <a:rPr lang="pt-BR" sz="2400" dirty="0" smtClean="0"/>
              <a:t>Aumento </a:t>
            </a:r>
            <a:r>
              <a:rPr lang="pt-BR" sz="2400" dirty="0" smtClean="0"/>
              <a:t>do número de atividades lúdicas para </a:t>
            </a:r>
            <a:r>
              <a:rPr lang="pt-BR" sz="2400" dirty="0" smtClean="0"/>
              <a:t>crianças;</a:t>
            </a:r>
          </a:p>
          <a:p>
            <a:pPr algn="just"/>
            <a:r>
              <a:rPr lang="pt-BR" sz="2400" dirty="0" smtClean="0"/>
              <a:t>Tratamento em consultório odontológico para a maioria dos casos de alto risco</a:t>
            </a:r>
          </a:p>
          <a:p>
            <a:pPr algn="just"/>
            <a:endParaRPr lang="pt-BR" sz="2400" dirty="0" smtClean="0"/>
          </a:p>
          <a:p>
            <a:pPr algn="just"/>
            <a:endParaRPr lang="pt-BR" sz="2400" dirty="0" smtClean="0"/>
          </a:p>
          <a:p>
            <a:pPr algn="just"/>
            <a:endParaRPr lang="pt-BR" sz="2400" dirty="0" smtClean="0"/>
          </a:p>
          <a:p>
            <a:pPr algn="just">
              <a:buNone/>
            </a:pPr>
            <a:endParaRPr lang="pt-BR" sz="2400" dirty="0" smtClean="0"/>
          </a:p>
          <a:p>
            <a:pPr algn="just">
              <a:buNone/>
            </a:pPr>
            <a:endParaRPr lang="pt-BR" sz="2400" dirty="0" smtClean="0"/>
          </a:p>
          <a:p>
            <a:pPr algn="just">
              <a:buNone/>
            </a:pPr>
            <a:endParaRPr lang="pt-BR" sz="2400" dirty="0" smtClean="0"/>
          </a:p>
          <a:p>
            <a:pPr algn="just">
              <a:buNone/>
            </a:pPr>
            <a:endParaRPr lang="pt-BR" sz="2400" dirty="0" smtClean="0"/>
          </a:p>
          <a:p>
            <a:pPr algn="just">
              <a:buNone/>
            </a:pPr>
            <a:endParaRPr lang="pt-BR" sz="2400" b="1" u="sng" dirty="0" smtClean="0"/>
          </a:p>
          <a:p>
            <a:pPr>
              <a:buNone/>
            </a:pPr>
            <a:endParaRPr lang="pt-BR" sz="2400" b="1" u="sng" dirty="0" smtClean="0"/>
          </a:p>
          <a:p>
            <a:endParaRPr lang="pt-BR"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Reflexão Crítica</a:t>
            </a:r>
            <a:r>
              <a:rPr lang="pt-BR" sz="3200" dirty="0" smtClean="0"/>
              <a:t>:</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6" name="Espaço Reservado para Conteúdo 5"/>
          <p:cNvSpPr>
            <a:spLocks noGrp="1"/>
          </p:cNvSpPr>
          <p:nvPr>
            <p:ph sz="quarter" idx="1"/>
          </p:nvPr>
        </p:nvSpPr>
        <p:spPr>
          <a:xfrm>
            <a:off x="214282" y="1643050"/>
            <a:ext cx="8715436" cy="4759472"/>
          </a:xfrm>
        </p:spPr>
        <p:txBody>
          <a:bodyPr>
            <a:normAutofit lnSpcReduction="10000"/>
          </a:bodyPr>
          <a:lstStyle/>
          <a:p>
            <a:pPr algn="just"/>
            <a:r>
              <a:rPr lang="pt-BR" sz="2400" dirty="0" smtClean="0"/>
              <a:t>As expectativas iniciais eram restritas às práticas de escovação dental </a:t>
            </a:r>
            <a:endParaRPr lang="pt-BR" sz="2400" dirty="0" smtClean="0"/>
          </a:p>
          <a:p>
            <a:pPr algn="just"/>
            <a:endParaRPr lang="pt-BR" sz="2400" dirty="0" smtClean="0"/>
          </a:p>
          <a:p>
            <a:pPr algn="just"/>
            <a:r>
              <a:rPr lang="pt-BR" sz="2400" dirty="0" smtClean="0"/>
              <a:t>O projeto de intervenção trouxe mais organização e ampliou o cuidado com a saúde bucal dos escolares</a:t>
            </a:r>
          </a:p>
          <a:p>
            <a:pPr algn="just"/>
            <a:endParaRPr lang="pt-BR" sz="2400" dirty="0" smtClean="0"/>
          </a:p>
          <a:p>
            <a:pPr algn="just"/>
            <a:r>
              <a:rPr lang="pt-BR" sz="2400" dirty="0" smtClean="0"/>
              <a:t>Enriquecimento profissional com a orientação recebida pelo curso para desenvolvimento das atividades</a:t>
            </a:r>
          </a:p>
          <a:p>
            <a:pPr algn="just"/>
            <a:endParaRPr lang="pt-BR" sz="2400" dirty="0" smtClean="0"/>
          </a:p>
          <a:p>
            <a:pPr algn="just"/>
            <a:r>
              <a:rPr lang="pt-BR" sz="2400" dirty="0" smtClean="0"/>
              <a:t>O aprendizado mais relevante decorrente do curso </a:t>
            </a:r>
            <a:r>
              <a:rPr lang="pt-BR" sz="2400" dirty="0" smtClean="0"/>
              <a:t>foi o suporte para dar continuidade às atividades escolares de forma anual</a:t>
            </a:r>
            <a:endParaRPr lang="pt-BR" sz="2400" dirty="0" smtClean="0"/>
          </a:p>
          <a:p>
            <a:pPr algn="just"/>
            <a:endParaRPr lang="pt-BR" sz="2400" dirty="0" smtClean="0"/>
          </a:p>
          <a:p>
            <a:pPr algn="just">
              <a:buNone/>
            </a:pPr>
            <a:endParaRPr lang="pt-BR" sz="2400" dirty="0" smtClean="0"/>
          </a:p>
          <a:p>
            <a:pPr algn="just">
              <a:buNone/>
            </a:pPr>
            <a:endParaRPr lang="pt-BR" sz="2400" dirty="0" smtClean="0"/>
          </a:p>
          <a:p>
            <a:pPr algn="just">
              <a:buNone/>
            </a:pPr>
            <a:endParaRPr lang="pt-BR" sz="2400" dirty="0" smtClean="0"/>
          </a:p>
          <a:p>
            <a:pPr algn="just">
              <a:buNone/>
            </a:pPr>
            <a:endParaRPr lang="pt-BR" sz="2400" dirty="0" smtClean="0"/>
          </a:p>
          <a:p>
            <a:pPr algn="just">
              <a:buNone/>
            </a:pPr>
            <a:endParaRPr lang="pt-BR" sz="2400" b="1" u="sng" dirty="0" smtClean="0"/>
          </a:p>
          <a:p>
            <a:pPr>
              <a:buNone/>
            </a:pPr>
            <a:endParaRPr lang="pt-BR" sz="2400" b="1" u="sng" dirty="0" smtClean="0"/>
          </a:p>
          <a:p>
            <a:endParaRPr lang="pt-BR"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Agradecimentos</a:t>
            </a:r>
            <a:r>
              <a:rPr lang="pt-BR" sz="3200" dirty="0" smtClean="0"/>
              <a:t>:</a:t>
            </a:r>
            <a:endParaRPr lang="pt-BR" sz="3200" dirty="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6" name="Espaço Reservado para Conteúdo 5"/>
          <p:cNvSpPr>
            <a:spLocks noGrp="1"/>
          </p:cNvSpPr>
          <p:nvPr>
            <p:ph sz="quarter" idx="1"/>
          </p:nvPr>
        </p:nvSpPr>
        <p:spPr>
          <a:xfrm>
            <a:off x="214282" y="1643050"/>
            <a:ext cx="8715436" cy="4759472"/>
          </a:xfrm>
        </p:spPr>
        <p:txBody>
          <a:bodyPr/>
          <a:lstStyle/>
          <a:p>
            <a:pPr algn="just"/>
            <a:endParaRPr lang="pt-BR" sz="2400" dirty="0" smtClean="0"/>
          </a:p>
          <a:p>
            <a:pPr algn="just">
              <a:spcAft>
                <a:spcPts val="1000"/>
              </a:spcAft>
              <a:defRPr/>
            </a:pPr>
            <a:r>
              <a:rPr lang="pt-BR" sz="2400" dirty="0" smtClean="0">
                <a:effectLst>
                  <a:outerShdw blurRad="38100" dist="38100" dir="2700000" algn="tl">
                    <a:srgbClr val="C0C0C0"/>
                  </a:outerShdw>
                </a:effectLst>
              </a:rPr>
              <a:t>Orientadora: </a:t>
            </a:r>
            <a:r>
              <a:rPr lang="pt-BR" sz="2400" dirty="0" err="1" smtClean="0">
                <a:effectLst>
                  <a:outerShdw blurRad="38100" dist="38100" dir="2700000" algn="tl">
                    <a:srgbClr val="C0C0C0"/>
                  </a:outerShdw>
                </a:effectLst>
              </a:rPr>
              <a:t>Profª</a:t>
            </a:r>
            <a:r>
              <a:rPr lang="pt-BR" sz="2400" dirty="0" smtClean="0">
                <a:effectLst>
                  <a:outerShdw blurRad="38100" dist="38100" dir="2700000" algn="tl">
                    <a:srgbClr val="C0C0C0"/>
                  </a:outerShdw>
                </a:effectLst>
              </a:rPr>
              <a:t>. Rogéria Amaral dos Santos.</a:t>
            </a:r>
          </a:p>
          <a:p>
            <a:pPr algn="just">
              <a:spcAft>
                <a:spcPts val="1000"/>
              </a:spcAft>
              <a:defRPr/>
            </a:pPr>
            <a:r>
              <a:rPr lang="pt-BR" sz="2400" dirty="0" smtClean="0">
                <a:effectLst>
                  <a:outerShdw blurRad="38100" dist="38100" dir="2700000" algn="tl">
                    <a:srgbClr val="C0C0C0"/>
                  </a:outerShdw>
                </a:effectLst>
              </a:rPr>
              <a:t>Apoiador Pedagógico: Antônio </a:t>
            </a:r>
            <a:r>
              <a:rPr lang="pt-BR" sz="2400" dirty="0" err="1" smtClean="0">
                <a:effectLst>
                  <a:outerShdw blurRad="38100" dist="38100" dir="2700000" algn="tl">
                    <a:srgbClr val="C0C0C0"/>
                  </a:outerShdw>
                </a:effectLst>
              </a:rPr>
              <a:t>Schafer</a:t>
            </a:r>
            <a:endParaRPr lang="pt-BR" sz="2400" dirty="0" smtClean="0">
              <a:effectLst>
                <a:outerShdw blurRad="38100" dist="38100" dir="2700000" algn="tl">
                  <a:srgbClr val="C0C0C0"/>
                </a:outerShdw>
              </a:effectLst>
            </a:endParaRPr>
          </a:p>
          <a:p>
            <a:pPr algn="just">
              <a:spcAft>
                <a:spcPts val="1000"/>
              </a:spcAft>
              <a:defRPr/>
            </a:pPr>
            <a:r>
              <a:rPr lang="pt-BR" sz="2400" dirty="0" smtClean="0">
                <a:effectLst>
                  <a:outerShdw blurRad="38100" dist="38100" dir="2700000" algn="tl">
                    <a:srgbClr val="C0C0C0"/>
                  </a:outerShdw>
                </a:effectLst>
              </a:rPr>
              <a:t>Apoiadora Pedagógica: Louise </a:t>
            </a:r>
            <a:r>
              <a:rPr lang="pt-BR" sz="2400" dirty="0" err="1" smtClean="0">
                <a:effectLst>
                  <a:outerShdw blurRad="38100" dist="38100" dir="2700000" algn="tl">
                    <a:srgbClr val="C0C0C0"/>
                  </a:outerShdw>
                </a:effectLst>
              </a:rPr>
              <a:t>Louriele</a:t>
            </a:r>
            <a:endParaRPr lang="pt-BR" sz="2400" dirty="0" smtClean="0">
              <a:effectLst>
                <a:outerShdw blurRad="38100" dist="38100" dir="2700000" algn="tl">
                  <a:srgbClr val="C0C0C0"/>
                </a:outerShdw>
              </a:effectLst>
            </a:endParaRPr>
          </a:p>
          <a:p>
            <a:pPr algn="just">
              <a:spcAft>
                <a:spcPts val="1000"/>
              </a:spcAft>
              <a:defRPr/>
            </a:pPr>
            <a:r>
              <a:rPr lang="pt-BR" sz="2400" dirty="0" smtClean="0">
                <a:effectLst>
                  <a:outerShdw blurRad="38100" dist="38100" dir="2700000" algn="tl">
                    <a:srgbClr val="C0C0C0"/>
                  </a:outerShdw>
                </a:effectLst>
              </a:rPr>
              <a:t>Banca </a:t>
            </a:r>
            <a:r>
              <a:rPr lang="pt-BR" sz="2400" dirty="0" smtClean="0">
                <a:effectLst>
                  <a:outerShdw blurRad="38100" dist="38100" dir="2700000" algn="tl">
                    <a:srgbClr val="C0C0C0"/>
                  </a:outerShdw>
                </a:effectLst>
              </a:rPr>
              <a:t>Examinadora</a:t>
            </a:r>
          </a:p>
          <a:p>
            <a:pPr algn="just">
              <a:spcAft>
                <a:spcPts val="1000"/>
              </a:spcAft>
              <a:defRPr/>
            </a:pPr>
            <a:r>
              <a:rPr lang="pt-BR" sz="2400" dirty="0" smtClean="0">
                <a:effectLst>
                  <a:outerShdw blurRad="38100" dist="38100" dir="2700000" algn="tl">
                    <a:srgbClr val="C0C0C0"/>
                  </a:outerShdw>
                </a:effectLst>
              </a:rPr>
              <a:t>Colegas de trabalho da UBSF Dr. Carlos Roberto Riet Vargas</a:t>
            </a:r>
            <a:endParaRPr lang="pt-BR" sz="2400" dirty="0" smtClean="0">
              <a:effectLst>
                <a:outerShdw blurRad="38100" dist="38100" dir="2700000" algn="tl">
                  <a:srgbClr val="C0C0C0"/>
                </a:outerShdw>
              </a:effectLst>
            </a:endParaRPr>
          </a:p>
          <a:p>
            <a:pPr algn="just">
              <a:buNone/>
            </a:pPr>
            <a:endParaRPr lang="pt-BR" sz="2400" dirty="0" smtClean="0"/>
          </a:p>
          <a:p>
            <a:pPr algn="just">
              <a:buNone/>
            </a:pPr>
            <a:endParaRPr lang="pt-BR" sz="2400" dirty="0" smtClean="0"/>
          </a:p>
          <a:p>
            <a:pPr algn="just">
              <a:buNone/>
            </a:pPr>
            <a:endParaRPr lang="pt-BR" sz="2400" dirty="0" smtClean="0"/>
          </a:p>
          <a:p>
            <a:pPr algn="just">
              <a:buNone/>
            </a:pPr>
            <a:endParaRPr lang="pt-BR" sz="2400" b="1" u="sng" dirty="0" smtClean="0"/>
          </a:p>
          <a:p>
            <a:pPr>
              <a:buNone/>
            </a:pPr>
            <a:endParaRPr lang="pt-BR" sz="2400" b="1" u="sng" dirty="0" smtClean="0"/>
          </a:p>
          <a:p>
            <a:endParaRPr lang="pt-B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Introdução</a:t>
            </a:r>
            <a:endParaRPr lang="pt-BR" sz="3200" dirty="0"/>
          </a:p>
        </p:txBody>
      </p:sp>
      <p:sp>
        <p:nvSpPr>
          <p:cNvPr id="3" name="Espaço Reservado para Conteúdo 2"/>
          <p:cNvSpPr>
            <a:spLocks noGrp="1"/>
          </p:cNvSpPr>
          <p:nvPr>
            <p:ph sz="quarter" idx="1"/>
          </p:nvPr>
        </p:nvSpPr>
        <p:spPr>
          <a:xfrm>
            <a:off x="285720" y="1285860"/>
            <a:ext cx="8503920" cy="4572000"/>
          </a:xfrm>
        </p:spPr>
        <p:txBody>
          <a:bodyPr>
            <a:normAutofit/>
          </a:bodyPr>
          <a:lstStyle/>
          <a:p>
            <a:pPr>
              <a:buNone/>
            </a:pPr>
            <a:endParaRPr lang="pt-BR" dirty="0" smtClean="0"/>
          </a:p>
          <a:p>
            <a:pPr>
              <a:buNone/>
            </a:pPr>
            <a:r>
              <a:rPr lang="pt-BR" sz="2400" b="1" u="sng" dirty="0" smtClean="0">
                <a:solidFill>
                  <a:srgbClr val="7030A0"/>
                </a:solidFill>
              </a:rPr>
              <a:t>Caracterização da UBSF:</a:t>
            </a:r>
          </a:p>
          <a:p>
            <a:pPr>
              <a:buNone/>
            </a:pPr>
            <a:endParaRPr lang="pt-BR" sz="2400" b="1" u="sng" dirty="0" smtClean="0">
              <a:solidFill>
                <a:srgbClr val="7030A0"/>
              </a:solidFill>
            </a:endParaRPr>
          </a:p>
          <a:p>
            <a:pPr>
              <a:buFont typeface="Courier New" pitchFamily="49" charset="0"/>
              <a:buChar char="o"/>
            </a:pPr>
            <a:r>
              <a:rPr lang="pt-BR" sz="2400" dirty="0" smtClean="0"/>
              <a:t>Abrangência</a:t>
            </a:r>
          </a:p>
          <a:p>
            <a:pPr>
              <a:buFont typeface="Courier New" pitchFamily="49" charset="0"/>
              <a:buChar char="o"/>
            </a:pPr>
            <a:r>
              <a:rPr lang="pt-BR" sz="2400" dirty="0" smtClean="0"/>
              <a:t>Equipes 009 e 032</a:t>
            </a:r>
          </a:p>
          <a:p>
            <a:pPr>
              <a:buFont typeface="Courier New" pitchFamily="49" charset="0"/>
              <a:buChar char="o"/>
            </a:pPr>
            <a:r>
              <a:rPr lang="pt-BR" sz="2400" dirty="0" smtClean="0"/>
              <a:t>População adstrita</a:t>
            </a:r>
          </a:p>
          <a:p>
            <a:pPr>
              <a:buFont typeface="Courier New" pitchFamily="49" charset="0"/>
              <a:buChar char="o"/>
            </a:pPr>
            <a:r>
              <a:rPr lang="pt-BR" sz="2400" dirty="0" smtClean="0"/>
              <a:t>Profissionais: </a:t>
            </a:r>
          </a:p>
          <a:p>
            <a:pPr>
              <a:buNone/>
            </a:pPr>
            <a:r>
              <a:rPr lang="pt-BR" sz="2400" dirty="0" smtClean="0"/>
              <a:t>	02 médicos, 02 enfermeiras, 2 auxiliares de enfermagem, 01 dentista, 01 auxiliar de saúde bucal, 10 agentes comunitários de saúde.</a:t>
            </a:r>
          </a:p>
          <a:p>
            <a:pPr>
              <a:buNone/>
            </a:pPr>
            <a:endParaRPr lang="pt-BR" dirty="0" smtClean="0"/>
          </a:p>
          <a:p>
            <a:pPr>
              <a:buNone/>
            </a:pPr>
            <a:endParaRPr lang="pt-BR"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Introdução</a:t>
            </a:r>
            <a:endParaRPr lang="pt-BR" sz="3200" dirty="0"/>
          </a:p>
        </p:txBody>
      </p:sp>
      <p:sp>
        <p:nvSpPr>
          <p:cNvPr id="3" name="Espaço Reservado para Conteúdo 2"/>
          <p:cNvSpPr>
            <a:spLocks noGrp="1"/>
          </p:cNvSpPr>
          <p:nvPr>
            <p:ph sz="quarter" idx="1"/>
          </p:nvPr>
        </p:nvSpPr>
        <p:spPr>
          <a:xfrm>
            <a:off x="285720" y="1285860"/>
            <a:ext cx="8858280" cy="4572000"/>
          </a:xfrm>
        </p:spPr>
        <p:txBody>
          <a:bodyPr>
            <a:normAutofit fontScale="92500"/>
          </a:bodyPr>
          <a:lstStyle/>
          <a:p>
            <a:pPr>
              <a:buNone/>
            </a:pPr>
            <a:endParaRPr lang="pt-BR" dirty="0" smtClean="0"/>
          </a:p>
          <a:p>
            <a:pPr>
              <a:buNone/>
            </a:pPr>
            <a:r>
              <a:rPr lang="pt-BR" sz="2600" b="1" u="sng" dirty="0" smtClean="0">
                <a:solidFill>
                  <a:srgbClr val="7030A0"/>
                </a:solidFill>
              </a:rPr>
              <a:t>Situação da Ação Programática na Unidade</a:t>
            </a:r>
          </a:p>
          <a:p>
            <a:pPr>
              <a:buNone/>
            </a:pPr>
            <a:r>
              <a:rPr lang="pt-BR" sz="2600" b="1" u="sng" dirty="0" smtClean="0">
                <a:solidFill>
                  <a:srgbClr val="7030A0"/>
                </a:solidFill>
              </a:rPr>
              <a:t>antes da intervenção:</a:t>
            </a:r>
          </a:p>
          <a:p>
            <a:r>
              <a:rPr lang="pt-BR" sz="2600" dirty="0" smtClean="0"/>
              <a:t>Falta de acompanhamento organizado dos escolares; </a:t>
            </a:r>
          </a:p>
          <a:p>
            <a:r>
              <a:rPr lang="pt-BR" sz="2600" dirty="0" smtClean="0"/>
              <a:t>Falta de sistematização de atividades coletivas como triagem, escovação, aplicação de flúor, TRA;</a:t>
            </a:r>
          </a:p>
          <a:p>
            <a:r>
              <a:rPr lang="pt-BR" sz="2600" dirty="0" smtClean="0"/>
              <a:t>Ausência de agendamentos para escolares de alto risco para cárie e/ou urgências;</a:t>
            </a:r>
          </a:p>
          <a:p>
            <a:pPr algn="just"/>
            <a:r>
              <a:rPr lang="pt-BR" sz="2600" dirty="0" smtClean="0"/>
              <a:t>Pouco controle do processo saúde-doença dos escolares</a:t>
            </a:r>
          </a:p>
          <a:p>
            <a:r>
              <a:rPr lang="pt-BR" sz="2600" dirty="0" smtClean="0"/>
              <a:t>Falta de bons hábitos de higiene bucal  no ambiente escolar</a:t>
            </a:r>
          </a:p>
          <a:p>
            <a:pPr>
              <a:buNone/>
            </a:pPr>
            <a:endParaRPr lang="pt-BR"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Objetivo</a:t>
            </a:r>
            <a:endParaRPr lang="pt-BR" sz="3200" dirty="0"/>
          </a:p>
        </p:txBody>
      </p:sp>
      <p:sp>
        <p:nvSpPr>
          <p:cNvPr id="3" name="Espaço Reservado para Conteúdo 2"/>
          <p:cNvSpPr>
            <a:spLocks noGrp="1"/>
          </p:cNvSpPr>
          <p:nvPr>
            <p:ph sz="quarter" idx="1"/>
          </p:nvPr>
        </p:nvSpPr>
        <p:spPr>
          <a:xfrm>
            <a:off x="285720" y="1285860"/>
            <a:ext cx="8858280" cy="4572000"/>
          </a:xfrm>
        </p:spPr>
        <p:txBody>
          <a:bodyPr>
            <a:normAutofit/>
          </a:bodyPr>
          <a:lstStyle/>
          <a:p>
            <a:pPr>
              <a:buNone/>
            </a:pPr>
            <a:endParaRPr lang="pt-BR" dirty="0" smtClean="0"/>
          </a:p>
          <a:p>
            <a:pPr>
              <a:buNone/>
            </a:pPr>
            <a:r>
              <a:rPr lang="pt-BR" sz="2400" b="1" u="sng" dirty="0" smtClean="0">
                <a:solidFill>
                  <a:srgbClr val="7030A0"/>
                </a:solidFill>
              </a:rPr>
              <a:t>Objetivo Geral:</a:t>
            </a:r>
          </a:p>
          <a:p>
            <a:endParaRPr lang="pt-BR" sz="2400" dirty="0" smtClean="0"/>
          </a:p>
          <a:p>
            <a:endParaRPr lang="pt-BR" sz="2400" dirty="0" smtClean="0"/>
          </a:p>
          <a:p>
            <a:r>
              <a:rPr lang="pt-BR" sz="2400" dirty="0" smtClean="0"/>
              <a:t>Melhorar a atenção à saúde bucal das crianças e adolescentes de 06 a 12 anos na Unidade Básica de Saúde Dr. Carlos Roberto Riet Vargas, Rio Grande/RS</a:t>
            </a:r>
          </a:p>
          <a:p>
            <a:pPr>
              <a:buNone/>
            </a:pPr>
            <a:endParaRPr lang="pt-BR" sz="2400"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Metodologia</a:t>
            </a:r>
            <a:endParaRPr lang="pt-BR" sz="3200" dirty="0"/>
          </a:p>
        </p:txBody>
      </p:sp>
      <p:sp>
        <p:nvSpPr>
          <p:cNvPr id="3" name="Espaço Reservado para Conteúdo 2"/>
          <p:cNvSpPr>
            <a:spLocks noGrp="1"/>
          </p:cNvSpPr>
          <p:nvPr>
            <p:ph sz="quarter" idx="1"/>
          </p:nvPr>
        </p:nvSpPr>
        <p:spPr>
          <a:xfrm>
            <a:off x="285720" y="1285860"/>
            <a:ext cx="8858280" cy="4572000"/>
          </a:xfrm>
        </p:spPr>
        <p:txBody>
          <a:bodyPr>
            <a:normAutofit/>
          </a:bodyPr>
          <a:lstStyle/>
          <a:p>
            <a:pPr>
              <a:buNone/>
            </a:pPr>
            <a:endParaRPr lang="pt-BR" dirty="0" smtClean="0"/>
          </a:p>
          <a:p>
            <a:pPr>
              <a:buNone/>
            </a:pPr>
            <a:r>
              <a:rPr lang="pt-BR" sz="2400" b="1" u="sng" dirty="0" smtClean="0">
                <a:solidFill>
                  <a:srgbClr val="7030A0"/>
                </a:solidFill>
              </a:rPr>
              <a:t>Ações:</a:t>
            </a:r>
          </a:p>
          <a:p>
            <a:endParaRPr lang="pt-BR" sz="2400" dirty="0" smtClean="0"/>
          </a:p>
          <a:p>
            <a:r>
              <a:rPr lang="pt-BR" sz="2400" dirty="0" smtClean="0"/>
              <a:t>Monitoramento e avaliação</a:t>
            </a:r>
          </a:p>
          <a:p>
            <a:r>
              <a:rPr lang="pt-BR" sz="2400" dirty="0" smtClean="0"/>
              <a:t>Organização e gestão do serviço</a:t>
            </a:r>
          </a:p>
          <a:p>
            <a:r>
              <a:rPr lang="pt-BR" sz="2400" dirty="0" smtClean="0"/>
              <a:t>Engajamento público</a:t>
            </a:r>
          </a:p>
          <a:p>
            <a:r>
              <a:rPr lang="pt-BR" sz="2400" dirty="0" smtClean="0"/>
              <a:t>Qualificação da prática clínica</a:t>
            </a:r>
          </a:p>
          <a:p>
            <a:endParaRPr lang="pt-BR" sz="2400" dirty="0" smtClean="0"/>
          </a:p>
          <a:p>
            <a:endParaRPr lang="pt-BR" sz="2400" dirty="0" smtClean="0"/>
          </a:p>
          <a:p>
            <a:endParaRPr lang="pt-BR" dirty="0" smtClean="0"/>
          </a:p>
          <a:p>
            <a:endParaRPr lang="pt-BR"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Metodologia</a:t>
            </a:r>
            <a:endParaRPr lang="pt-BR" sz="3200" dirty="0"/>
          </a:p>
        </p:txBody>
      </p:sp>
      <p:sp>
        <p:nvSpPr>
          <p:cNvPr id="3" name="Espaço Reservado para Conteúdo 2"/>
          <p:cNvSpPr>
            <a:spLocks noGrp="1"/>
          </p:cNvSpPr>
          <p:nvPr>
            <p:ph sz="quarter" idx="1"/>
          </p:nvPr>
        </p:nvSpPr>
        <p:spPr>
          <a:xfrm>
            <a:off x="285720" y="1285860"/>
            <a:ext cx="8858280" cy="5000660"/>
          </a:xfrm>
        </p:spPr>
        <p:txBody>
          <a:bodyPr>
            <a:normAutofit fontScale="92500" lnSpcReduction="10000"/>
          </a:bodyPr>
          <a:lstStyle/>
          <a:p>
            <a:pPr>
              <a:buNone/>
            </a:pPr>
            <a:endParaRPr lang="pt-BR" dirty="0" smtClean="0"/>
          </a:p>
          <a:p>
            <a:pPr>
              <a:buNone/>
            </a:pPr>
            <a:r>
              <a:rPr lang="pt-BR" sz="2600" b="1" u="sng" dirty="0" smtClean="0">
                <a:solidFill>
                  <a:srgbClr val="7030A0"/>
                </a:solidFill>
              </a:rPr>
              <a:t>Logística:</a:t>
            </a:r>
          </a:p>
          <a:p>
            <a:endParaRPr lang="pt-BR" sz="2600" dirty="0" smtClean="0"/>
          </a:p>
          <a:p>
            <a:r>
              <a:rPr lang="pt-BR" sz="2600" dirty="0" smtClean="0"/>
              <a:t>Baseada no Caderno de Atenção Básica de Saúde na Escola do Ministério da Saúde de 2009.</a:t>
            </a:r>
          </a:p>
          <a:p>
            <a:endParaRPr lang="pt-BR" sz="2600" dirty="0" smtClean="0"/>
          </a:p>
          <a:p>
            <a:r>
              <a:rPr lang="pt-BR" sz="2600" dirty="0" smtClean="0"/>
              <a:t>Triagem na população foco da intervenção: condição de saúde bucal </a:t>
            </a:r>
          </a:p>
          <a:p>
            <a:endParaRPr lang="pt-BR" sz="2600" dirty="0" smtClean="0"/>
          </a:p>
          <a:p>
            <a:r>
              <a:rPr lang="pt-BR" sz="2600" dirty="0" smtClean="0"/>
              <a:t>Elaboração fichas-espelho </a:t>
            </a:r>
          </a:p>
          <a:p>
            <a:endParaRPr lang="pt-BR" sz="2600" dirty="0" smtClean="0"/>
          </a:p>
          <a:p>
            <a:r>
              <a:rPr lang="pt-BR" sz="2600" dirty="0" smtClean="0"/>
              <a:t>Elaboração fichas anexas à ficha-espelho </a:t>
            </a:r>
          </a:p>
          <a:p>
            <a:endParaRPr lang="pt-BR" sz="2800" dirty="0" smtClean="0"/>
          </a:p>
          <a:p>
            <a:endParaRPr lang="pt-BR" sz="2800" dirty="0" smtClean="0"/>
          </a:p>
          <a:p>
            <a:endParaRPr lang="pt-BR" sz="2800" dirty="0" smtClean="0"/>
          </a:p>
          <a:p>
            <a:endParaRPr lang="pt-BR" dirty="0" smtClean="0"/>
          </a:p>
          <a:p>
            <a:endParaRPr lang="pt-BR" dirty="0" smtClean="0"/>
          </a:p>
          <a:p>
            <a:endParaRPr lang="pt-BR" dirty="0" smtClean="0"/>
          </a:p>
          <a:p>
            <a:endParaRPr lang="pt-BR"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5" name="Seta para baixo 4"/>
          <p:cNvSpPr/>
          <p:nvPr/>
        </p:nvSpPr>
        <p:spPr>
          <a:xfrm>
            <a:off x="4214810" y="3214686"/>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Seta para baixo 5"/>
          <p:cNvSpPr/>
          <p:nvPr/>
        </p:nvSpPr>
        <p:spPr>
          <a:xfrm>
            <a:off x="4214810" y="4143380"/>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Seta para baixo 6"/>
          <p:cNvSpPr/>
          <p:nvPr/>
        </p:nvSpPr>
        <p:spPr>
          <a:xfrm>
            <a:off x="4214810" y="5143512"/>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57166"/>
            <a:ext cx="8534400" cy="758952"/>
          </a:xfrm>
        </p:spPr>
        <p:txBody>
          <a:bodyPr>
            <a:normAutofit/>
          </a:bodyPr>
          <a:lstStyle/>
          <a:p>
            <a:pPr algn="l"/>
            <a:r>
              <a:rPr lang="pt-BR" sz="3200" dirty="0" smtClean="0"/>
              <a:t>Metodologia</a:t>
            </a:r>
            <a:endParaRPr lang="pt-BR" sz="3200" dirty="0"/>
          </a:p>
        </p:txBody>
      </p:sp>
      <p:sp>
        <p:nvSpPr>
          <p:cNvPr id="3" name="Espaço Reservado para Conteúdo 2"/>
          <p:cNvSpPr>
            <a:spLocks noGrp="1"/>
          </p:cNvSpPr>
          <p:nvPr>
            <p:ph sz="quarter" idx="1"/>
          </p:nvPr>
        </p:nvSpPr>
        <p:spPr>
          <a:xfrm>
            <a:off x="285720" y="1285860"/>
            <a:ext cx="8858280" cy="4572000"/>
          </a:xfrm>
        </p:spPr>
        <p:txBody>
          <a:bodyPr>
            <a:normAutofit/>
          </a:bodyPr>
          <a:lstStyle/>
          <a:p>
            <a:pPr>
              <a:buNone/>
            </a:pPr>
            <a:endParaRPr lang="pt-BR" dirty="0" smtClean="0"/>
          </a:p>
          <a:p>
            <a:pPr>
              <a:buNone/>
            </a:pPr>
            <a:endParaRPr lang="pt-BR" sz="3000" b="1" u="sng" dirty="0" smtClean="0">
              <a:solidFill>
                <a:srgbClr val="7030A0"/>
              </a:solidFill>
            </a:endParaRPr>
          </a:p>
          <a:p>
            <a:endParaRPr lang="pt-BR" dirty="0" smtClean="0"/>
          </a:p>
          <a:p>
            <a:endParaRPr lang="pt-BR" sz="2800" dirty="0" smtClean="0"/>
          </a:p>
          <a:p>
            <a:endParaRPr lang="pt-BR" sz="2800" dirty="0" smtClean="0"/>
          </a:p>
          <a:p>
            <a:endParaRPr lang="pt-BR" dirty="0" smtClean="0"/>
          </a:p>
          <a:p>
            <a:endParaRPr lang="pt-BR" dirty="0" smtClean="0"/>
          </a:p>
          <a:p>
            <a:endParaRPr lang="pt-BR" dirty="0" smtClean="0"/>
          </a:p>
          <a:p>
            <a:endParaRPr lang="pt-BR" dirty="0" smtClean="0"/>
          </a:p>
        </p:txBody>
      </p:sp>
      <p:sp>
        <p:nvSpPr>
          <p:cNvPr id="4" name="CaixaDeTexto 3"/>
          <p:cNvSpPr txBox="1"/>
          <p:nvPr/>
        </p:nvSpPr>
        <p:spPr>
          <a:xfrm>
            <a:off x="7000892" y="6286520"/>
            <a:ext cx="3000396" cy="369332"/>
          </a:xfrm>
          <a:prstGeom prst="rect">
            <a:avLst/>
          </a:prstGeom>
          <a:noFill/>
        </p:spPr>
        <p:txBody>
          <a:bodyPr wrap="square" rtlCol="0">
            <a:spAutoFit/>
          </a:bodyPr>
          <a:lstStyle/>
          <a:p>
            <a:r>
              <a:rPr lang="pt-BR" dirty="0" smtClean="0">
                <a:solidFill>
                  <a:schemeClr val="bg1"/>
                </a:solidFill>
              </a:rPr>
              <a:t>Daiane </a:t>
            </a:r>
            <a:r>
              <a:rPr lang="pt-BR" dirty="0" err="1" smtClean="0">
                <a:solidFill>
                  <a:schemeClr val="bg1"/>
                </a:solidFill>
              </a:rPr>
              <a:t>Aldrighi</a:t>
            </a:r>
            <a:endParaRPr lang="pt-BR" dirty="0">
              <a:solidFill>
                <a:schemeClr val="bg1"/>
              </a:solidFill>
            </a:endParaRPr>
          </a:p>
        </p:txBody>
      </p:sp>
      <p:sp>
        <p:nvSpPr>
          <p:cNvPr id="5" name="Seta para baixo 4"/>
          <p:cNvSpPr/>
          <p:nvPr/>
        </p:nvSpPr>
        <p:spPr>
          <a:xfrm>
            <a:off x="4214810" y="3571876"/>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Seta para baixo 5"/>
          <p:cNvSpPr/>
          <p:nvPr/>
        </p:nvSpPr>
        <p:spPr>
          <a:xfrm>
            <a:off x="4214810" y="4786322"/>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 name="Imagem 6"/>
          <p:cNvPicPr/>
          <p:nvPr/>
        </p:nvPicPr>
        <p:blipFill>
          <a:blip r:embed="rId3" cstate="print"/>
          <a:srcRect l="20985" t="23077" r="19488" b="17988"/>
          <a:stretch>
            <a:fillRect/>
          </a:stretch>
        </p:blipFill>
        <p:spPr bwMode="auto">
          <a:xfrm>
            <a:off x="214282" y="1571612"/>
            <a:ext cx="8715436"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6276</TotalTime>
  <Words>2953</Words>
  <Application>Microsoft Office PowerPoint</Application>
  <PresentationFormat>Apresentação na tela (4:3)</PresentationFormat>
  <Paragraphs>468</Paragraphs>
  <Slides>39</Slides>
  <Notes>38</Notes>
  <HiddenSlides>0</HiddenSlides>
  <MMClips>0</MMClips>
  <ScaleCrop>false</ScaleCrop>
  <HeadingPairs>
    <vt:vector size="4" baseType="variant">
      <vt:variant>
        <vt:lpstr>Tema</vt:lpstr>
      </vt:variant>
      <vt:variant>
        <vt:i4>1</vt:i4>
      </vt:variant>
      <vt:variant>
        <vt:lpstr>Títulos de slides</vt:lpstr>
      </vt:variant>
      <vt:variant>
        <vt:i4>39</vt:i4>
      </vt:variant>
    </vt:vector>
  </HeadingPairs>
  <TitlesOfParts>
    <vt:vector size="40" baseType="lpstr">
      <vt:lpstr>Cívico</vt:lpstr>
      <vt:lpstr>     Universidade Aberta do SUS- UNASUS   Universidade Federal de Pelotas Especialização em Saúde da Família Trabalho de conclusão de curso EAD – Turma 4  </vt:lpstr>
      <vt:lpstr>Introdução</vt:lpstr>
      <vt:lpstr>Introdução</vt:lpstr>
      <vt:lpstr>Introdução</vt:lpstr>
      <vt:lpstr>Introdução</vt:lpstr>
      <vt:lpstr>Objetivo</vt:lpstr>
      <vt:lpstr>Metodologia</vt:lpstr>
      <vt:lpstr>Metodologia</vt:lpstr>
      <vt:lpstr>Metodologia</vt:lpstr>
      <vt:lpstr>Metodologia</vt:lpstr>
      <vt:lpstr>Metodologia</vt:lpstr>
      <vt:lpstr>Metodologia</vt:lpstr>
      <vt:lpstr>Metodologia</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Discussão:</vt:lpstr>
      <vt:lpstr>Discussão:</vt:lpstr>
      <vt:lpstr>Discussão:</vt:lpstr>
      <vt:lpstr>Discussão:</vt:lpstr>
      <vt:lpstr>Reflexão Crítica:</vt:lpstr>
      <vt:lpstr>Agradecimentos: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Aberta do SUS- UNASUS   Universidade Federal de Pelotas Especialização em Saúde da Família Modalidade a Distância Turma 4</dc:title>
  <dc:creator>User</dc:creator>
  <cp:lastModifiedBy>User</cp:lastModifiedBy>
  <cp:revision>103</cp:revision>
  <dcterms:created xsi:type="dcterms:W3CDTF">2014-07-16T13:41:10Z</dcterms:created>
  <dcterms:modified xsi:type="dcterms:W3CDTF">2014-08-03T20:22:05Z</dcterms:modified>
</cp:coreProperties>
</file>