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84" r:id="rId4"/>
    <p:sldId id="282" r:id="rId5"/>
    <p:sldId id="285" r:id="rId6"/>
    <p:sldId id="266" r:id="rId7"/>
    <p:sldId id="263" r:id="rId8"/>
    <p:sldId id="264" r:id="rId9"/>
    <p:sldId id="258" r:id="rId10"/>
    <p:sldId id="287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23/01/2015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1428728" y="2348880"/>
            <a:ext cx="6858000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Curso de Especialização em Medicina de Família - </a:t>
            </a:r>
            <a:r>
              <a:rPr lang="pt-BR" dirty="0" err="1" smtClean="0"/>
              <a:t>UnaSUS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179148" y="4748772"/>
            <a:ext cx="7643866" cy="1428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MELHORIA DA ATENÇÃO AO PRÉ-NATAL E AO PUERPÉRIO NA ESTRATÉGIA DE SAÚDE DA FAMÍLIA VILA REAL, SANTANA DO LIVRAMENTO, RS.</a:t>
            </a:r>
            <a:endParaRPr lang="pt-BR" dirty="0"/>
          </a:p>
          <a:p>
            <a:r>
              <a:rPr lang="pt-BR" dirty="0" smtClean="0">
                <a:solidFill>
                  <a:schemeClr val="tx1"/>
                </a:solidFill>
              </a:rPr>
              <a:t>Aluno:</a:t>
            </a:r>
            <a:r>
              <a:rPr lang="pt-BR" b="1" dirty="0" smtClean="0">
                <a:solidFill>
                  <a:schemeClr val="tx1"/>
                </a:solidFill>
              </a:rPr>
              <a:t> Daiane Alves do Nascimento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Orientador: Bianca Bittencourt de Souza</a:t>
            </a:r>
          </a:p>
          <a:p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357166"/>
            <a:ext cx="111940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9148" y="723387"/>
            <a:ext cx="1847183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68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350" y="1628775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Metas e Resultados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idx="1"/>
          </p:nvPr>
        </p:nvSpPr>
        <p:spPr>
          <a:xfrm>
            <a:off x="1331913" y="4005263"/>
            <a:ext cx="7499350" cy="90011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pt-BR" sz="3000" b="1" smtClean="0"/>
              <a:t>Em relação ao pré-natal</a:t>
            </a:r>
          </a:p>
        </p:txBody>
      </p:sp>
    </p:spTree>
    <p:extLst>
      <p:ext uri="{BB962C8B-B14F-4D97-AF65-F5344CB8AC3E}">
        <p14:creationId xmlns:p14="http://schemas.microsoft.com/office/powerpoint/2010/main" val="21468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32856"/>
            <a:ext cx="3600400" cy="37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39069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52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/>
            <a:endParaRPr lang="pt-BR" sz="2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80928"/>
            <a:ext cx="3772408" cy="30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2780928"/>
            <a:ext cx="3888432" cy="300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98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894376" cy="308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015279" cy="308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02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3816424" cy="292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104456" cy="293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050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371176" cy="33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4055912" cy="33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6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avaliação do risco gestacional foi realizado em 100% das gestantes</a:t>
            </a:r>
          </a:p>
          <a:p>
            <a:pPr algn="just"/>
            <a:r>
              <a:rPr lang="pt-BR" dirty="0"/>
              <a:t>Todas as gestantes receberam orientação nutricional, sobre aleitamento materno, saúde bucal e foram alertadas sobre os problemas com o uso de drogas na gestação</a:t>
            </a:r>
          </a:p>
          <a:p>
            <a:pPr algn="just"/>
            <a:r>
              <a:rPr lang="pt-BR" dirty="0"/>
              <a:t>Todas as gestantes receberam orientações sobre os cuidados com o recém nascido, anticoncepção após o parto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66956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en-US" dirty="0" err="1" smtClean="0"/>
              <a:t>Puerpério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 smtClean="0"/>
              <a:t>No </a:t>
            </a:r>
            <a:r>
              <a:rPr lang="pt-BR" sz="2600" dirty="0"/>
              <a:t>primeiro mês houve cobertura de 66,7% das puérperas estimadas, no segundo mês 80% e no terceiro mês foi atingida a cobertura de 100% das puérperas. </a:t>
            </a:r>
            <a:endParaRPr lang="pt-BR" sz="2600" dirty="0" smtClean="0"/>
          </a:p>
          <a:p>
            <a:pPr algn="just"/>
            <a:endParaRPr lang="pt-BR" sz="2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861" y="3140968"/>
            <a:ext cx="48291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364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9592" y="35052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Metas</a:t>
            </a:r>
            <a:r>
              <a:rPr kumimoji="0" lang="pt-BR" sz="4300" b="0" i="0" u="none" strike="noStrike" kern="1200" cap="none" spc="0" normalizeH="0" noProof="0" dirty="0" smtClean="0">
                <a:ln>
                  <a:noFill/>
                </a:ln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 e </a:t>
            </a: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Resultados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rgbClr val="464653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" name="Espaço Reservado para Conteúdo 3"/>
          <p:cNvSpPr txBox="1">
            <a:spLocks/>
          </p:cNvSpPr>
          <p:nvPr/>
        </p:nvSpPr>
        <p:spPr>
          <a:xfrm>
            <a:off x="991032" y="149352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Espaço Reservado para Conteúdo 4"/>
          <p:cNvSpPr txBox="1">
            <a:spLocks/>
          </p:cNvSpPr>
          <p:nvPr/>
        </p:nvSpPr>
        <p:spPr>
          <a:xfrm>
            <a:off x="5004048" y="152400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1032" y="2780929"/>
            <a:ext cx="3714776" cy="29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780929"/>
            <a:ext cx="3571900" cy="301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728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99592" y="304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653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Gill Sans MT"/>
                <a:ea typeface="+mj-ea"/>
                <a:cs typeface="+mj-cs"/>
              </a:rPr>
              <a:t>Metas e Resultados</a:t>
            </a:r>
            <a:endParaRPr kumimoji="0" lang="pt-BR" sz="4300" b="0" i="0" u="none" strike="noStrike" kern="1200" cap="none" spc="0" normalizeH="0" baseline="0" noProof="0" dirty="0">
              <a:ln>
                <a:noFill/>
              </a:ln>
              <a:solidFill>
                <a:srgbClr val="464653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Gill Sans MT"/>
              <a:ea typeface="+mj-ea"/>
              <a:cs typeface="+mj-cs"/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899592" y="1554480"/>
            <a:ext cx="3657600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>
          <a:xfrm>
            <a:off x="4900080" y="1554480"/>
            <a:ext cx="3456384" cy="466344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727CA3"/>
              </a:buClr>
              <a:buSzPct val="80000"/>
              <a:buFont typeface="Wingdings 2"/>
              <a:buChar char=""/>
              <a:tabLst/>
              <a:defRPr/>
            </a:pPr>
            <a:endParaRPr kumimoji="0" lang="pt-BR" sz="2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8464" y="2780928"/>
            <a:ext cx="3457582" cy="2898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4678" y="2780928"/>
            <a:ext cx="3429024" cy="291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042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Santana do </a:t>
            </a:r>
            <a:r>
              <a:rPr lang="en-US" dirty="0" err="1" smtClean="0"/>
              <a:t>Livramento</a:t>
            </a:r>
            <a:r>
              <a:rPr lang="en-US" dirty="0" smtClean="0"/>
              <a:t>, </a:t>
            </a:r>
            <a:r>
              <a:rPr lang="en-US" dirty="0" smtClean="0"/>
              <a:t>RS</a:t>
            </a:r>
            <a:endParaRPr lang="en-US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92896"/>
            <a:ext cx="7933682" cy="287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62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Metas</a:t>
            </a:r>
            <a:r>
              <a:rPr lang="en-US" dirty="0" smtClean="0"/>
              <a:t> e </a:t>
            </a:r>
            <a:r>
              <a:rPr lang="en-US" dirty="0" err="1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  <a:buFont typeface="Wingdings 2"/>
              <a:buChar char=""/>
            </a:pPr>
            <a:r>
              <a:rPr lang="pt-BR" sz="3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Não foi necessário realizar busca ativa pois todas as puérperas compareceram conforme agendamento</a:t>
            </a: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  <a:buFont typeface="Wingdings 2"/>
              <a:buChar char=""/>
            </a:pPr>
            <a:r>
              <a:rPr lang="pt-BR" sz="3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Todas as puérperas tiveram os registros adequados</a:t>
            </a: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  <a:buFont typeface="Wingdings 2"/>
              <a:buChar char=""/>
            </a:pPr>
            <a:r>
              <a:rPr lang="pt-BR" sz="30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Todas as puérperas foram orientadas sobre os cuidados com recém nascido, importância do aleitamento materno e orientação sobre planejamento familiar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02859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intervenção na Unidade de Saúde Vila Real trouxe como principais resultados o aumento importante da cobertura dos atendimentos de pré-natal e puerpério, a implementação de uma rotina mais eficaz para este cuidado, a criação de um meio de registro adequado para o controle e diagnóstico </a:t>
            </a:r>
            <a:r>
              <a:rPr lang="pt-BR" dirty="0" smtClean="0"/>
              <a:t>situacional.</a:t>
            </a:r>
          </a:p>
          <a:p>
            <a:r>
              <a:rPr lang="pt-BR" dirty="0" smtClean="0"/>
              <a:t>Melhor </a:t>
            </a:r>
            <a:r>
              <a:rPr lang="pt-BR" dirty="0"/>
              <a:t>qualificação de trabalho por parte da equipe de saúde, </a:t>
            </a:r>
            <a:r>
              <a:rPr lang="pt-BR" dirty="0" smtClean="0"/>
              <a:t>divulgação </a:t>
            </a:r>
            <a:r>
              <a:rPr lang="pt-BR" dirty="0"/>
              <a:t>e orientação à população quanto à importância de realizar </a:t>
            </a:r>
            <a:r>
              <a:rPr lang="pt-BR" dirty="0" smtClean="0"/>
              <a:t>o pré-natal e acompanhamento puerperal e </a:t>
            </a:r>
            <a:r>
              <a:rPr lang="pt-BR" dirty="0"/>
              <a:t>a monitorização </a:t>
            </a:r>
            <a:r>
              <a:rPr lang="pt-BR" dirty="0" smtClean="0"/>
              <a:t>das atividades.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8172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Para melhorar a atenção à saúde no serviço é necessário fortalecer a atenção à </a:t>
            </a:r>
            <a:r>
              <a:rPr lang="pt-BR" dirty="0" smtClean="0"/>
              <a:t>saúde </a:t>
            </a:r>
            <a:r>
              <a:rPr lang="pt-BR" dirty="0"/>
              <a:t>da mulher e da criança e implementação da atenção à saúde bucal na </a:t>
            </a:r>
            <a:r>
              <a:rPr lang="pt-BR" dirty="0" smtClean="0"/>
              <a:t>unidade. </a:t>
            </a:r>
            <a:endParaRPr lang="pt-BR" dirty="0"/>
          </a:p>
          <a:p>
            <a:pPr algn="just"/>
            <a:r>
              <a:rPr lang="pt-BR" dirty="0"/>
              <a:t>S</a:t>
            </a:r>
            <a:r>
              <a:rPr lang="pt-BR" dirty="0" smtClean="0"/>
              <a:t>uprimento </a:t>
            </a:r>
            <a:r>
              <a:rPr lang="pt-BR" dirty="0"/>
              <a:t>do material básico necessário</a:t>
            </a:r>
            <a:r>
              <a:rPr lang="pt-BR" dirty="0" smtClean="0"/>
              <a:t>, </a:t>
            </a:r>
            <a:r>
              <a:rPr lang="pt-BR" dirty="0"/>
              <a:t>adaptação da estrutura física da unidade e melhora da acessibilidade na unidade. </a:t>
            </a:r>
          </a:p>
        </p:txBody>
      </p:sp>
    </p:spTree>
    <p:extLst>
      <p:ext uri="{BB962C8B-B14F-4D97-AF65-F5344CB8AC3E}">
        <p14:creationId xmlns:p14="http://schemas.microsoft.com/office/powerpoint/2010/main" val="25790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Reflexão </a:t>
            </a:r>
            <a:r>
              <a:rPr lang="pt-BR" dirty="0"/>
              <a:t>Crítica do processo pessoal de aprendizagem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A </a:t>
            </a:r>
            <a:r>
              <a:rPr lang="pt-BR" dirty="0"/>
              <a:t>oportunidade de realizar o projeto nesta área </a:t>
            </a:r>
            <a:r>
              <a:rPr lang="pt-BR" dirty="0" smtClean="0"/>
              <a:t>me </a:t>
            </a:r>
            <a:r>
              <a:rPr lang="pt-BR" dirty="0"/>
              <a:t>possibilitou perceber que </a:t>
            </a:r>
            <a:r>
              <a:rPr lang="pt-BR" dirty="0" smtClean="0"/>
              <a:t>mesmo com </a:t>
            </a:r>
            <a:r>
              <a:rPr lang="pt-BR" dirty="0"/>
              <a:t>recursos escassos é possível </a:t>
            </a:r>
            <a:r>
              <a:rPr lang="pt-BR" dirty="0" smtClean="0"/>
              <a:t>melhorar </a:t>
            </a:r>
            <a:r>
              <a:rPr lang="pt-BR" dirty="0"/>
              <a:t>a qualidade da atenção primária. O trabalho em equipe, as capacitações, a motivação dos integrantes, o acolhimento humanizado, a realização de grupos de educação continuada, a utilização de protocolos de atendimentos por toda a equipe e o conhecimento das características particulares do lugar são fundamentais para melhorar a atenção à saúde com resultados mais consistentes.</a:t>
            </a:r>
          </a:p>
        </p:txBody>
      </p:sp>
    </p:spTree>
    <p:extLst>
      <p:ext uri="{BB962C8B-B14F-4D97-AF65-F5344CB8AC3E}">
        <p14:creationId xmlns:p14="http://schemas.microsoft.com/office/powerpoint/2010/main" val="3788937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Introduçao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ESF Vila Real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 rot="5400000">
            <a:off x="3131840" y="1916832"/>
            <a:ext cx="316835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 2" pitchFamily="18" charset="2"/>
              <a:buChar char=""/>
            </a:pPr>
            <a:r>
              <a:rPr lang="pt-BR" sz="3000" b="1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Objetivos em relação ao pré-natal e puerpério:</a:t>
            </a:r>
          </a:p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" pitchFamily="2" charset="2"/>
              <a:buChar char="Ø"/>
            </a:pPr>
            <a:r>
              <a:rPr lang="pt-BR" sz="3000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 Ampliar a cobertura </a:t>
            </a:r>
          </a:p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" pitchFamily="2" charset="2"/>
              <a:buChar char="Ø"/>
            </a:pPr>
            <a:r>
              <a:rPr lang="pt-BR" sz="3000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 Melhorar a qualidade </a:t>
            </a:r>
          </a:p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" pitchFamily="2" charset="2"/>
              <a:buChar char="Ø"/>
            </a:pPr>
            <a:r>
              <a:rPr lang="pt-BR" sz="3000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 Melhorar a adesão</a:t>
            </a:r>
          </a:p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" pitchFamily="2" charset="2"/>
              <a:buChar char="Ø"/>
            </a:pPr>
            <a:r>
              <a:rPr lang="pt-BR" sz="3000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 Melhorar os registros </a:t>
            </a:r>
          </a:p>
          <a:p>
            <a:pPr marL="365125" lvl="0" indent="-282575" algn="just" fontAlgn="base">
              <a:lnSpc>
                <a:spcPct val="140000"/>
              </a:lnSpc>
              <a:spcBef>
                <a:spcPts val="600"/>
              </a:spcBef>
              <a:spcAft>
                <a:spcPct val="0"/>
              </a:spcAft>
              <a:buClr>
                <a:srgbClr val="727CA3"/>
              </a:buClr>
              <a:buSzPct val="80000"/>
              <a:buFont typeface="Wingdings" pitchFamily="2" charset="2"/>
              <a:buChar char="Ø"/>
            </a:pPr>
            <a:r>
              <a:rPr lang="pt-BR" sz="3000" dirty="0">
                <a:solidFill>
                  <a:prstClr val="black"/>
                </a:solidFill>
                <a:latin typeface="Gill Sans MT"/>
                <a:ea typeface="MS PGothic" panose="020B0600070205080204" pitchFamily="34" charset="-128"/>
              </a:rPr>
              <a:t> Promover a saúde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1188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pt-BR" dirty="0"/>
              <a:t>Reunião </a:t>
            </a:r>
            <a:r>
              <a:rPr lang="pt-BR" dirty="0" smtClean="0"/>
              <a:t>semanal com </a:t>
            </a:r>
            <a:r>
              <a:rPr lang="pt-BR" dirty="0"/>
              <a:t>a equipe de saúde para </a:t>
            </a:r>
            <a:r>
              <a:rPr lang="pt-BR" dirty="0" smtClean="0"/>
              <a:t>capacitação </a:t>
            </a:r>
            <a:r>
              <a:rPr lang="pt-BR" dirty="0"/>
              <a:t>ao protocolo de pré-natal e </a:t>
            </a:r>
            <a:r>
              <a:rPr lang="pt-BR" dirty="0" smtClean="0"/>
              <a:t>puerpério </a:t>
            </a:r>
          </a:p>
          <a:p>
            <a:pPr algn="just">
              <a:lnSpc>
                <a:spcPct val="80000"/>
              </a:lnSpc>
            </a:pPr>
            <a:r>
              <a:rPr lang="pt-BR" dirty="0" smtClean="0"/>
              <a:t>Cadastramento</a:t>
            </a:r>
            <a:endParaRPr lang="pt-BR" dirty="0"/>
          </a:p>
          <a:p>
            <a:pPr algn="just">
              <a:lnSpc>
                <a:spcPct val="80000"/>
              </a:lnSpc>
            </a:pPr>
            <a:r>
              <a:rPr lang="pt-BR" dirty="0"/>
              <a:t>Grupo de gestantes </a:t>
            </a:r>
            <a:r>
              <a:rPr lang="pt-BR" dirty="0" smtClean="0"/>
              <a:t>mensalmente</a:t>
            </a:r>
            <a:endParaRPr lang="pt-BR" dirty="0"/>
          </a:p>
          <a:p>
            <a:pPr algn="just">
              <a:lnSpc>
                <a:spcPct val="80000"/>
              </a:lnSpc>
            </a:pPr>
            <a:r>
              <a:rPr lang="pt-BR" dirty="0"/>
              <a:t>Acompanhamento e atualização de todos </a:t>
            </a:r>
            <a:r>
              <a:rPr lang="pt-BR" dirty="0" smtClean="0"/>
              <a:t>registros</a:t>
            </a:r>
          </a:p>
          <a:p>
            <a:pPr algn="just">
              <a:lnSpc>
                <a:spcPct val="80000"/>
              </a:lnSpc>
            </a:pPr>
            <a:r>
              <a:rPr lang="pt-BR" dirty="0" smtClean="0"/>
              <a:t>Monitoramento</a:t>
            </a:r>
            <a:endParaRPr lang="pt-BR" dirty="0"/>
          </a:p>
          <a:p>
            <a:pPr algn="just">
              <a:lnSpc>
                <a:spcPct val="80000"/>
              </a:lnSpc>
            </a:pPr>
            <a:r>
              <a:rPr lang="pt-BR" dirty="0"/>
              <a:t>Busca ativa das gestantes </a:t>
            </a:r>
            <a:r>
              <a:rPr lang="pt-BR" dirty="0" smtClean="0"/>
              <a:t>pelas </a:t>
            </a:r>
            <a:r>
              <a:rPr lang="pt-BR" dirty="0"/>
              <a:t>ACS</a:t>
            </a:r>
          </a:p>
          <a:p>
            <a:pPr algn="just">
              <a:lnSpc>
                <a:spcPct val="80000"/>
              </a:lnSpc>
            </a:pPr>
            <a:r>
              <a:rPr lang="pt-BR" dirty="0"/>
              <a:t>Divulgação dos </a:t>
            </a:r>
            <a:r>
              <a:rPr lang="pt-BR" dirty="0" smtClean="0"/>
              <a:t>atendimentos</a:t>
            </a:r>
            <a:endParaRPr lang="pt-BR" dirty="0"/>
          </a:p>
          <a:p>
            <a:pPr algn="just">
              <a:lnSpc>
                <a:spcPct val="80000"/>
              </a:lnSpc>
            </a:pPr>
            <a:r>
              <a:rPr lang="pt-BR" dirty="0" smtClean="0"/>
              <a:t>Reunião com os representantes da comunidade</a:t>
            </a:r>
            <a:endParaRPr lang="pt-BR" dirty="0"/>
          </a:p>
          <a:p>
            <a:pPr algn="just">
              <a:lnSpc>
                <a:spcPct val="80000"/>
              </a:lnSpc>
            </a:pPr>
            <a:r>
              <a:rPr lang="pt-BR" dirty="0"/>
              <a:t>Atendimento </a:t>
            </a:r>
            <a:r>
              <a:rPr lang="pt-BR" dirty="0" smtClean="0"/>
              <a:t>médico às </a:t>
            </a:r>
            <a:r>
              <a:rPr lang="pt-BR" dirty="0"/>
              <a:t>gestantes e </a:t>
            </a:r>
            <a:r>
              <a:rPr lang="pt-BR" dirty="0" smtClean="0"/>
              <a:t>puérperas</a:t>
            </a:r>
          </a:p>
          <a:p>
            <a:r>
              <a:rPr lang="pt-BR" dirty="0" smtClean="0"/>
              <a:t>Acolhimento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45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Reunião</a:t>
            </a:r>
            <a:r>
              <a:rPr lang="en-US" dirty="0" smtClean="0"/>
              <a:t> de </a:t>
            </a:r>
            <a:r>
              <a:rPr lang="en-US" dirty="0" err="1" smtClean="0"/>
              <a:t>Equipe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325" y="1735282"/>
            <a:ext cx="3395749" cy="4530436"/>
          </a:xfrm>
        </p:spPr>
      </p:pic>
    </p:spTree>
    <p:extLst>
      <p:ext uri="{BB962C8B-B14F-4D97-AF65-F5344CB8AC3E}">
        <p14:creationId xmlns:p14="http://schemas.microsoft.com/office/powerpoint/2010/main" val="2005213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sz="4000" dirty="0" err="1" smtClean="0"/>
              <a:t>Cartazes</a:t>
            </a:r>
            <a:r>
              <a:rPr lang="en-US" sz="4000" dirty="0" smtClean="0"/>
              <a:t> da </a:t>
            </a:r>
            <a:r>
              <a:rPr lang="en-US" sz="4000" dirty="0" err="1" smtClean="0"/>
              <a:t>programação</a:t>
            </a:r>
            <a:r>
              <a:rPr lang="en-US" sz="4000" dirty="0" smtClean="0"/>
              <a:t> e do </a:t>
            </a:r>
            <a:r>
              <a:rPr lang="en-US" sz="4000" dirty="0" err="1" smtClean="0"/>
              <a:t>convite</a:t>
            </a:r>
            <a:r>
              <a:rPr lang="en-US" sz="4000" dirty="0" smtClean="0"/>
              <a:t> do </a:t>
            </a:r>
            <a:r>
              <a:rPr lang="en-US" sz="4000" dirty="0" err="1" smtClean="0"/>
              <a:t>Grupo</a:t>
            </a:r>
            <a:r>
              <a:rPr lang="en-US" sz="4000" dirty="0" smtClean="0"/>
              <a:t> de </a:t>
            </a:r>
            <a:r>
              <a:rPr lang="en-US" sz="4000" dirty="0" err="1" smtClean="0"/>
              <a:t>educação</a:t>
            </a:r>
            <a:r>
              <a:rPr lang="en-US" sz="4000" dirty="0" smtClean="0"/>
              <a:t> </a:t>
            </a:r>
            <a:r>
              <a:rPr lang="en-US" sz="4000" dirty="0" err="1" smtClean="0"/>
              <a:t>continuada</a:t>
            </a:r>
            <a:endParaRPr lang="pt-BR" sz="4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394472" cy="4525963"/>
          </a:xfrm>
        </p:spPr>
      </p:pic>
      <p:pic>
        <p:nvPicPr>
          <p:cNvPr id="1026" name="Picture 2" descr="C:\Users\Daiane Nascimento\Desktop\unasus\FOTOS\image (2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66" y="1553293"/>
            <a:ext cx="3405002" cy="45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306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Primeiro</a:t>
            </a:r>
            <a:r>
              <a:rPr lang="en-US" dirty="0" smtClean="0"/>
              <a:t> </a:t>
            </a:r>
            <a:r>
              <a:rPr lang="en-US" dirty="0" err="1" smtClean="0"/>
              <a:t>Encontro</a:t>
            </a:r>
            <a:r>
              <a:rPr lang="en-US" dirty="0" smtClean="0"/>
              <a:t> de </a:t>
            </a:r>
            <a:r>
              <a:rPr lang="en-US" dirty="0" err="1" smtClean="0"/>
              <a:t>Gestantes</a:t>
            </a:r>
            <a:r>
              <a:rPr lang="en-US" dirty="0" smtClean="0"/>
              <a:t> e </a:t>
            </a:r>
            <a:r>
              <a:rPr lang="en-US" dirty="0" err="1" smtClean="0"/>
              <a:t>Puérperas</a:t>
            </a:r>
            <a:endParaRPr lang="pt-BR" dirty="0"/>
          </a:p>
        </p:txBody>
      </p:sp>
      <p:pic>
        <p:nvPicPr>
          <p:cNvPr id="2050" name="Picture 2" descr="C:\Users\Daiane Nascimento\Desktop\unasus\FOTOS\sem 3 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758" y="1739438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86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0bjetivos </a:t>
            </a:r>
            <a:r>
              <a:rPr lang="en-US" dirty="0" err="1" smtClean="0"/>
              <a:t>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Em relação ao pré-natal e puerpério: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Ampliar a cobertura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Melhorar a qualidade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Melhorar a adesão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Melhorar os registros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Promover a saúde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86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Adjacê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260</TotalTime>
  <Words>570</Words>
  <Application>Microsoft Office PowerPoint</Application>
  <PresentationFormat>Apresentação na tela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Adjacência</vt:lpstr>
      <vt:lpstr>Apresentação do PowerPoint</vt:lpstr>
      <vt:lpstr>Introdução</vt:lpstr>
      <vt:lpstr>Introduçao</vt:lpstr>
      <vt:lpstr>Metodologia</vt:lpstr>
      <vt:lpstr>Metodologia</vt:lpstr>
      <vt:lpstr>Reunião de Equipe</vt:lpstr>
      <vt:lpstr> Cartazes da programação e do convite do Grupo de educação continuada</vt:lpstr>
      <vt:lpstr>Primeiro Encontro de Gestantes e Puérperas</vt:lpstr>
      <vt:lpstr>0bjetivos específicos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</vt:lpstr>
      <vt:lpstr>Metas e Resultados - Puerpério</vt:lpstr>
      <vt:lpstr>Apresentação do PowerPoint</vt:lpstr>
      <vt:lpstr>Apresentação do PowerPoint</vt:lpstr>
      <vt:lpstr>Metas e Resultados</vt:lpstr>
      <vt:lpstr>Discussão</vt:lpstr>
      <vt:lpstr>Discussão</vt:lpstr>
      <vt:lpstr>Reflexão Crítica do processo pessoal de aprendizagem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Daiane Nascimento</dc:creator>
  <cp:lastModifiedBy>daiana</cp:lastModifiedBy>
  <cp:revision>20</cp:revision>
  <dcterms:created xsi:type="dcterms:W3CDTF">2015-01-17T17:51:41Z</dcterms:created>
  <dcterms:modified xsi:type="dcterms:W3CDTF">2015-01-23T04:28:12Z</dcterms:modified>
</cp:coreProperties>
</file>