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75" r:id="rId6"/>
    <p:sldId id="260" r:id="rId7"/>
    <p:sldId id="270" r:id="rId8"/>
    <p:sldId id="273" r:id="rId9"/>
    <p:sldId id="261" r:id="rId10"/>
    <p:sldId id="262" r:id="rId11"/>
    <p:sldId id="274" r:id="rId12"/>
    <p:sldId id="263" r:id="rId13"/>
    <p:sldId id="271" r:id="rId14"/>
    <p:sldId id="264" r:id="rId15"/>
    <p:sldId id="265" r:id="rId16"/>
    <p:sldId id="266" r:id="rId17"/>
    <p:sldId id="267" r:id="rId18"/>
    <p:sldId id="268" r:id="rId19"/>
    <p:sldId id="269" r:id="rId20"/>
    <p:sldId id="272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4660"/>
  </p:normalViewPr>
  <p:slideViewPr>
    <p:cSldViewPr>
      <p:cViewPr varScale="1">
        <p:scale>
          <a:sx n="72" d="100"/>
          <a:sy n="72" d="100"/>
        </p:scale>
        <p:origin x="-10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46D7-46B2-447E-BC04-9761D21F78B5}" type="datetimeFigureOut">
              <a:rPr lang="pt-BR" smtClean="0"/>
              <a:pPr/>
              <a:t>06/10/2012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923B-633F-4A73-B3DB-AC63931BDD1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46D7-46B2-447E-BC04-9761D21F78B5}" type="datetimeFigureOut">
              <a:rPr lang="pt-BR" smtClean="0"/>
              <a:pPr/>
              <a:t>06/10/2012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923B-633F-4A73-B3DB-AC63931BDD1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46D7-46B2-447E-BC04-9761D21F78B5}" type="datetimeFigureOut">
              <a:rPr lang="pt-BR" smtClean="0"/>
              <a:pPr/>
              <a:t>06/10/2012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923B-633F-4A73-B3DB-AC63931BDD1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46D7-46B2-447E-BC04-9761D21F78B5}" type="datetimeFigureOut">
              <a:rPr lang="pt-BR" smtClean="0"/>
              <a:pPr/>
              <a:t>06/10/2012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923B-633F-4A73-B3DB-AC63931BDD1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46D7-46B2-447E-BC04-9761D21F78B5}" type="datetimeFigureOut">
              <a:rPr lang="pt-BR" smtClean="0"/>
              <a:pPr/>
              <a:t>06/10/2012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923B-633F-4A73-B3DB-AC63931BDD1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46D7-46B2-447E-BC04-9761D21F78B5}" type="datetimeFigureOut">
              <a:rPr lang="pt-BR" smtClean="0"/>
              <a:pPr/>
              <a:t>06/10/2012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923B-633F-4A73-B3DB-AC63931BDD1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46D7-46B2-447E-BC04-9761D21F78B5}" type="datetimeFigureOut">
              <a:rPr lang="pt-BR" smtClean="0"/>
              <a:pPr/>
              <a:t>06/10/2012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923B-633F-4A73-B3DB-AC63931BDD1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46D7-46B2-447E-BC04-9761D21F78B5}" type="datetimeFigureOut">
              <a:rPr lang="pt-BR" smtClean="0"/>
              <a:pPr/>
              <a:t>06/10/2012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923B-633F-4A73-B3DB-AC63931BDD1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46D7-46B2-447E-BC04-9761D21F78B5}" type="datetimeFigureOut">
              <a:rPr lang="pt-BR" smtClean="0"/>
              <a:pPr/>
              <a:t>06/10/2012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923B-633F-4A73-B3DB-AC63931BDD1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46D7-46B2-447E-BC04-9761D21F78B5}" type="datetimeFigureOut">
              <a:rPr lang="pt-BR" smtClean="0"/>
              <a:pPr/>
              <a:t>06/10/2012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923B-633F-4A73-B3DB-AC63931BDD1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46D7-46B2-447E-BC04-9761D21F78B5}" type="datetimeFigureOut">
              <a:rPr lang="pt-BR" smtClean="0"/>
              <a:pPr/>
              <a:t>06/10/2012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923B-633F-4A73-B3DB-AC63931BDD1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alpha val="1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D46D7-46B2-447E-BC04-9761D21F78B5}" type="datetimeFigureOut">
              <a:rPr lang="pt-BR" smtClean="0"/>
              <a:pPr/>
              <a:t>06/10/2012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2923B-633F-4A73-B3DB-AC63931BDD1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titutozanet.com.br/intra-uterina.ph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ESPECIALIZAÇÃO EM SAÚDE DA FAMÍLIA- </a:t>
            </a:r>
            <a:br>
              <a:rPr lang="en-US" sz="2400" dirty="0" smtClean="0"/>
            </a:br>
            <a:r>
              <a:rPr lang="en-US" sz="2400" dirty="0" smtClean="0"/>
              <a:t>UNIVERSIDADE FEDERAL DE PELOTAS</a:t>
            </a: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75656" y="4725144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Aluna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r>
              <a:rPr lang="pt-BR" dirty="0" smtClean="0">
                <a:solidFill>
                  <a:schemeClr val="tx1"/>
                </a:solidFill>
              </a:rPr>
              <a:t> Daiane Cristina Milani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Orientadora</a:t>
            </a:r>
            <a:r>
              <a:rPr lang="en-US" sz="2400" dirty="0" smtClean="0">
                <a:solidFill>
                  <a:schemeClr val="tx1"/>
                </a:solidFill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</a:rPr>
              <a:t>Elisiane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Bisognin</a:t>
            </a:r>
            <a:endParaRPr lang="pt-BR" sz="2400" dirty="0">
              <a:solidFill>
                <a:schemeClr val="tx1"/>
              </a:solidFill>
            </a:endParaRPr>
          </a:p>
          <a:p>
            <a:r>
              <a:rPr lang="pt-BR" sz="2800" dirty="0" smtClean="0">
                <a:solidFill>
                  <a:schemeClr val="tx1"/>
                </a:solidFill>
              </a:rPr>
              <a:t>Pelotas, 9 </a:t>
            </a:r>
            <a:r>
              <a:rPr lang="pt-BR" sz="2800" dirty="0" smtClean="0">
                <a:solidFill>
                  <a:schemeClr val="tx1"/>
                </a:solidFill>
              </a:rPr>
              <a:t>de outubro de 2012.</a:t>
            </a: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971600" y="2348880"/>
            <a:ext cx="685739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ATENÇÃO ODONTOLÓGICA À GESTANTE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NA ESTRATÉGIA SAÚDE DA FAMÍLIA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DAIANE\Desktop\unasus-ufpe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188640"/>
            <a:ext cx="1917700" cy="165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AIANE\Desktop\unasus-ufpel.pn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7335726" y="0"/>
            <a:ext cx="1808274" cy="1556792"/>
          </a:xfrm>
          <a:prstGeom prst="rect">
            <a:avLst/>
          </a:prstGeom>
          <a:noFill/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048672"/>
          </a:xfrm>
        </p:spPr>
        <p:txBody>
          <a:bodyPr>
            <a:normAutofit/>
          </a:bodyPr>
          <a:lstStyle/>
          <a:p>
            <a:pPr lvl="0"/>
            <a:endParaRPr lang="pt-BR" dirty="0" smtClean="0"/>
          </a:p>
          <a:p>
            <a:pPr lvl="0">
              <a:buNone/>
            </a:pP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395536" y="908720"/>
            <a:ext cx="84969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CADASTRO ODONTOLÓGICO DA GESTANTE: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Nome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gestante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Data de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nascimento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                                          Idade: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Data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primeira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consulta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odontológica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durante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gravidez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CONSULTAS ODONTOLÓGICAS:</a:t>
            </a:r>
          </a:p>
          <a:p>
            <a:r>
              <a:rPr lang="en-US" b="1" u="sng" dirty="0" err="1" smtClean="0">
                <a:latin typeface="Arial" pitchFamily="34" charset="0"/>
                <a:cs typeface="Arial" pitchFamily="34" charset="0"/>
              </a:rPr>
              <a:t>Primeira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err="1" smtClean="0">
                <a:latin typeface="Arial" pitchFamily="34" charset="0"/>
                <a:cs typeface="Arial" pitchFamily="34" charset="0"/>
              </a:rPr>
              <a:t>consulta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rientações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quanto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hábitos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corretos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durante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gravidez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u="sng" dirty="0" err="1" smtClean="0">
                <a:latin typeface="Arial" pitchFamily="34" charset="0"/>
                <a:cs typeface="Arial" pitchFamily="34" charset="0"/>
              </a:rPr>
              <a:t>Segunda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err="1" smtClean="0">
                <a:latin typeface="Arial" pitchFamily="34" charset="0"/>
                <a:cs typeface="Arial" pitchFamily="34" charset="0"/>
              </a:rPr>
              <a:t>consulta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Orientações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sobre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aleitamento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materno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u="sng" dirty="0" smtClean="0">
                <a:latin typeface="Arial" pitchFamily="34" charset="0"/>
                <a:cs typeface="Arial" pitchFamily="34" charset="0"/>
              </a:rPr>
              <a:t>Terceira </a:t>
            </a:r>
            <a:r>
              <a:rPr lang="en-US" b="1" u="sng" dirty="0" err="1" smtClean="0">
                <a:latin typeface="Arial" pitchFamily="34" charset="0"/>
                <a:cs typeface="Arial" pitchFamily="34" charset="0"/>
              </a:rPr>
              <a:t>consulta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Orientações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primeiros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dentes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bebê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higiene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bucal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AIANE\Desktop\unasus-ufpel.pn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7335726" y="0"/>
            <a:ext cx="1808274" cy="1556792"/>
          </a:xfrm>
          <a:prstGeom prst="rect">
            <a:avLst/>
          </a:prstGeom>
          <a:noFill/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6309320"/>
          </a:xfrm>
        </p:spPr>
        <p:txBody>
          <a:bodyPr>
            <a:normAutofit fontScale="47500" lnSpcReduction="20000"/>
          </a:bodyPr>
          <a:lstStyle/>
          <a:p>
            <a:r>
              <a:rPr lang="en-US" sz="4000" u="sng" dirty="0" err="1" smtClean="0">
                <a:latin typeface="Arial" pitchFamily="34" charset="0"/>
                <a:cs typeface="Arial" pitchFamily="34" charset="0"/>
              </a:rPr>
              <a:t>Ações</a:t>
            </a:r>
            <a:r>
              <a:rPr lang="en-US" sz="40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u="sng" dirty="0" err="1" smtClean="0">
                <a:latin typeface="Arial" pitchFamily="34" charset="0"/>
                <a:cs typeface="Arial" pitchFamily="34" charset="0"/>
              </a:rPr>
              <a:t>Preconizadas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742950" lvl="0" indent="-742950" algn="just">
              <a:buNone/>
            </a:pPr>
            <a:r>
              <a:rPr lang="pt-BR" sz="4000" dirty="0" smtClean="0">
                <a:latin typeface="Arial" pitchFamily="34" charset="0"/>
                <a:cs typeface="Arial" pitchFamily="34" charset="0"/>
              </a:rPr>
              <a:t>1. 	Identificar o número de gestantes cadastradas no Sistema de Informação do Programa de Humanização do Pré-Natal e Nascimento(SIS Pré-natal) que realizam pré-natal na UBS.</a:t>
            </a:r>
          </a:p>
          <a:p>
            <a:pPr marL="514350" lvl="0" indent="-514350" algn="just">
              <a:buNone/>
            </a:pPr>
            <a:endParaRPr lang="pt-BR" sz="4000" dirty="0" smtClean="0">
              <a:latin typeface="Arial" pitchFamily="34" charset="0"/>
              <a:cs typeface="Arial" pitchFamily="34" charset="0"/>
            </a:endParaRPr>
          </a:p>
          <a:p>
            <a:pPr marL="742950" lvl="0" indent="-742950" algn="just">
              <a:buNone/>
            </a:pPr>
            <a:r>
              <a:rPr lang="pt-BR" sz="4000" dirty="0" smtClean="0">
                <a:latin typeface="Arial" pitchFamily="34" charset="0"/>
                <a:cs typeface="Arial" pitchFamily="34" charset="0"/>
              </a:rPr>
              <a:t>2. 	Acompanhar o preenchimento do SIS Pré-Natal e carteirinha da gestante. </a:t>
            </a:r>
          </a:p>
          <a:p>
            <a:pPr marL="514350" indent="-514350" algn="just">
              <a:buNone/>
            </a:pPr>
            <a:endParaRPr lang="pt-BR" sz="4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None/>
            </a:pPr>
            <a:r>
              <a:rPr lang="pt-BR" sz="4000" dirty="0" smtClean="0">
                <a:latin typeface="Arial" pitchFamily="34" charset="0"/>
                <a:cs typeface="Arial" pitchFamily="34" charset="0"/>
              </a:rPr>
              <a:t>3.	 Implantar, na ficha espelho e na carteirinha de gestantes, o registro do atendimento odontológico.</a:t>
            </a:r>
          </a:p>
          <a:p>
            <a:pPr marL="514350" indent="-514350" algn="just">
              <a:buNone/>
            </a:pP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4. 	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>Ampliar o conhecimento da equipe sobre as orientações de saúde bucal para gestantes e recém nascidos.</a:t>
            </a:r>
          </a:p>
          <a:p>
            <a:pPr marL="514350" indent="-514350" algn="just">
              <a:buNone/>
            </a:pPr>
            <a:endParaRPr lang="pt-BR" sz="40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 algn="just">
              <a:buNone/>
            </a:pPr>
            <a:r>
              <a:rPr lang="pt-BR" sz="4000" dirty="0" smtClean="0">
                <a:latin typeface="Arial" pitchFamily="34" charset="0"/>
                <a:cs typeface="Arial" pitchFamily="34" charset="0"/>
              </a:rPr>
              <a:t>5. 	Otimizar tempo de atendimento odontológico.</a:t>
            </a:r>
          </a:p>
          <a:p>
            <a:pPr marL="514350" lvl="0" indent="-514350" algn="just">
              <a:buNone/>
            </a:pPr>
            <a:endParaRPr lang="pt-BR" sz="40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 algn="just">
              <a:buNone/>
            </a:pPr>
            <a:r>
              <a:rPr lang="pt-BR" sz="4000" dirty="0" smtClean="0">
                <a:latin typeface="Arial" pitchFamily="34" charset="0"/>
                <a:cs typeface="Arial" pitchFamily="34" charset="0"/>
              </a:rPr>
              <a:t>6. 	Sensibilizar a população sobre a importância do agendamento e adesão ao tratamento odontológico para ampliação da oferta de atendimento odontológico.</a:t>
            </a:r>
          </a:p>
          <a:p>
            <a:pPr marL="514350" lvl="0" indent="-514350" algn="just">
              <a:buNone/>
            </a:pPr>
            <a:endParaRPr lang="pt-BR" sz="40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 algn="just">
              <a:buNone/>
            </a:pPr>
            <a:r>
              <a:rPr lang="pt-BR" sz="4000" dirty="0" smtClean="0">
                <a:latin typeface="Arial" pitchFamily="34" charset="0"/>
                <a:cs typeface="Arial" pitchFamily="34" charset="0"/>
              </a:rPr>
              <a:t>7. 	Capacitar ACS (Agentes Comunitárias de Saúde).</a:t>
            </a:r>
          </a:p>
          <a:p>
            <a:pPr marL="514350" indent="-514350">
              <a:buFont typeface="+mj-lt"/>
              <a:buAutoNum type="arabicPeriod"/>
            </a:pP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2"/>
                </a:solidFill>
              </a:rPr>
              <a:t>LOGÍSTICA </a:t>
            </a:r>
            <a:r>
              <a:rPr lang="pt-BR" sz="3200" b="1" dirty="0" smtClean="0">
                <a:solidFill>
                  <a:schemeClr val="tx2"/>
                </a:solidFill>
              </a:rPr>
              <a:t>DA INTERVENÇÃO</a:t>
            </a:r>
            <a:endParaRPr lang="pt-BR" sz="3200" b="1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Atividades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planejadas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de forma 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englobar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todas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as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gestantes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área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rural.</a:t>
            </a: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ACS  =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meio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chegar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informação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casas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Atendimentos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às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gestantes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de forma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sistematizada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agendada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4" name="Picture 2" descr="C:\Users\DAIANE\Desktop\unasus-ufpel.pn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7335726" y="0"/>
            <a:ext cx="1808274" cy="1556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AIANE\Desktop\unasus-ufpel.pn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7335726" y="0"/>
            <a:ext cx="1808274" cy="1556792"/>
          </a:xfrm>
          <a:prstGeom prst="rect">
            <a:avLst/>
          </a:prstGeom>
          <a:noFill/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525963"/>
          </a:xfrm>
        </p:spPr>
        <p:txBody>
          <a:bodyPr/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Atividades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desenvolvidas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caderno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atenção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básica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número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17,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Ministério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Saúde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Primeira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consulta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avaliação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bucal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Demais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consultas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procedimentos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restauradores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pt-BR" dirty="0"/>
          </a:p>
        </p:txBody>
      </p:sp>
      <p:pic>
        <p:nvPicPr>
          <p:cNvPr id="1026" name="Picture 2" descr="C:\Users\DAIANE\Desktop\TCC\Fotos\100_056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492896"/>
            <a:ext cx="5394177" cy="4045633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7092280" y="6021288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Imagem</a:t>
            </a:r>
            <a:r>
              <a:rPr lang="en-US" sz="1400" dirty="0" smtClean="0"/>
              <a:t> de </a:t>
            </a:r>
            <a:r>
              <a:rPr lang="en-US" sz="1400" dirty="0" err="1" smtClean="0"/>
              <a:t>arquivo</a:t>
            </a:r>
            <a:r>
              <a:rPr lang="en-US" sz="1400" dirty="0" smtClean="0"/>
              <a:t> </a:t>
            </a:r>
            <a:r>
              <a:rPr lang="en-US" sz="1400" dirty="0" err="1" smtClean="0"/>
              <a:t>pessoal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AIANE\Desktop\unasus-ufpel.pn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7335726" y="0"/>
            <a:ext cx="1808274" cy="155679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2"/>
                </a:solidFill>
              </a:rPr>
              <a:t>RESULTADOS</a:t>
            </a:r>
            <a:endParaRPr lang="pt-BR" sz="3200" b="1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857403"/>
          </a:xfrm>
        </p:spPr>
        <p:txBody>
          <a:bodyPr>
            <a:noAutofit/>
          </a:bodyPr>
          <a:lstStyle/>
          <a:p>
            <a:pPr algn="just"/>
            <a:r>
              <a:rPr lang="pt-BR" sz="2200" dirty="0" smtClean="0">
                <a:latin typeface="Arial" pitchFamily="34" charset="0"/>
                <a:cs typeface="Arial" pitchFamily="34" charset="0"/>
              </a:rPr>
              <a:t>Nos quatro meses de intervenção, realizou-se atividades conforme as necessidades odontológicas das gestantes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200" dirty="0" smtClean="0">
                <a:latin typeface="Arial" pitchFamily="34" charset="0"/>
                <a:cs typeface="Arial" pitchFamily="34" charset="0"/>
              </a:rPr>
              <a:t>Nenhuma gestante atrasou o atendimento do pré-natal médico, sendo que todas iniciaram antes dos 120 dias de gestação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200" dirty="0" smtClean="0">
                <a:latin typeface="Arial" pitchFamily="34" charset="0"/>
                <a:cs typeface="Arial" pitchFamily="34" charset="0"/>
              </a:rPr>
              <a:t>Conseguiu-se 100% de capacitação para a equipe da Estratégia de saúde da Família, e para as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ACSs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200" dirty="0" smtClean="0">
                <a:latin typeface="Arial" pitchFamily="34" charset="0"/>
                <a:cs typeface="Arial" pitchFamily="34" charset="0"/>
              </a:rPr>
              <a:t>Foi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realizado de forma satisfatória os trabalhos educativos para a comunidade, tendo sido explorados os diversos e disponíveis meios de comunicação para o acesso em massa.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AIANE\Desktop\unasus-ufpel.pn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7335726" y="0"/>
            <a:ext cx="1808274" cy="1556792"/>
          </a:xfrm>
          <a:prstGeom prst="rect">
            <a:avLst/>
          </a:prstGeom>
          <a:noFill/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721499"/>
          </a:xfrm>
        </p:spPr>
        <p:txBody>
          <a:bodyPr>
            <a:normAutofit/>
          </a:bodyPr>
          <a:lstStyle/>
          <a:p>
            <a:pPr algn="just"/>
            <a:r>
              <a:rPr lang="pt-BR" sz="2200" dirty="0" smtClean="0">
                <a:latin typeface="Arial" pitchFamily="34" charset="0"/>
                <a:cs typeface="Arial" pitchFamily="34" charset="0"/>
              </a:rPr>
              <a:t>Durante o mês 2, apenas 75% de gestantes residentes no território estavam cadastradas no programa(uma gestante foi embora, e outra recém tinha “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decoberto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estar grávida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”). </a:t>
            </a:r>
          </a:p>
          <a:p>
            <a:pPr algn="just">
              <a:buNone/>
            </a:pP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200" dirty="0" smtClean="0">
                <a:latin typeface="Arial" pitchFamily="34" charset="0"/>
                <a:cs typeface="Arial" pitchFamily="34" charset="0"/>
              </a:rPr>
              <a:t>Obteve-se o índice de 80% de abrangência nos seguintes indicadores: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Gestantes com consulta odontológica até o segundo trimestre.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Gestantes com acompanhamento odontológico mensal.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Gestantes que realizaram intervenções odontológicas mensais.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Gestantes que realizaram avaliação de saúde bucal.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Gestantes que receberam orientações sobre aleitamento materno.</a:t>
            </a:r>
          </a:p>
          <a:p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AIANE\Desktop\unasus-ufpel.pn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7335726" y="0"/>
            <a:ext cx="1808274" cy="1556792"/>
          </a:xfrm>
          <a:prstGeom prst="rect">
            <a:avLst/>
          </a:prstGeom>
          <a:noFill/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pt-BR" dirty="0" smtClean="0"/>
              <a:t>	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Tendo como referência que anterior ao projeto, não havia nenhuma atenção especifica às gestantes, conseguir 80% de abrangência  é um fator que representa um aumento da qualidade da atenção odontológica as gestantes</a:t>
            </a:r>
            <a:r>
              <a:rPr lang="pt-BR" dirty="0" smtClean="0"/>
              <a:t>.</a:t>
            </a:r>
            <a:endParaRPr lang="pt-BR" dirty="0"/>
          </a:p>
        </p:txBody>
      </p:sp>
      <p:pic>
        <p:nvPicPr>
          <p:cNvPr id="4098" name="Picture 2" descr="C:\Users\DAIANE\Desktop\TCC\Fotos\100_059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3068960"/>
            <a:ext cx="2361214" cy="3542928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3923928" y="6021288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Imagem</a:t>
            </a:r>
            <a:r>
              <a:rPr lang="en-US" sz="1400" dirty="0" smtClean="0"/>
              <a:t> de </a:t>
            </a:r>
            <a:r>
              <a:rPr lang="en-US" sz="1400" dirty="0" err="1" smtClean="0"/>
              <a:t>arquivo</a:t>
            </a:r>
            <a:r>
              <a:rPr lang="en-US" sz="1400" dirty="0" smtClean="0"/>
              <a:t> </a:t>
            </a:r>
            <a:r>
              <a:rPr lang="en-US" sz="1400" dirty="0" err="1" smtClean="0"/>
              <a:t>pessoal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2"/>
                </a:solidFill>
              </a:rPr>
              <a:t>DISCUSSÃO</a:t>
            </a:r>
            <a:endParaRPr lang="pt-BR" sz="3200" b="1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A intervenção qualificou a equipe da ESF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As gestantes foram beneficiadas porque receberam uma atenção especial voltada a elas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Foi possível abranger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toda a população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através de uma equipe multiprofissional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. 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Foi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possível enriquecer os conhecimentos, através da troca de ideias com os demais profissionais na equipe. 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Para prosseguimento do trabalho, atendimento odontológico pode ser agendado.</a:t>
            </a:r>
            <a:endParaRPr lang="pt-BR" sz="2600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pic>
        <p:nvPicPr>
          <p:cNvPr id="4" name="Picture 2" descr="C:\Users\DAIANE\Desktop\unasus-ufpel.pn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7335726" y="0"/>
            <a:ext cx="1808274" cy="1556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2"/>
                </a:solidFill>
              </a:rPr>
              <a:t>REFLEXÃO CRÍTICA</a:t>
            </a:r>
            <a:endParaRPr lang="pt-BR" sz="3200" b="1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O desenvolvimento do curso superou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minhas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expectativas iniciais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Foi possível obter uma qualificação profissional abrangente, em especial referente as gestantes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Através do curso, obtive maior desenvolvimento  intelectual em todos os aspectos, não somente na área odontológica.</a:t>
            </a:r>
          </a:p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  <p:pic>
        <p:nvPicPr>
          <p:cNvPr id="4" name="Picture 2" descr="C:\Users\DAIANE\Desktop\unasus-ufpel.pn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7335726" y="0"/>
            <a:ext cx="1808274" cy="1556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AIANE\Desktop\unasus-ufpel.pn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7335726" y="0"/>
            <a:ext cx="1808274" cy="155679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2"/>
                </a:solidFill>
              </a:rPr>
              <a:t>Referências</a:t>
            </a:r>
            <a:endParaRPr lang="pt-BR" b="1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Autofit/>
          </a:bodyPr>
          <a:lstStyle/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BRASIL. 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Ministério da Saúde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. Secretaria de Atenção à Saúde. Departamento de Atenção Básica. Saúde Bucal / Ministério da Saúde, Secretaria de Atenção à Saúde, Departamento de Atenção Básica. – Brasília : Ministério da Saúde, 2006. Departamento de Atenção Básica. – Brasília : Ministério da Saúde, 92 p. il. – (Cadernos de Atenção Básica, n. 17) (Série A. Normas e Manuais Técnicos), 2006. </a:t>
            </a: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LIMA, C. M. G.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et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al. 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Atenção precoce à saúde bu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cal: tarefa da equipe de saúde da família. Pediatria. São Paulo, 2006;28(3):191-8. </a:t>
            </a: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MELO, J. M.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et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al. Conhecendo a captação de informações de mães sobre cuidados com o bebê na estratégia Saúde da Família. 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Texto Contexto Enfermagem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, Florianópolis, 2007 .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Abr-Jun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; 16(2): 280-6.</a:t>
            </a: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NEVES,F. B. A.; 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Estratégias para a prevenção e promoção de saúde bucal em crianças de zero a 36 meses de idade, na atenção básica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. Trabalho de conclusão de curso em Especialização em saúde da família. Belo Horizonte, Minas Gerais, 2010.</a:t>
            </a: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OLIVEIRA, A.C.; OLIVEIRA,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A.F.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Saúde bucal em gestantes: um enfoque educativo-preventivo. 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JBP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1999; 2(7): 183-185.</a:t>
            </a:r>
          </a:p>
          <a:p>
            <a:pPr>
              <a:buNone/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endParaRPr lang="pt-BR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</a:rPr>
              <a:t>INTRODUÇÃO</a:t>
            </a:r>
            <a:endParaRPr lang="pt-BR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É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fundamental importância o cirurgião dentista ser inserido no pré-natal das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gestantes.</a:t>
            </a:r>
          </a:p>
          <a:p>
            <a:pPr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Atividades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preventivas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inseridas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no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cotidiano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das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gestantes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O município de Caiçara é predominantemente rural, e conta com duas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ESFs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abrangendo 100% da população.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Conta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com 3 UBS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rurais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): 1)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Ipuaçú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                        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Lazzari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                       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3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Mendes</a:t>
            </a:r>
          </a:p>
          <a:p>
            <a:pPr>
              <a:buNone/>
            </a:pPr>
            <a:endParaRPr lang="pt-BR" sz="2400" dirty="0" smtClean="0"/>
          </a:p>
        </p:txBody>
      </p:sp>
      <p:pic>
        <p:nvPicPr>
          <p:cNvPr id="6" name="Picture 2" descr="C:\Users\DAIANE\Desktop\unasus-ufpel.pn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7335726" y="0"/>
            <a:ext cx="1808274" cy="1556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AIANE\Desktop\unasus-ufpel.pn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7335726" y="0"/>
            <a:ext cx="1808274" cy="1556792"/>
          </a:xfrm>
          <a:prstGeom prst="rect">
            <a:avLst/>
          </a:prstGeom>
          <a:noFill/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525963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0682" y="1418873"/>
            <a:ext cx="911538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PINTO </a:t>
            </a:r>
            <a:r>
              <a:rPr kumimoji="0" lang="pt-B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L.S.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B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al. O que as gestantes conhecem sobre saúde bucal. 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Jornal Brasileiro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Odontopediatria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&amp;Odontologia do Bebê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2001; 4(20): 429-34.</a:t>
            </a: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ROCHA, D.C</a:t>
            </a:r>
            <a:r>
              <a:rPr kumimoji="0" lang="pt-B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pt-B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al. 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Integralidade na atenção à saúde: análise em um serviço de pronto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atendimento público da cidade de Campinas, São Paulo. 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Rev. Ciênc. Méd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., Campinas,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15(3):231-239, maio/jun., 2006. </a:t>
            </a: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SANTOS, A. M..; Organização das ações em saúde bucal na estratégia de saúde da família: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ações individuais e coletivas baseadas em dispositivos relacionais e </a:t>
            </a:r>
            <a:r>
              <a:rPr kumimoji="0" lang="pt-B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instituintes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Revista APS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v.9, n.2, p. 190-200, jul./dez. 2006</a:t>
            </a: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SCAVUZZI </a:t>
            </a:r>
            <a:r>
              <a:rPr kumimoji="0" lang="pt-B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A.I.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ROCHA </a:t>
            </a:r>
            <a:r>
              <a:rPr kumimoji="0" lang="pt-B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M.C.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VIANNA </a:t>
            </a:r>
            <a:r>
              <a:rPr kumimoji="0" lang="pt-B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M.I.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Percepção sobre atenção odontológica na gravidez.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Jornal Brasileiro </a:t>
            </a:r>
            <a:r>
              <a:rPr kumimoji="0" lang="pt-B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Odontopediatria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&amp; Odontologia do Bebê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1998; 1(4): 43-50.</a:t>
            </a: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SILVA, M. V.; MARTELLI, P.; 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Promoção em Saúde Bucal para Gestantes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revisão de literatura.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Odontologia. Clín. –Científica, Recife, 8 (3): 219-224, jul/set., 2009.</a:t>
            </a: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SPOSTO </a:t>
            </a:r>
            <a:r>
              <a:rPr kumimoji="0" lang="pt-B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M.R.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B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al. 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Atendimento odontológico da paciente gestante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complicações 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cuidados a serem adotados.</a:t>
            </a:r>
            <a:r>
              <a:rPr kumimoji="0" lang="pt-BR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B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Odonto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2000 –Odontologia do século XXI, 1997; 1(1): 20-3.</a:t>
            </a: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INSTITUTO ZANET. Disponível em:&lt;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http://www.institutozanet.com.br/intra-uterina.</a:t>
            </a:r>
            <a:r>
              <a:rPr kumimoji="0" lang="pt-B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php</a:t>
            </a: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&gt;.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Acesso em: 20 dezembro de 2011.</a:t>
            </a: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DAIANE\Desktop\unasus-ufpel.pn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7335726" y="0"/>
            <a:ext cx="1808274" cy="155679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2"/>
                </a:solidFill>
              </a:rPr>
              <a:t>OBJETIVO GERAL</a:t>
            </a:r>
            <a:endParaRPr lang="pt-BR" sz="3200" b="1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	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Melhorar </a:t>
            </a:r>
            <a:r>
              <a:rPr lang="pt-BR" dirty="0">
                <a:latin typeface="Arial" pitchFamily="34" charset="0"/>
                <a:cs typeface="Arial" pitchFamily="34" charset="0"/>
              </a:rPr>
              <a:t>a qualidade da atenção odontológica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às </a:t>
            </a:r>
            <a:r>
              <a:rPr lang="pt-BR" dirty="0">
                <a:latin typeface="Arial" pitchFamily="34" charset="0"/>
                <a:cs typeface="Arial" pitchFamily="34" charset="0"/>
              </a:rPr>
              <a:t>gestantes cadastradas na UBS do município de Caiçara, RS.</a:t>
            </a:r>
          </a:p>
          <a:p>
            <a:endParaRPr lang="pt-BR" dirty="0"/>
          </a:p>
        </p:txBody>
      </p:sp>
      <p:pic>
        <p:nvPicPr>
          <p:cNvPr id="12289" name="Picture 1" descr="C:\Users\DAIANE\Desktop\TCC\Fotos\100_059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3429000"/>
            <a:ext cx="4896544" cy="3263343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7092280" y="6021288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Imagem</a:t>
            </a:r>
            <a:r>
              <a:rPr lang="en-US" sz="1400" dirty="0" smtClean="0"/>
              <a:t> de </a:t>
            </a:r>
            <a:r>
              <a:rPr lang="en-US" sz="1400" dirty="0" err="1" smtClean="0"/>
              <a:t>arquivo</a:t>
            </a:r>
            <a:r>
              <a:rPr lang="en-US" sz="1400" dirty="0" smtClean="0"/>
              <a:t> </a:t>
            </a:r>
            <a:r>
              <a:rPr lang="en-US" sz="1400" dirty="0" err="1" smtClean="0"/>
              <a:t>pessoal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AIANE\Desktop\unasus-ufpel.pn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7335726" y="0"/>
            <a:ext cx="1808274" cy="155679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>
                <a:solidFill>
                  <a:schemeClr val="tx2"/>
                </a:solidFill>
              </a:rPr>
              <a:t>OBJETIVOS</a:t>
            </a:r>
            <a:r>
              <a:rPr lang="pt-BR" b="1" dirty="0" smtClean="0"/>
              <a:t>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733256"/>
          </a:xfrm>
        </p:spPr>
        <p:txBody>
          <a:bodyPr>
            <a:normAutofit/>
          </a:bodyPr>
          <a:lstStyle/>
          <a:p>
            <a:pPr lvl="0" algn="just"/>
            <a:r>
              <a:rPr lang="pt-BR" sz="2200" dirty="0" smtClean="0">
                <a:latin typeface="Arial" pitchFamily="34" charset="0"/>
                <a:cs typeface="Arial" pitchFamily="34" charset="0"/>
              </a:rPr>
              <a:t>Monitorar a adesão do atendimento odontológico a gestantes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just">
              <a:buNone/>
            </a:pP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sz="2200" dirty="0" smtClean="0">
                <a:latin typeface="Arial" pitchFamily="34" charset="0"/>
                <a:cs typeface="Arial" pitchFamily="34" charset="0"/>
              </a:rPr>
              <a:t>Ampliar a cobertura do atendimento odontológico às gestantes da UBS Rural do Município de Caiçara, RS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just">
              <a:buNone/>
            </a:pP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sz="2200" dirty="0" smtClean="0">
                <a:latin typeface="Arial" pitchFamily="34" charset="0"/>
                <a:cs typeface="Arial" pitchFamily="34" charset="0"/>
              </a:rPr>
              <a:t>Melhorar a qualidade do atendimento em saúde bucal para as gestantes da UBS Rural do município de Caiçara, RS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just">
              <a:buNone/>
            </a:pP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sz="2200" dirty="0" smtClean="0">
                <a:latin typeface="Arial" pitchFamily="34" charset="0"/>
                <a:cs typeface="Arial" pitchFamily="34" charset="0"/>
              </a:rPr>
              <a:t>Realizar promoção de saúde, em especial, saúde bucal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just">
              <a:buNone/>
            </a:pP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sz="2200" dirty="0" smtClean="0">
                <a:latin typeface="Arial" pitchFamily="34" charset="0"/>
                <a:cs typeface="Arial" pitchFamily="34" charset="0"/>
              </a:rPr>
              <a:t>Organizar atendimento odontológico as gestantes de forma prioritária, e através de agendamento de consultas.</a:t>
            </a:r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AIANE\Desktop\unasus-ufpel.pn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7335726" y="0"/>
            <a:ext cx="1808274" cy="155679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</a:rPr>
              <a:t>Objetivos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400600"/>
          </a:xfrm>
        </p:spPr>
        <p:txBody>
          <a:bodyPr>
            <a:normAutofit fontScale="55000" lnSpcReduction="20000"/>
          </a:bodyPr>
          <a:lstStyle/>
          <a:p>
            <a:pPr lvl="0" algn="just"/>
            <a:r>
              <a:rPr lang="pt-BR" sz="4000" dirty="0" smtClean="0">
                <a:latin typeface="Arial" pitchFamily="34" charset="0"/>
                <a:cs typeface="Arial" pitchFamily="34" charset="0"/>
              </a:rPr>
              <a:t>Orientar e monitorar a gestante quanto a realização hábitos corretos de saúde bucal durante a gravidez.</a:t>
            </a:r>
          </a:p>
          <a:p>
            <a:pPr lvl="0" algn="just">
              <a:buNone/>
            </a:pPr>
            <a:endParaRPr lang="pt-BR" sz="40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sz="4000" dirty="0" smtClean="0">
                <a:latin typeface="Arial" pitchFamily="34" charset="0"/>
                <a:cs typeface="Arial" pitchFamily="34" charset="0"/>
              </a:rPr>
              <a:t>Orientar gestantes quanto a importância do aleitamento materno para o correto desenvolvimento do bebê, em especial da face.</a:t>
            </a:r>
          </a:p>
          <a:p>
            <a:pPr lvl="0" algn="just">
              <a:buNone/>
            </a:pPr>
            <a:endParaRPr lang="pt-BR" sz="40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sz="4000" dirty="0" smtClean="0">
                <a:latin typeface="Arial" pitchFamily="34" charset="0"/>
                <a:cs typeface="Arial" pitchFamily="34" charset="0"/>
              </a:rPr>
              <a:t>Qualificar a prática clínica do cirurgião dentista para um melhor atendimento.</a:t>
            </a:r>
          </a:p>
          <a:p>
            <a:pPr lvl="0" algn="just">
              <a:buNone/>
            </a:pPr>
            <a:endParaRPr lang="pt-BR" sz="40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sz="4000" dirty="0" smtClean="0">
                <a:latin typeface="Arial" pitchFamily="34" charset="0"/>
                <a:cs typeface="Arial" pitchFamily="34" charset="0"/>
              </a:rPr>
              <a:t>Promover divulgação das atividades nos meios de comunicação (rádio e jornal escrito), para haver engajamento público.</a:t>
            </a:r>
          </a:p>
          <a:p>
            <a:pPr lvl="0" algn="just">
              <a:buNone/>
            </a:pPr>
            <a:endParaRPr lang="pt-BR" sz="40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sz="4000" dirty="0" smtClean="0">
                <a:latin typeface="Arial" pitchFamily="34" charset="0"/>
                <a:cs typeface="Arial" pitchFamily="34" charset="0"/>
              </a:rPr>
              <a:t>Melhorar os registros das informações sobre as gestantes cadastradas no programa de atenção a saúde bucal da UBS através do cadastro individual das gestantes.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AIANE\Desktop\unasus-ufpel.pn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7335726" y="0"/>
            <a:ext cx="1808274" cy="155679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-171400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2"/>
                </a:solidFill>
              </a:rPr>
              <a:t>METAS</a:t>
            </a:r>
            <a:endParaRPr lang="pt-BR" sz="3200" b="1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76664"/>
          </a:xfrm>
        </p:spPr>
        <p:txBody>
          <a:bodyPr>
            <a:normAutofit fontScale="85000" lnSpcReduction="10000"/>
          </a:bodyPr>
          <a:lstStyle/>
          <a:p>
            <a:pPr lvl="0"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Ampliar a cobertura do atendimento odontológico em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80% das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gestantes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Aumentar a adesão de atendimento odontológico a 80% das gestantes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Verificar a proporção de gestantes com atraso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no atendimento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no pré-natal de acordo com 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período preconizado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no protocolo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Realizar juntamente com o pré-natal médico 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da enfermagem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um acompanhamento odontológico a 100% das gestantes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Realizar intervenções odontológicas em 70% das gestantes, conforme o protocolo do ministério da saúde, de acordo ao período gestacional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Cadastrar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100% das gestantes da UBS Rural no programa de Atenção a Saúde Bucal.</a:t>
            </a:r>
          </a:p>
          <a:p>
            <a:pPr lvl="0" algn="just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AIANE\Desktop\unasus-ufpel.pn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7335726" y="0"/>
            <a:ext cx="1808274" cy="1556792"/>
          </a:xfrm>
          <a:prstGeom prst="rect">
            <a:avLst/>
          </a:prstGeom>
          <a:noFill/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577483"/>
          </a:xfrm>
        </p:spPr>
        <p:txBody>
          <a:bodyPr>
            <a:normAutofit/>
          </a:bodyPr>
          <a:lstStyle/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76856" y="1018436"/>
            <a:ext cx="8371608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Captar 80% das gestantes para primeira consulta odontológica até o segundo trimestre de gestação</a:t>
            </a:r>
            <a:r>
              <a:rPr kumimoji="0" lang="pt-B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t-B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Realizar avaliação da saúde bucal em 100% das gestantes cadastradas no programa de pré-natal da UBS Rural</a:t>
            </a:r>
            <a:r>
              <a:rPr kumimoji="0" lang="pt-B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t-B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Realizar intervenções odontológicas (limpezas e restaurações </a:t>
            </a:r>
            <a:r>
              <a:rPr kumimoji="0" lang="pt-B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dentais)</a:t>
            </a:r>
            <a:r>
              <a:rPr kumimoji="0" lang="pt-BR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t-B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em </a:t>
            </a:r>
            <a:r>
              <a:rPr kumimoji="0" lang="pt-B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70% das gestantes,conforme o protocolo do ministério da </a:t>
            </a:r>
            <a:r>
              <a:rPr kumimoji="0" lang="pt-B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saúde,de </a:t>
            </a:r>
            <a:r>
              <a:rPr kumimoji="0" lang="pt-B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acordo ao período gestacional. </a:t>
            </a:r>
            <a:endParaRPr kumimoji="0" lang="pt-B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t-B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Orientar 100% das gestantes, em pré-natal na UBS, a realização de hábitos bucais</a:t>
            </a:r>
            <a:r>
              <a:rPr kumimoji="0" lang="pt-BR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t-B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corretos na gravidez</a:t>
            </a:r>
            <a:r>
              <a:rPr kumimoji="0" lang="pt-B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t-B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Orientar gestantes quanto a importância do aleitamento materno para o correto desenvolvimento do bebê, em especial da face.</a:t>
            </a:r>
            <a:endParaRPr kumimoji="0" lang="pt-B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123728" y="332656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tx2"/>
                </a:solidFill>
              </a:rPr>
              <a:t>Metas</a:t>
            </a:r>
            <a:endParaRPr lang="pt-BR" sz="3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AIANE\Desktop\unasus-ufpel.pn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7335726" y="0"/>
            <a:ext cx="1808274" cy="155679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chemeClr val="tx2"/>
                </a:solidFill>
              </a:rPr>
              <a:t>Metas</a:t>
            </a:r>
            <a:endParaRPr lang="pt-BR" sz="3200" b="1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pt-BR" sz="2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Capacitar 100% da equipe sobre a temática do pré-natal e saúde </a:t>
            </a:r>
            <a:r>
              <a:rPr lang="pt-BR" sz="2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bucal em </a:t>
            </a:r>
            <a:r>
              <a:rPr lang="pt-BR" sz="2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gestantes</a:t>
            </a:r>
            <a:r>
              <a:rPr lang="pt-BR" sz="2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pt-BR" sz="2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Capacitar as ACS orientando sobre a importância do atendimento odontológico </a:t>
            </a:r>
            <a:r>
              <a:rPr lang="pt-BR" sz="2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em </a:t>
            </a:r>
            <a:r>
              <a:rPr lang="pt-BR" sz="2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gestantes</a:t>
            </a:r>
            <a:r>
              <a:rPr lang="pt-BR" sz="2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pt-BR" sz="2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Realizar trabalhos educativos na comunidade a fim de divulgar o trabalho e </a:t>
            </a:r>
            <a:r>
              <a:rPr lang="pt-BR" sz="2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sobre </a:t>
            </a:r>
            <a:r>
              <a:rPr lang="pt-BR" sz="2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atendimento prioritário das gestantes</a:t>
            </a:r>
            <a:r>
              <a:rPr lang="pt-BR" sz="2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pt-BR" sz="2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Registrar informações sobre as gestantes cadastradas no programa </a:t>
            </a:r>
            <a:r>
              <a:rPr lang="pt-BR" sz="2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de atenção </a:t>
            </a:r>
            <a:r>
              <a:rPr lang="pt-BR" sz="2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à saúde bucal da UBS através de cadastro individual.</a:t>
            </a: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2"/>
                </a:solidFill>
              </a:rPr>
              <a:t>METODOLOGIA</a:t>
            </a:r>
            <a:endParaRPr lang="pt-BR" sz="3200" b="1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9000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9600" dirty="0" smtClean="0"/>
          </a:p>
          <a:p>
            <a:pPr>
              <a:buNone/>
            </a:pPr>
            <a:endParaRPr lang="pt-BR" sz="9600" dirty="0"/>
          </a:p>
        </p:txBody>
      </p:sp>
      <p:pic>
        <p:nvPicPr>
          <p:cNvPr id="4" name="Picture 2" descr="C:\Users\DAIANE\Desktop\unasus-ufpel.pn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7335726" y="0"/>
            <a:ext cx="1808274" cy="1556792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611560" y="1700808"/>
            <a:ext cx="79928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Intervenção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contou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com a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colaboração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Médico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enfermeira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condução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pré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-natal e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cadastro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das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gestantes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Técnica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enfermagem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recepção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gestante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Auxiliar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saúde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bucal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auxilio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todas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as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atividades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realizadas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pela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dentista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683568" y="4005064"/>
            <a:ext cx="77768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Atividades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realizadas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acordo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com o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caderno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atenção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Básica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número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17, do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Ministério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Saúde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ano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2006).</a:t>
            </a:r>
          </a:p>
          <a:p>
            <a:pPr algn="just">
              <a:buFont typeface="Arial" pitchFamily="34" charset="0"/>
              <a:buChar char="•"/>
            </a:pP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Ações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monitoradas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através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cadastro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das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gestantes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1365</Words>
  <Application>Microsoft Office PowerPoint</Application>
  <PresentationFormat>Apresentação na tela (4:3)</PresentationFormat>
  <Paragraphs>172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ESPECIALIZAÇÃO EM SAÚDE DA FAMÍLIA-  UNIVERSIDADE FEDERAL DE PELOTAS</vt:lpstr>
      <vt:lpstr>INTRODUÇÃO</vt:lpstr>
      <vt:lpstr>OBJETIVO GERAL</vt:lpstr>
      <vt:lpstr>OBJETIVOS </vt:lpstr>
      <vt:lpstr>Objetivos</vt:lpstr>
      <vt:lpstr>METAS</vt:lpstr>
      <vt:lpstr>Slide 7</vt:lpstr>
      <vt:lpstr>Metas</vt:lpstr>
      <vt:lpstr>METODOLOGIA</vt:lpstr>
      <vt:lpstr>Slide 10</vt:lpstr>
      <vt:lpstr>Slide 11</vt:lpstr>
      <vt:lpstr>LOGÍSTICA DA INTERVENÇÃO</vt:lpstr>
      <vt:lpstr>Slide 13</vt:lpstr>
      <vt:lpstr>RESULTADOS</vt:lpstr>
      <vt:lpstr>Slide 15</vt:lpstr>
      <vt:lpstr>Slide 16</vt:lpstr>
      <vt:lpstr>DISCUSSÃO</vt:lpstr>
      <vt:lpstr>REFLEXÃO CRÍTICA</vt:lpstr>
      <vt:lpstr>Referências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ESPECIALIZAÇÃO EM SAÚDE DA FAMÍLIA- UNIVERSIDADE FEDERAL DE PELOTAS</dc:title>
  <dc:creator>DAIANE</dc:creator>
  <cp:lastModifiedBy>DAIANE</cp:lastModifiedBy>
  <cp:revision>35</cp:revision>
  <dcterms:created xsi:type="dcterms:W3CDTF">2012-09-12T13:37:20Z</dcterms:created>
  <dcterms:modified xsi:type="dcterms:W3CDTF">2012-10-06T15:56:15Z</dcterms:modified>
</cp:coreProperties>
</file>