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8" r:id="rId14"/>
    <p:sldId id="286" r:id="rId15"/>
    <p:sldId id="287" r:id="rId16"/>
    <p:sldId id="309" r:id="rId17"/>
    <p:sldId id="289" r:id="rId18"/>
    <p:sldId id="290" r:id="rId19"/>
    <p:sldId id="288" r:id="rId20"/>
    <p:sldId id="269" r:id="rId21"/>
    <p:sldId id="270" r:id="rId22"/>
    <p:sldId id="301" r:id="rId23"/>
    <p:sldId id="302" r:id="rId24"/>
    <p:sldId id="303" r:id="rId25"/>
    <p:sldId id="304" r:id="rId26"/>
    <p:sldId id="271" r:id="rId27"/>
    <p:sldId id="305" r:id="rId28"/>
    <p:sldId id="306" r:id="rId29"/>
    <p:sldId id="307" r:id="rId30"/>
    <p:sldId id="272" r:id="rId31"/>
    <p:sldId id="273" r:id="rId32"/>
    <p:sldId id="274" r:id="rId33"/>
    <p:sldId id="284" r:id="rId34"/>
    <p:sldId id="285" r:id="rId35"/>
    <p:sldId id="297" r:id="rId36"/>
    <p:sldId id="298" r:id="rId37"/>
    <p:sldId id="291" r:id="rId38"/>
    <p:sldId id="292" r:id="rId39"/>
    <p:sldId id="293" r:id="rId40"/>
    <p:sldId id="299" r:id="rId41"/>
    <p:sldId id="296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éria Amaral" initials="RA" lastIdx="26" clrIdx="0"/>
  <p:cmAuthor id="1" name="Daiane e Davi" initials="De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D60093"/>
    <a:srgbClr val="FF3399"/>
    <a:srgbClr val="08040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i%20documentos\P&#243;s%20Sa&#250;de%20da%20Fam&#237;lia\PROJETO\Planilha%20coleta%20de%20dados%20Pre-Natal%20+%20Sa&#250;de%20Bucal%20-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title>
      <c:layout/>
      <c:txPr>
        <a:bodyPr/>
        <a:lstStyle/>
        <a:p>
          <a:pPr>
            <a:defRPr sz="1800">
              <a:solidFill>
                <a:srgbClr val="080406"/>
              </a:solidFill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e recém-nascidos com avaliação de saúde bucal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0.76470588235294712</c:v>
                </c:pt>
                <c:pt idx="1">
                  <c:v>0.94736842105262553</c:v>
                </c:pt>
                <c:pt idx="2">
                  <c:v>0.94736842105262553</c:v>
                </c:pt>
                <c:pt idx="3">
                  <c:v>0.95000000000000062</c:v>
                </c:pt>
              </c:numCache>
            </c:numRef>
          </c:val>
        </c:ser>
        <c:axId val="86046976"/>
        <c:axId val="86056960"/>
      </c:barChart>
      <c:catAx>
        <c:axId val="860469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6056960"/>
        <c:crosses val="autoZero"/>
        <c:auto val="1"/>
        <c:lblAlgn val="ctr"/>
        <c:lblOffset val="100"/>
      </c:catAx>
      <c:valAx>
        <c:axId val="8605696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242424"/>
                </a:solidFill>
              </a:defRPr>
            </a:pPr>
            <a:endParaRPr lang="pt-BR"/>
          </a:p>
        </c:txPr>
        <c:crossAx val="86046976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title>
      <c:tx>
        <c:rich>
          <a:bodyPr/>
          <a:lstStyle/>
          <a:p>
            <a:pPr>
              <a:defRPr sz="1800">
                <a:solidFill>
                  <a:srgbClr val="080406"/>
                </a:solidFill>
              </a:defRPr>
            </a:pPr>
            <a:r>
              <a:rPr lang="pt-BR" sz="1800">
                <a:solidFill>
                  <a:srgbClr val="080406"/>
                </a:solidFill>
              </a:rPr>
              <a:t>Proporção de gestantes com vacina contra a hepatite B em dia</a:t>
            </a:r>
          </a:p>
        </c:rich>
      </c:tx>
      <c:layout>
        <c:manualLayout>
          <c:xMode val="edge"/>
          <c:yMode val="edge"/>
          <c:x val="0.10970946921813497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gestantes com a vacina antitetânica em dia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0.52941176470588236</c:v>
                </c:pt>
                <c:pt idx="1">
                  <c:v>0.57894736842105254</c:v>
                </c:pt>
                <c:pt idx="2">
                  <c:v>0.6842105263157896</c:v>
                </c:pt>
                <c:pt idx="3">
                  <c:v>0.8</c:v>
                </c:pt>
              </c:numCache>
            </c:numRef>
          </c:val>
        </c:ser>
        <c:axId val="133674496"/>
        <c:axId val="133676032"/>
      </c:barChart>
      <c:catAx>
        <c:axId val="1336744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133676032"/>
        <c:crosses val="autoZero"/>
        <c:auto val="1"/>
        <c:lblAlgn val="ctr"/>
        <c:lblOffset val="100"/>
      </c:catAx>
      <c:valAx>
        <c:axId val="13367603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133674496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0"/>
  <c:chart>
    <c:title>
      <c:layout/>
      <c:txPr>
        <a:bodyPr/>
        <a:lstStyle/>
        <a:p>
          <a:pPr>
            <a:defRPr sz="1800">
              <a:solidFill>
                <a:srgbClr val="242424"/>
              </a:solidFill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gestantes com avaliação de risco na primeira consulta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0.76470588235294712</c:v>
                </c:pt>
                <c:pt idx="1">
                  <c:v>0.94736842105262553</c:v>
                </c:pt>
                <c:pt idx="2">
                  <c:v>0.94736842105262553</c:v>
                </c:pt>
                <c:pt idx="3">
                  <c:v>0.95000000000000062</c:v>
                </c:pt>
              </c:numCache>
            </c:numRef>
          </c:val>
        </c:ser>
        <c:axId val="87271680"/>
        <c:axId val="87621632"/>
      </c:barChart>
      <c:catAx>
        <c:axId val="872716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242424"/>
                </a:solidFill>
              </a:defRPr>
            </a:pPr>
            <a:endParaRPr lang="pt-BR"/>
          </a:p>
        </c:txPr>
        <c:crossAx val="87621632"/>
        <c:crosses val="autoZero"/>
        <c:auto val="1"/>
        <c:lblAlgn val="ctr"/>
        <c:lblOffset val="100"/>
      </c:catAx>
      <c:valAx>
        <c:axId val="87621632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7271680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5"/>
  <c:chart>
    <c:title>
      <c:layout/>
      <c:txPr>
        <a:bodyPr/>
        <a:lstStyle/>
        <a:p>
          <a:pPr>
            <a:defRPr sz="1800">
              <a:solidFill>
                <a:srgbClr val="080406"/>
              </a:solidFill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003300"/>
            </a:solidFill>
          </c:spPr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0.47058823529412164</c:v>
                </c:pt>
                <c:pt idx="1">
                  <c:v>0.63157894736842701</c:v>
                </c:pt>
                <c:pt idx="2">
                  <c:v>0.6842105263157896</c:v>
                </c:pt>
                <c:pt idx="3">
                  <c:v>0.8</c:v>
                </c:pt>
              </c:numCache>
            </c:numRef>
          </c:val>
        </c:ser>
        <c:axId val="87633280"/>
        <c:axId val="87663744"/>
      </c:barChart>
      <c:catAx>
        <c:axId val="876332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7663744"/>
        <c:crosses val="autoZero"/>
        <c:auto val="1"/>
        <c:lblAlgn val="ctr"/>
        <c:lblOffset val="100"/>
      </c:catAx>
      <c:valAx>
        <c:axId val="87663744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242424"/>
                </a:solidFill>
              </a:defRPr>
            </a:pPr>
            <a:endParaRPr lang="pt-BR"/>
          </a:p>
        </c:txPr>
        <c:crossAx val="87633280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title>
      <c:tx>
        <c:rich>
          <a:bodyPr/>
          <a:lstStyle/>
          <a:p>
            <a:pPr>
              <a:defRPr sz="1800" b="1">
                <a:solidFill>
                  <a:srgbClr val="080406"/>
                </a:solidFill>
                <a:latin typeface="Arial Rounded MT Bold" pitchFamily="34" charset="0"/>
              </a:defRPr>
            </a:pPr>
            <a:r>
              <a:rPr lang="vi-VN" sz="1800" b="1">
                <a:solidFill>
                  <a:srgbClr val="080406"/>
                </a:solidFill>
                <a:latin typeface="Calibri" pitchFamily="34" charset="0"/>
                <a:cs typeface="Calibri" pitchFamily="34" charset="0"/>
              </a:rPr>
              <a:t>Proporção de gestantes que receberam orientação nutricional do odontólogo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gestantes que receberam orientação nutricional do odontólogo</c:v>
                </c:pt>
              </c:strCache>
            </c:strRef>
          </c:tx>
          <c:spPr>
            <a:solidFill>
              <a:schemeClr val="tx2">
                <a:lumMod val="25000"/>
              </a:schemeClr>
            </a:solidFill>
          </c:spPr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89813760"/>
        <c:axId val="89815296"/>
      </c:barChart>
      <c:catAx>
        <c:axId val="89813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9815296"/>
        <c:crosses val="autoZero"/>
        <c:auto val="1"/>
        <c:lblAlgn val="ctr"/>
        <c:lblOffset val="100"/>
      </c:catAx>
      <c:valAx>
        <c:axId val="89815296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89813760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0"/>
  <c:chart>
    <c:title>
      <c:tx>
        <c:rich>
          <a:bodyPr/>
          <a:lstStyle/>
          <a:p>
            <a:pPr>
              <a:defRPr sz="1800">
                <a:solidFill>
                  <a:srgbClr val="080406"/>
                </a:solidFill>
              </a:defRPr>
            </a:pPr>
            <a:r>
              <a:rPr lang="pt-BR" sz="1800">
                <a:solidFill>
                  <a:srgbClr val="080406"/>
                </a:solidFill>
              </a:rPr>
              <a:t>Proporção de ações educativas e preventivas coletivas em saúde bucal para gestantes e puérperas.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D60093"/>
            </a:solidFill>
          </c:spPr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</c:v>
                </c:pt>
                <c:pt idx="1">
                  <c:v>0.15789473684210803</c:v>
                </c:pt>
                <c:pt idx="2">
                  <c:v>0.15789473684210803</c:v>
                </c:pt>
                <c:pt idx="3">
                  <c:v>0.35000000000000031</c:v>
                </c:pt>
              </c:numCache>
            </c:numRef>
          </c:val>
        </c:ser>
        <c:axId val="92437120"/>
        <c:axId val="92455296"/>
      </c:barChart>
      <c:catAx>
        <c:axId val="92437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92455296"/>
        <c:crosses val="autoZero"/>
        <c:auto val="1"/>
        <c:lblAlgn val="ctr"/>
        <c:lblOffset val="100"/>
      </c:catAx>
      <c:valAx>
        <c:axId val="9245529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92437120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title>
      <c:tx>
        <c:rich>
          <a:bodyPr/>
          <a:lstStyle/>
          <a:p>
            <a:pPr>
              <a:defRPr sz="1600">
                <a:solidFill>
                  <a:srgbClr val="242424"/>
                </a:solidFill>
              </a:defRPr>
            </a:pPr>
            <a:r>
              <a:rPr lang="pt-BR" sz="1600" dirty="0">
                <a:solidFill>
                  <a:srgbClr val="242424"/>
                </a:solidFill>
              </a:rPr>
              <a:t>Proporção de gestantes e recém-nascidos com </a:t>
            </a:r>
            <a:r>
              <a:rPr lang="pt-BR" sz="1800" dirty="0">
                <a:solidFill>
                  <a:srgbClr val="242424"/>
                </a:solidFill>
              </a:rPr>
              <a:t>primeira</a:t>
            </a:r>
            <a:r>
              <a:rPr lang="pt-BR" sz="1600" dirty="0">
                <a:solidFill>
                  <a:srgbClr val="242424"/>
                </a:solidFill>
              </a:rPr>
              <a:t> consulta odontológica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gestantes e recém-nascidos com primeira consulta odontológica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0.65000000000000613</c:v>
                </c:pt>
                <c:pt idx="1">
                  <c:v>0.9</c:v>
                </c:pt>
                <c:pt idx="2">
                  <c:v>0.9</c:v>
                </c:pt>
                <c:pt idx="3">
                  <c:v>0.95000000000000062</c:v>
                </c:pt>
              </c:numCache>
            </c:numRef>
          </c:val>
        </c:ser>
        <c:axId val="86068608"/>
        <c:axId val="86107264"/>
      </c:barChart>
      <c:catAx>
        <c:axId val="860686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242424"/>
                </a:solidFill>
              </a:defRPr>
            </a:pPr>
            <a:endParaRPr lang="pt-BR"/>
          </a:p>
        </c:txPr>
        <c:crossAx val="86107264"/>
        <c:crosses val="autoZero"/>
        <c:auto val="1"/>
        <c:lblAlgn val="ctr"/>
        <c:lblOffset val="100"/>
      </c:catAx>
      <c:valAx>
        <c:axId val="86107264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606860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title>
      <c:tx>
        <c:rich>
          <a:bodyPr/>
          <a:lstStyle/>
          <a:p>
            <a:pPr>
              <a:defRPr sz="1800">
                <a:solidFill>
                  <a:srgbClr val="080406"/>
                </a:solidFill>
              </a:defRPr>
            </a:pPr>
            <a:r>
              <a:rPr lang="pt-BR" sz="1800">
                <a:solidFill>
                  <a:srgbClr val="080406"/>
                </a:solidFill>
              </a:rPr>
              <a:t>Proporção de gestantes e recém-nascidos acamados ou com problemas de mobilidade física que receberam visita domiciliar.</a:t>
            </a:r>
          </a:p>
        </c:rich>
      </c:tx>
      <c:layout>
        <c:manualLayout>
          <c:xMode val="edge"/>
          <c:yMode val="edge"/>
          <c:x val="0.10950649350649352"/>
          <c:y val="5.9113300492610904E-2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cat>
            <c:strRef>
              <c:f>Indicadores!$D$60:$G$60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Indicadores!$D$61:$G$61</c:f>
              <c:numCache>
                <c:formatCode>0.0%</c:formatCode>
                <c:ptCount val="4"/>
                <c:pt idx="0">
                  <c:v>0.15000000000000024</c:v>
                </c:pt>
                <c:pt idx="1">
                  <c:v>0.30000000000000032</c:v>
                </c:pt>
                <c:pt idx="2">
                  <c:v>0.30000000000000032</c:v>
                </c:pt>
                <c:pt idx="3">
                  <c:v>0.5</c:v>
                </c:pt>
              </c:numCache>
            </c:numRef>
          </c:val>
        </c:ser>
        <c:axId val="81401728"/>
        <c:axId val="88774528"/>
      </c:barChart>
      <c:catAx>
        <c:axId val="814017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8774528"/>
        <c:crosses val="autoZero"/>
        <c:auto val="1"/>
        <c:lblAlgn val="ctr"/>
        <c:lblOffset val="100"/>
      </c:catAx>
      <c:valAx>
        <c:axId val="8877452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8140172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title>
      <c:layout/>
      <c:txPr>
        <a:bodyPr/>
        <a:lstStyle/>
        <a:p>
          <a:pPr>
            <a:defRPr sz="1800">
              <a:solidFill>
                <a:srgbClr val="080406"/>
              </a:solidFill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gestantes com início do pré-natal no primeiro trimestre de gestação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0.58823529411764086</c:v>
                </c:pt>
                <c:pt idx="1">
                  <c:v>0.78947368421052633</c:v>
                </c:pt>
                <c:pt idx="2">
                  <c:v>0.78947368421052633</c:v>
                </c:pt>
                <c:pt idx="3">
                  <c:v>0.8</c:v>
                </c:pt>
              </c:numCache>
            </c:numRef>
          </c:val>
        </c:ser>
        <c:axId val="122086144"/>
        <c:axId val="122087680"/>
      </c:barChart>
      <c:catAx>
        <c:axId val="1220861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122087680"/>
        <c:crosses val="autoZero"/>
        <c:auto val="1"/>
        <c:lblAlgn val="ctr"/>
        <c:lblOffset val="100"/>
      </c:catAx>
      <c:valAx>
        <c:axId val="122087680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122086144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7"/>
  <c:chart>
    <c:title>
      <c:layout/>
      <c:txPr>
        <a:bodyPr/>
        <a:lstStyle/>
        <a:p>
          <a:pPr>
            <a:defRPr sz="1800">
              <a:solidFill>
                <a:srgbClr val="003300"/>
              </a:solidFill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82517224409437"/>
          <c:y val="0.16973147587320844"/>
          <c:w val="0.85234149442258456"/>
          <c:h val="0.707916125868881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Cobertura do programa de pré-natal na UBS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0.85000000000000064</c:v>
                </c:pt>
                <c:pt idx="1">
                  <c:v>0.95000000000000062</c:v>
                </c:pt>
                <c:pt idx="2">
                  <c:v>0.95000000000000062</c:v>
                </c:pt>
                <c:pt idx="3">
                  <c:v>1</c:v>
                </c:pt>
              </c:numCache>
            </c:numRef>
          </c:val>
        </c:ser>
        <c:axId val="88777088"/>
        <c:axId val="88778624"/>
      </c:barChart>
      <c:catAx>
        <c:axId val="887770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88778624"/>
        <c:crosses val="autoZero"/>
        <c:auto val="1"/>
        <c:lblAlgn val="ctr"/>
        <c:lblOffset val="100"/>
      </c:catAx>
      <c:valAx>
        <c:axId val="88778624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8777088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title>
      <c:tx>
        <c:rich>
          <a:bodyPr/>
          <a:lstStyle/>
          <a:p>
            <a:pPr>
              <a:defRPr sz="1800">
                <a:solidFill>
                  <a:srgbClr val="003300"/>
                </a:solidFill>
              </a:defRPr>
            </a:pPr>
            <a:r>
              <a:rPr lang="pt-BR" sz="1800">
                <a:solidFill>
                  <a:srgbClr val="003300"/>
                </a:solidFill>
              </a:rPr>
              <a:t>Proporção de gestantes que receberam o Kit de escovação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0.76470588235294734</c:v>
                </c:pt>
                <c:pt idx="1">
                  <c:v>0.94736842105262531</c:v>
                </c:pt>
                <c:pt idx="2">
                  <c:v>0.94736842105262531</c:v>
                </c:pt>
                <c:pt idx="3">
                  <c:v>0.9</c:v>
                </c:pt>
              </c:numCache>
            </c:numRef>
          </c:val>
        </c:ser>
        <c:axId val="94115328"/>
        <c:axId val="95868032"/>
      </c:barChart>
      <c:catAx>
        <c:axId val="941153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95868032"/>
        <c:crosses val="autoZero"/>
        <c:auto val="1"/>
        <c:lblAlgn val="ctr"/>
        <c:lblOffset val="100"/>
      </c:catAx>
      <c:valAx>
        <c:axId val="9586803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9411532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800">
                <a:solidFill>
                  <a:srgbClr val="080406"/>
                </a:solidFill>
              </a:defRPr>
            </a:pPr>
            <a:r>
              <a:rPr lang="pt-BR" sz="1800">
                <a:solidFill>
                  <a:srgbClr val="080406"/>
                </a:solidFill>
              </a:rPr>
              <a:t>Proporção de gestantes com tratamento odontológico concluído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gestantes com tratamento odontológico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87254144"/>
        <c:axId val="87255680"/>
      </c:barChart>
      <c:catAx>
        <c:axId val="87254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87255680"/>
        <c:crosses val="autoZero"/>
        <c:auto val="1"/>
        <c:lblAlgn val="ctr"/>
        <c:lblOffset val="100"/>
      </c:catAx>
      <c:valAx>
        <c:axId val="872556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>
                <a:solidFill>
                  <a:srgbClr val="242424"/>
                </a:solidFill>
              </a:defRPr>
            </a:pPr>
            <a:endParaRPr lang="pt-BR"/>
          </a:p>
        </c:txPr>
        <c:crossAx val="87254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0"/>
  <c:chart>
    <c:title>
      <c:tx>
        <c:rich>
          <a:bodyPr/>
          <a:lstStyle/>
          <a:p>
            <a:pPr>
              <a:defRPr sz="1800">
                <a:solidFill>
                  <a:srgbClr val="003300"/>
                </a:solidFill>
              </a:defRPr>
            </a:pPr>
            <a:r>
              <a:rPr lang="pt-BR" sz="1800">
                <a:solidFill>
                  <a:srgbClr val="003300"/>
                </a:solidFill>
              </a:rPr>
              <a:t>Proporção de gestantes e recém-nascidos com registro atualizado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0.70588235294117663</c:v>
                </c:pt>
                <c:pt idx="1">
                  <c:v>0.94736842105262531</c:v>
                </c:pt>
                <c:pt idx="2">
                  <c:v>0.94736842105262531</c:v>
                </c:pt>
                <c:pt idx="3">
                  <c:v>0.95000000000000062</c:v>
                </c:pt>
              </c:numCache>
            </c:numRef>
          </c:val>
        </c:ser>
        <c:axId val="121653120"/>
        <c:axId val="125597952"/>
      </c:barChart>
      <c:catAx>
        <c:axId val="121653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125597952"/>
        <c:crosses val="autoZero"/>
        <c:auto val="1"/>
        <c:lblAlgn val="ctr"/>
        <c:lblOffset val="100"/>
      </c:catAx>
      <c:valAx>
        <c:axId val="12559795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12165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21685998927544"/>
          <c:y val="0.55230125523012563"/>
          <c:w val="0.12043033330511099"/>
          <c:h val="0.10041841004184095"/>
        </c:manualLayout>
      </c:layout>
    </c:legend>
    <c:plotVisOnly val="1"/>
    <c:dispBlanksAs val="gap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title>
      <c:layout/>
      <c:txPr>
        <a:bodyPr/>
        <a:lstStyle/>
        <a:p>
          <a:pPr>
            <a:defRPr sz="1800">
              <a:solidFill>
                <a:srgbClr val="003300"/>
              </a:solidFill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90176227971509"/>
          <c:y val="0.17754840427555249"/>
          <c:w val="0.84999770861975665"/>
          <c:h val="0.711090950587704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gestantes com a vacina antitetânica em dia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0.52941176470588236</c:v>
                </c:pt>
                <c:pt idx="1">
                  <c:v>0.57894736842105254</c:v>
                </c:pt>
                <c:pt idx="2">
                  <c:v>0.6842105263157896</c:v>
                </c:pt>
                <c:pt idx="3">
                  <c:v>0.8</c:v>
                </c:pt>
              </c:numCache>
            </c:numRef>
          </c:val>
        </c:ser>
        <c:axId val="134034176"/>
        <c:axId val="134049792"/>
      </c:barChart>
      <c:catAx>
        <c:axId val="1340341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pt-BR"/>
          </a:p>
        </c:txPr>
        <c:crossAx val="134049792"/>
        <c:crosses val="autoZero"/>
        <c:auto val="1"/>
        <c:lblAlgn val="ctr"/>
        <c:lblOffset val="100"/>
      </c:catAx>
      <c:valAx>
        <c:axId val="13404979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solidFill>
                  <a:srgbClr val="080406"/>
                </a:solidFill>
              </a:defRPr>
            </a:pPr>
            <a:endParaRPr lang="pt-BR"/>
          </a:p>
        </c:txPr>
        <c:crossAx val="134034176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EC011A-2159-423A-92C1-EE916744E8B3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5EA2A7-143D-40A1-8F21-024233B778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748464" cy="2160240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            </a:t>
            </a:r>
            <a:r>
              <a:rPr lang="pt-BR" sz="2700" dirty="0" smtClean="0">
                <a:ln w="5000" cmpd="sng">
                  <a:noFill/>
                  <a:prstDash val="solid"/>
                </a:ln>
                <a:solidFill>
                  <a:srgbClr val="242424"/>
                </a:solidFill>
                <a:effectLst/>
                <a:latin typeface="+mn-lt"/>
              </a:rPr>
              <a:t>UNIVERSIDADE Federal de pelotas</a:t>
            </a:r>
            <a:br>
              <a:rPr lang="pt-BR" sz="2700" dirty="0" smtClean="0">
                <a:ln w="5000" cmpd="sng">
                  <a:noFill/>
                  <a:prstDash val="solid"/>
                </a:ln>
                <a:solidFill>
                  <a:srgbClr val="242424"/>
                </a:solidFill>
                <a:effectLst/>
                <a:latin typeface="+mn-lt"/>
              </a:rPr>
            </a:br>
            <a:r>
              <a:rPr lang="pt-BR" sz="2700" dirty="0" smtClean="0">
                <a:ln w="5000" cmpd="sng">
                  <a:noFill/>
                  <a:prstDash val="solid"/>
                </a:ln>
                <a:solidFill>
                  <a:srgbClr val="242424"/>
                </a:solidFill>
                <a:effectLst/>
                <a:latin typeface="+mn-lt"/>
              </a:rPr>
              <a:t>            Universidade Aberta do SUS – UNASUS</a:t>
            </a:r>
            <a:br>
              <a:rPr lang="pt-BR" sz="2700" dirty="0" smtClean="0">
                <a:ln w="5000" cmpd="sng">
                  <a:noFill/>
                  <a:prstDash val="solid"/>
                </a:ln>
                <a:solidFill>
                  <a:srgbClr val="242424"/>
                </a:solidFill>
                <a:effectLst/>
                <a:latin typeface="+mn-lt"/>
              </a:rPr>
            </a:br>
            <a:r>
              <a:rPr lang="pt-BR" sz="2700" dirty="0" smtClean="0">
                <a:ln w="5000" cmpd="sng">
                  <a:noFill/>
                  <a:prstDash val="solid"/>
                </a:ln>
                <a:solidFill>
                  <a:srgbClr val="242424"/>
                </a:solidFill>
                <a:effectLst/>
                <a:latin typeface="+mn-lt"/>
              </a:rPr>
              <a:t>            programa de pós-graduação em saúde da                  	família</a:t>
            </a:r>
            <a:r>
              <a:rPr lang="pt-BR" sz="2000" dirty="0" smtClean="0">
                <a:solidFill>
                  <a:srgbClr val="080406"/>
                </a:solidFill>
                <a:effectLst/>
              </a:rPr>
              <a:t/>
            </a:r>
            <a:br>
              <a:rPr lang="pt-BR" sz="2000" dirty="0" smtClean="0">
                <a:solidFill>
                  <a:srgbClr val="080406"/>
                </a:solidFill>
                <a:effectLst/>
              </a:rPr>
            </a:b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/>
            </a:r>
            <a:br>
              <a:rPr lang="pt-BR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</a:br>
            <a:r>
              <a:rPr lang="pt-BR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</a:br>
            <a:r>
              <a:rPr lang="pt-BR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</a:b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endParaRPr lang="pt-BR" sz="3200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3040" y="2924944"/>
            <a:ext cx="8640960" cy="254468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chemeClr val="tx2">
                    <a:lumMod val="25000"/>
                  </a:schemeClr>
                </a:solidFill>
              </a:rPr>
              <a:t>MELHORIA DA SAÚDE BUCAL DAS GESTANTES E RECÉM-NASCIDOS NA UBS DO DISTRITO DE IPANEMA, MUNICÍPIO DE ITAPORANGA D’AJUDA-SE</a:t>
            </a:r>
            <a:endParaRPr lang="pt-BR" sz="4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Imagem 3" descr="C:\Users\Daiane e Davi\Downloads\img_logo_ufpel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1547664" cy="144016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467600" cy="3600400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Reunimos a equipe e solicitamos uma ação conjunta, especialmente dos Agentes Comunitários de Saúde (ACS);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O acolhimento foi realizado pela enfermeira que captou as gestantes e recém-nascidos e os encaminharam para primeira consulta odontológica programática;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Metodologia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7467600" cy="4525963"/>
          </a:xfrm>
        </p:spPr>
        <p:txBody>
          <a:bodyPr/>
          <a:lstStyle/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Disponibilizamos horários na agenda para realização de visita domiciliar;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Organizamos atividades em grupo na comunidade e na UBS, com palestras e atividades em grupo;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Distribuição de kits de escovação;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Atendimento clínico.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Metodologia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5122" name="Picture 2" descr="E:\Dai documentos\Pós Saúde da Família\PROJETO\IMG00076.jpg"/>
          <p:cNvPicPr>
            <a:picLocks noChangeAspect="1" noChangeArrowheads="1"/>
          </p:cNvPicPr>
          <p:nvPr/>
        </p:nvPicPr>
        <p:blipFill>
          <a:blip r:embed="rId2" cstate="print"/>
          <a:srcRect l="6964" t="2658" r="13291"/>
          <a:stretch>
            <a:fillRect/>
          </a:stretch>
        </p:blipFill>
        <p:spPr bwMode="auto">
          <a:xfrm>
            <a:off x="6444208" y="4293096"/>
            <a:ext cx="2520280" cy="230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5256584"/>
          </a:xfrm>
        </p:spPr>
        <p:txBody>
          <a:bodyPr>
            <a:normAutofit/>
          </a:bodyPr>
          <a:lstStyle/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cap="all" dirty="0" smtClean="0">
                <a:solidFill>
                  <a:schemeClr val="tx2">
                    <a:lumMod val="25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mpliar a cobertura da atenção à saúde bucal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pt-BR" b="1" dirty="0" smtClean="0">
                <a:solidFill>
                  <a:srgbClr val="C00000"/>
                </a:solidFill>
              </a:rPr>
              <a:t>METAS: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  <a:p>
            <a:pPr marL="608076" lvl="0" indent="-571500" algn="just">
              <a:buClr>
                <a:srgbClr val="C00000"/>
              </a:buClr>
              <a:buFont typeface="Wingdings 2"/>
              <a:buAutoNum type="arabicPeriod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Captar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60% das gestantes e recém-nascidos da área de abrangência sem atenção à saúde bucal na UBS ou em outro serviço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;</a:t>
            </a:r>
          </a:p>
          <a:p>
            <a:pPr marL="608076" indent="-571500" algn="just">
              <a:buClr>
                <a:srgbClr val="C00000"/>
              </a:buClr>
              <a:buFont typeface="Wingdings 2"/>
              <a:buAutoNum type="arabicPeriod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Ampliar a cobertura de primeira consulta odontológica para 80% das gestantes e recém-nascidos;</a:t>
            </a:r>
          </a:p>
          <a:p>
            <a:pPr marL="608076" lvl="0" indent="-571500" algn="just">
              <a:buClr>
                <a:srgbClr val="C00000"/>
              </a:buClr>
              <a:buNone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lvl="0" indent="-571500" algn="just">
              <a:buClr>
                <a:srgbClr val="C00000"/>
              </a:buClr>
              <a:buFont typeface="Wingdings 2"/>
              <a:buAutoNum type="arabicPeriod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lvl="0" indent="-571500" algn="just">
              <a:buClr>
                <a:srgbClr val="C00000"/>
              </a:buClr>
              <a:buFont typeface="Wingdings 2"/>
              <a:buAutoNum type="arabicPeriod"/>
            </a:pPr>
            <a:endParaRPr lang="pt-BR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lvl="0" indent="-571500" algn="just">
              <a:buClr>
                <a:srgbClr val="C00000"/>
              </a:buClr>
              <a:buFont typeface="Wingdings 2"/>
              <a:buAutoNum type="arabicPeriod"/>
            </a:pPr>
            <a:endParaRPr lang="pt-BR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AutoNum type="arabicPeriod"/>
            </a:pPr>
            <a:endParaRPr lang="pt-BR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lvl="0" indent="-571500" algn="just">
              <a:buClr>
                <a:srgbClr val="C00000"/>
              </a:buClr>
              <a:buNone/>
            </a:pPr>
            <a:endParaRPr lang="pt-BR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980927"/>
          </a:xfrm>
        </p:spPr>
        <p:txBody>
          <a:bodyPr/>
          <a:lstStyle/>
          <a:p>
            <a:pPr marL="550926" indent="-514350" algn="just">
              <a:buClr>
                <a:srgbClr val="C00000"/>
              </a:buClr>
              <a:buFont typeface="+mj-lt"/>
              <a:buAutoNum type="arabicPeriod" startAt="3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Realizar visita domiciliar em 80% de gestantes e recém-nascidos acamados ou com problemas de mobilidade física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3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Captar 80% das gestantes no primeiro trimestre da gestação.</a:t>
            </a:r>
          </a:p>
          <a:p>
            <a:pPr marL="550926" indent="-514350">
              <a:buClr>
                <a:srgbClr val="C00000"/>
              </a:buClr>
              <a:buNone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pic>
        <p:nvPicPr>
          <p:cNvPr id="1026" name="Picture 2" descr="https://encrypted-tbn1.gstatic.com/images?q=tbn:ANd9GcQ1SucTlyOFAw0fblI3rqtMgFGo0EbZAmuJ6G30gkWHzfSeWlI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861048"/>
            <a:ext cx="2304256" cy="2821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467600" cy="5616624"/>
          </a:xfrm>
        </p:spPr>
        <p:txBody>
          <a:bodyPr>
            <a:noAutofit/>
          </a:bodyPr>
          <a:lstStyle/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Melhorar a adesão ao atendimento em saúde bucal.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pt-BR" b="1" dirty="0" smtClean="0">
                <a:solidFill>
                  <a:srgbClr val="C00000"/>
                </a:solidFill>
              </a:rPr>
              <a:t>META: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5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Fazer busca ativa de 80% das gestantes e recém-nascidos faltosos às consultas.</a:t>
            </a:r>
          </a:p>
          <a:p>
            <a:pPr lvl="0" algn="just"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cap="all" dirty="0" smtClean="0">
                <a:solidFill>
                  <a:schemeClr val="tx2">
                    <a:lumMod val="25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elhorar a qualidade do atendimento em saúde bucal das gestantes e recém-nascidos.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pt-BR" b="1" dirty="0" smtClean="0">
                <a:solidFill>
                  <a:srgbClr val="C00000"/>
                </a:solidFill>
              </a:rPr>
              <a:t>METAS: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6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Distribuir Kits de escovação para 80% das gestantes;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6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6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6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lvl="0" indent="-514350" algn="just">
              <a:buClr>
                <a:srgbClr val="C00000"/>
              </a:buClr>
              <a:buFont typeface="+mj-lt"/>
              <a:buAutoNum type="arabicPeriod"/>
            </a:pPr>
            <a:endParaRPr lang="pt-BR" dirty="0" smtClean="0">
              <a:solidFill>
                <a:srgbClr val="00B0F0"/>
              </a:solidFill>
            </a:endParaRPr>
          </a:p>
          <a:p>
            <a:pPr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7467600" cy="5661248"/>
          </a:xfrm>
        </p:spPr>
        <p:txBody>
          <a:bodyPr>
            <a:noAutofit/>
          </a:bodyPr>
          <a:lstStyle/>
          <a:p>
            <a:pPr marL="550926" indent="-514350" algn="just"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lvl="0" indent="-514350" algn="just">
              <a:buClr>
                <a:srgbClr val="C00000"/>
              </a:buClr>
              <a:buFont typeface="+mj-lt"/>
              <a:buAutoNum type="arabicPeriod" startAt="7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Concluir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o tratamento odontológico de 50% das gestantes atendidas em primeira consulta.</a:t>
            </a:r>
          </a:p>
          <a:p>
            <a:pPr marL="550926" lvl="0" indent="-514350" algn="just"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cap="all" dirty="0" smtClean="0">
                <a:solidFill>
                  <a:schemeClr val="tx2">
                    <a:lumMod val="25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elhorar registro das informações.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pt-BR" b="1" dirty="0" smtClean="0">
                <a:solidFill>
                  <a:srgbClr val="C00000"/>
                </a:solidFill>
              </a:rPr>
              <a:t>META: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8"/>
            </a:pP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Manter registro atualizado em planilha e/ou prontuário de 80% das gestantes e recém-nascidos cadastrados.</a:t>
            </a:r>
          </a:p>
          <a:p>
            <a:pPr lvl="0" algn="just">
              <a:buClr>
                <a:srgbClr val="C00000"/>
              </a:buClr>
              <a:buNone/>
            </a:pPr>
            <a:endParaRPr lang="pt-BR" dirty="0" smtClean="0">
              <a:solidFill>
                <a:srgbClr val="00B0F0"/>
              </a:solidFill>
            </a:endParaRPr>
          </a:p>
          <a:p>
            <a:pPr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692896"/>
          </a:xfrm>
        </p:spPr>
        <p:txBody>
          <a:bodyPr/>
          <a:lstStyle/>
          <a:p>
            <a:pPr marL="550926" indent="-514350" algn="just">
              <a:buClr>
                <a:srgbClr val="C00000"/>
              </a:buClr>
              <a:buFont typeface="+mj-lt"/>
              <a:buAutoNum type="arabicPeriod" startAt="9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Avaliar a caderneta de vacinação, referente à vacina antitetânica, de 80% das gestantes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9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Avaliar a caderneta de vacinação, referente à vacina de Hepatite B,  de 80% das gestantes.</a:t>
            </a:r>
          </a:p>
          <a:p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54274" name="AutoShape 2" descr="data:image/jpeg;base64,/9j/4AAQSkZJRgABAQAAAQABAAD/2wCEAAkGBhQSERUUEhQWFRUUGBcYGBcXFxsXFBgVGBcaFhgUFxUYGyYeGBkkGhgXIC8gIycpLCwsFh4xNTAqNSYrLCoBCQoKDgwOFw8PGi0cHBwpKSksLCkpLCwpKSwpLCkpKSkpKSkpKSkpKSkpKSwsKSwpKSwsLCkpKSksLCkpLCwpLP/AABEIAMAA1gMBIgACEQEDEQH/xAAbAAACAwEBAQAAAAAAAAAAAAAEBQECAwAGB//EAEQQAAIBAgMFAgkLAwQCAgMAAAECEQADBBIhBSIxQVETYRQyQlJxcoGh8AYjM2JjkbGywdHhFUOSFlOCosPSNPEHc4P/xAAZAQADAQEBAAAAAAAAAAAAAAAAAQQCAwX/xAAqEQACAQIEBgICAwEAAAAAAAAAAQIDERITMlEhIiMxM1NUYRRBNENEBP/aAAwDAQACEQMRAD8A+h4ld5vWb8xrJV61oTvMPrP+c0ww2x86hs0SPN/mo6sMavE81RcpNIUJi1JI1EEiSCFJHEK3AkfE61W3j7bZctxGz+LBmZmI/wAT91Nm+SNstmOpnNO940gyAHgagE9YEzUD5HWgytuyhBU5TIIVUBG95qqPZ3mueT9HbJkKre0LTMVV1JE6T0En0gfo3Q1X+pWjoLiGYgTrvEAae0f5A8xTZfkZaDZhAaCuaDIVgQQJbhBMDgOUVn/oSx0Und1IJJykFSxLbxBVdT0FaVGwsmQmbalnjnEZc0jUFZI06mQdPQedS+1LQ43F5+zLI106q3pg06HyItRGka+dOoUHXPOoVRE6gVT/AEHYjLlWNdMpjUkkxn4yW146mtZSDIkK7uNtq2UuobTQnrHs8pfRmExIqo2nZPBxB4GCAZVXESNdGXTvjjTi58h7TObjHM27EzlGXLqq5oBORZ6xrUr8hrAghEBXgcraEwCRvyG0G9x0B4gGs5St+x5MhP8A1G1zdR6dOn7g9wIJgEVpYvo85DMROh5ll596N91OB8jrWui6gg6HUEBSPG5gAE8TFThfklbtiLcIOgXvZuvVmP8AyNZdHYMmQvWvR7L+hT0frSXG4Ts2yzMgGY7z+1OtlfRL8c6dJOLaZqimpNMFbb0EjJwMcaj/AFB9T/t/FJ7zbzek/jVZpZ07mJVpJjr/AFB9T3/xU/1/6n/b+KSCpmh1pmc+Q6Xb0mAhJPf/ABRHh9z/AGW/yFIMEfnE9ZfzCvLbU/8Ayhmt3CWe1lndChGcG8LdsrcdyCrJnbMsR2TjjFdqUpzV2yilJzV2z3r/AClVWyNkDZlTKbqBu0YStuJnORqF4nlW13bLLGa0RP1hXyPaG1sNe8Hs3lbDi3cvFCjWGYPbXObqSpZGZwqgmSzEkzBNfQ0xQu4fDuHNwPbzZiysSTBILIApIMjQAacK3UcoRvc1O8Y3uNT8oPqf9v4qp+Uf1P8At/FJmPpqpNTZ0yTOmO/9R/U/7fxUf6j+z/7fxSMmomnGtK4Z8z2WEv50DRE8q6sNj/Qp6P1NdVxdF3SYgxK7zEec35jTrDmcMNWXdmV1YQZMSDrpSa6d5vWb8xp9gmy2AQCYUmBxMSYHfXPDxuuzJaD52D7PxBNu3847yrEuUgsQwAJEGOdb370DRn4r5J5sB5tRbxOZlbI4lW0Ig6Mo4E6ftFXxN/d8R+K8h5w760WndqPOuf4H/wBKztYkEatc5+Q3U/Uojwg+Y/3D96yw+KOX6N+J5DqfrUAUTEbzDNcgRG43T1K574ld65BmdxunqVe3iN5tx/J5Dp61UxePVIdwURAxZmKqqqF1ZmLQAOpoAi9dAViGuyAY3X6erQO0vlDh7DC21y611hK2bau95hMSLarIX6xgd9BXtpYjGKTZFzD4YqT22UDE3hB+iR/oU4b7gseSjxqbbK2ZawylbNllzGWbQu7edcuMxZ272JoATjauNeezw3ZjWDiL7ZuMQbdi3c5fXFEbOfH5iLhwvAEADEawdQS/DlqO/Q04w98w24/jtyHX01qtyXG6w3W4x1HQ0AKNsA51zRORZjhMtMUz2X9Evo/Wlu3D84PVH4tTLZX0S+j9aljrZPHyM83eG83rN+NVir3vGb0n8TVDXCXcjl3JArO5fVfGOsExBLQOLQNY4SeGorQGg0tMl668FluLaAykZlNvOCsMRoc2Yd5aeVJMyEJi1VrZBEsZTWcxAz6ddBOnKqnH2s4X5sOoFsaFWGYNlQNyJBeADrrxoLHWbjqWVSHt5GtrKQzqcxE66EHITI0LdRWOJwtw3nuKjFM2GbISo7QW88+Vo6MyuATBKR6Oik49jSm12GH9UsRAOHAgEqCokKxiUB1h54jiTzNaLihmFlVy9kogCAArMY3ZkSVblyNYJbbwgnKcnYZJkZZz5suWZ4d0VkLT9olyGBbtFuLuyqMJRpnUqUQcTxNGJyVmDqSfBsLOJWYzDjlHTNPihuGbu46cKuaV+AOcKMPEMEW3nkZd0j50azOmYCJzR0mm1wySepJrFjmZmqVZqoaFwYz12xfoU9H6muqNi/QJ7fxNTXprsenDSjz91t9vWb8xr0GCuhbAYnRVJJ46CSdBXm7zbzes34nWmqbSNsYVIB7Yspk6wFLSPu/Cpqbu2iehrYeMUpcHMIytodODKOB14j3VbEYlSujDiv5lqExCsysrKVZCQQRBBKkEGdQQaviLoy+MOK8/rCu5YaduvWssPfXLx5nkfONbdqOo++gMRta3YsG5caFWeG8xJYhUVRqzMYAUakkCgDsZta1YFy5cbKoyDgSSToqKoEs5JgKJJJ0pPZwT4q6t3GjLbBmzhDqqECRdvxIe90XxU723q32VgWu3vCcXAuL9DZzArh1IiTGjYgjRnEgA5V0ks8uXBmXUcTz7jS7AUxOJXI2vktyPT0Vr4SvX3H9qribgyNqPFPPurXtB1H30gB8PiFhvWbkfOPdVxdBcR5rciOa9RXYdxB1HjNz7zViRnHqn8RQAn254/wDxH4mmOyPoV9H6ml+3Dvj1R+LUw2V9Evo/U1wjrkTx8jPOXRvN6x/E1U1e94zes34mqTU77kUu7OFXihruKh1QAs7BmiYARSAWJ9JAHX2VXEY0pkzWyM9zIJcR4jOGmOBCn21kyExS62ha7iAbjoE7KGDaJmtZiYO7E6wwir3dpAFVgZnLhB2ihWKxor8Mxk6cdD0rG7l7TKcOC9zO2pWXFsgb411hhAM8eVaAyTabmxZvGRlVLt0KN0o0qxgmQMua4I8wA05y60L2qG4bZQTcTMSeDEZZtnvCsD6DWWH2kCrgJlezM2yQNwSA6ngUIGh6gjQimuAg8iqmhb+0GVsnZHNldwM66qrBemhOYEDoaiztDMSAoEXHteOuaUdlLBY1G6T6Aa0ARcFZtWrVkzUgPWbE+gT0H8TXVGw/oE9v4mpr0I9kerDSjzWIG+/rN+Y0e9kk4IqCQHfNHAKVbU+0AcefA8g7y77es35jRbWwWwMlRDPoScxOUwFgEE84JHCeVS0tTJqGtjnwdc6jIsZDGg4AoIiOEVbEYZY8VeK+SPOHdVEwyqyoF3VQga6QCgA4zwAq2KtqEJMACCSTAADAkkngAKpLCuOu2bNtrt3IiICzMQIAHs9wpLsTZjX3XFYi3kCycPYKgG2DI7a6P99gSI/tg5eJYmuz8OcdcW+65cLbIbD2zIN5x4uKuA+SONtf+Z1yhXmFwy5Buji35jTAumHXM26vk+SOnorrlhZXdHE8h0PdS7ae0MPhpN3i8C2igvduNHi27ayzn0DTnFAHBYnEEZh4HaJMKhV8URB8a5qln/jnPRhxpWAY7c2thsOhF10RmByrGa4xjyLags3sBoUbWv3P/j4EhT5eJZbAjqLYDXPYyqaIs/J3D4e3cNq2AzI2ZyS1193y7rEu3DmaZnBJ5opAIrOCx7AzcwdveOi4e5d58Ja6n4Vvh8Di1O9iLDGNMuGNvgRIb55pB7oI60xs4FNd0eM341dMOquMoA0b9KLgKdrg5lzQWyCYECdZIHITTTZf0S/HOlu3PHHqj8TTHZR+aT0frU8dbJ4eRnnr67zesfxrOhNsm32yh3dHJfLkYCQWVYKzLksyiBrry1NAWcdYBzDE3WCgEhmZlKghM57iY1+sNNa5uF+JI48WMb2Dm4txTDBShBEqyEgweYIIBBHeOdDjZGggiRfN4gg5ZKMgtgHyRnJk8+VF4fGW3JCkkiJ07p/UffRB+OFc2mjNhde2eXDK3Zm2wYG2U3RMQw1nMGzHl43KNdTgj2lpg2ltGTWSzBsu8W4TuD2k0UI7/dV9O/3UzNgN8ATlaVDrcNzNlOoIIKejK2X/AIqeIrLFbKzqJbK6l8rqOCuZa2QfGUgwR3AiCKZad/uriR3+6kOwJfwxN4XJAARkiDO8ytM/8Rp3nuoe3gCswUlrr3M2TeHaOWZQT3MVk9ZjlTFwO+qkDv8AdTM2M3NYEVu5Hf7qxb44U12HY9bsH6BPb+Y11dsH6BPb+Y11ehHsj1IaUILw329dvzGi3uQ2CETmZxMLKwJmWGnCNCDqKGueM3rH8TpRx2e1zwR1Ai07MxJ1AKsu7prqY4j21NS1smoa2G2MMVKIbjkrbiZEmMgzEkHUx1pDfQ49yoZjgrbgMZEYm4rAFBu62EbxuTsMvig5n4sscqO4Y9mQ27o3ihjE89dKF2het4SwuZ1t21yIiLb1MEBbVq2slm0gKomqSsY+Dn/ccf4/+tectbUvYgZMCxKywbFOAbCnMQexXKPCHGuviA8WJEVp/Sr+N1xXzVjlhtM1zvxTKYI59kpy67xfhTnCWGCAK4AEgAIAAASAAOQjlQAFsr5OpZd3DO91gue85DXX7i2XdXoiwo5AUxuWTK77cT06H6tUS0+Zt/p5A6empuWnld/mfJHQ99IZ2MtHs33m8Vunmnurfsj5ze79qGxlp+zff8lvJHQ99bdm/n/9B+9ICLVowd5vGPTr6KkW4cak6Nxju6CqWbTwd/ym8kdfTV1UhhLToeUdKAFe3Rvj1f1NH7J+hT0H8TQO2/HHq/qaP2UPml9H61PHWyePkYgu+MeHjHjHXlPfWY/4j2KP0rHaWzkuuS2aVJAytlPjhunVQaFfYiHMM92W1nPMGZkCOsGK58NyV92H20A0AUegKPwHprQez3ftQuGwKISQXObkzSB6NNBRUjvrEu5kj2j3VAb0e6ozfGlcKBXLg68R7q4nvHuqMw+Irj7fdQhXOI7x7qofZ7qsfjhVGPpp3FcpcbvHu/asmPePdWjn01i0UwPW7C+gT0H8xrqjYR+YT2/mNdXoR7I9SGlCS+2+3rN+Y0/2efmVjofxNefveM3rN+Y16HZn0Sej9ajpO8mT0dbBsL2hW3JIbsvLCyW3Qc0cyRJgc+XCgcH8n2VhfxFwXcToM+WEtgsAbdhCfm16kyzczwAc38LmZWzMIkaHiDy+8DXuobaFplQle2uEeSpXMY3ucDlHHnVVyoLFtvP/AOorLCo2Ub/NvJHnGubCkeXcMfWE6SenPhQ2zLTPbDN21snyHK5hqTrlkaz15DvoALRGzNvebyHSuuoZXe5nkOhoW0rG6yxeAXyyVyNAXhz8o8vINdi0ZWtgds+ZoJVlhBAGZpjTWdOhpDCMYh7N97yW5DzTW2Q+cfuFLsYVCNF1mOVt0XFk6ZTExznnxq2HxCOBN1lZvILoWBYwAYnWSB6TFOwBVi2TO+fGbkOp7qsFIZZYnjxj9BS/CYgNnBd7cMwBL24aY3lgmNWAgwZjTWtFxMXkVc9wEMS2ZCicgCJzcQRw5UgMNt+OPV/U0fsr6JfR+ppftv6Qer+pphsr6JPR+tcI62Tx8jEWIG+3pP41mRWmKIDCWA7RyqjmzQzZR35VY+yscTcCRmYAtMCCScokwACYA4msZE73sRyfFmOJxiW4ztlzZomdcil24cwoJ9lc2NRYzMFzTAaQdO46jXSu2pZtZR2+XKSUAYGMxEkac4Sf+NRtKzZjtL+WJUZmzqAWYFZgiN48TwniNa6Kg9jPAzubQtqxUsAQAST4sZS0zwjKJq7bQtzBdZ4eNroY/H9ehrHE7PsFDcuKuRUaSQ8C2EKHdBkDJI0ExXYbYlhwcqKwLEEHNIZXY5IJlcrFoGkSeurVB7MXA3XaFvT5xdTHGdSwTl3so9ta2sSrzlIIEcOGqhge8QRQtjY2HuDtFRGDCAwzaqpXTQ8jbUf8Iq+yBZyxhymXJbaFzRkYEWzvcN1DpxhdaToP9JjdrBRrN6taxKuzIrAtbMMMp3SI01EcxVBikLtbDjOpAZY1ErnBIy8CuoPDiJkRWMiexko9Ys0VrfxAW4tstvtJUZTqOs5Y00nXSR1rO/iQrBWcBmy6R5zZF1A3ZaFExJMU1QnsHA9ZsL6BPb+Y11V2K8WV4aTz7ya6qVJLgz1aelCS94zes35jTDCbTKoFABAHH30tvNvt6zfmNZ4nY127DJpusFaJykwRcQBhvaeVpw7wYI3xOxFFyUnYeHbR6D76p/XD5o++kj7CxRmLjgmdBGUcCApJJEajnObUaVnifk3inCjtHACKpjTNcCZTc0OhLa6HgYjST3tPc64qg+/rp81fvqp2+3mr95pN/QMXKk3H0ZCQIysisSwgniwIBPdpWeJ+TeLLSt11jNEROUlCAZMEjKeXAxI1oWP9sziqDz/UDeav31x+UB80feaQv8msXBy3roJHGQTO9LaniSV1jgkc5EN8l8VJIuOJ100hiIYjeiT38IEcTTtLcL1AsWLA4YayNI0Eabv/AKrw6Vws2Bww1kag6DmDIPpB1nrrQ2F+TWLV1ZrjsB4w0h90CSJ3RMmBA3qzt/JvGka3bimIgEGCCd6e/TTgIjvBzbheoGvhrB0OGsnnrqZgCde4D/EdKJwV+3aYtbs20YiCV00mdfaTSs/JfFww7Z4OYAdAc0a5p0zDSYMDlpWzfJzFHMe2uCToJEATLc9SfdqBpQ8W4Xqbh+KxpuMCQByp3ss/NL6P1rzVrAvZRUuEswGrc2PNoBMSZr0myvoV9H61zp6mao3xu4q2/g7Ya1mttcl5EE7hDK4ZYB3swBExwIJiaDwgs4xglyzeXcLAupUBXRSyEiMshipH1Dw0p3cxgDHU8Y51UY0dT765v/trJ2y2d3GluhXtzDplXtLV26B85ueS2YW+AGpy3GMen0i+DCXnNs27yhVzS43DldreUkjenKTB8ZSDzo+3jFgan31Jxg6n30vz6y/qYsFHdAOP2RbtYYItp3tlRbNtDwtlTmA4mAsiJk6AaxS61i7a2zlw2JykFmCrvFnRrhnNvFtIJ5HTlT9MesDU8ByPSpOPXqffWvzq1vGxYKO6E+HW1bbsrdm8qtJ0BAzOguNy01bWDxD9DI2DVbQlcJdR7oTQHdMs7AtKypGd2Ok7/oA9CMcvU++o/qC9T76Pzq3rY8NHdHnsPi7Klri4bFKXDO8oxJMkEZSIzEIIHOVA4mi8HhbV3ECbN5XAc9o40GiKVVogggLpw3Z4zTY49ep+41xx69T9xpP/ALq/qYsNHdAe1dlpbVrsO72lIUBjwcrmEKpnxV5E6UutWLN68gaxiMxcoHZSFHZr26s0jxMwGUng/SnA2isnU8uR76k7TXqfuNL86v6mGCjuhjasC2oVeA9tRU4W+GQEag9e4x+ldVKbau+51SVuB5e8d9/Wb8xpzeI8BaSF+abeJyxunezEiI4zPKkt9DLEiDmM6zG8TH6U3xk+APlmTaI0EnpoPbWKWtklDWzjZBTCylwxkI7NmCqYG8+u8vpnnVA5g6nnx46Jm/3a0tuFTCSLvioAEXdnIom4BwUTP39KH7TQ6+dzefoeffVRWXdiPKPwbn2n1R9wqZ1GvM/mQD+53ke2q3n4wfe3W531OYyPSfKbzl76AJS5ouvme9UJ/ud/vqHuaHXyT/5PtO73VSyxhdfM5t5id9WMkGJ1Xkzz/d04/GlAFnfeHrN05MAP7nKaGxm0ksoHuPlXcGokknszlVQ5LsQTuqCTP3i3tqNcuZMMBcIdle6XcWLZkEywM3W+onDymXSbYHZQVhcZmu3otr2rkhgD2RK20U5ba68F1MaljJoAFsJduXO0zPhrZ3igI7a6wBhrgzlbIhFWBLwsErwPpsPbHhNw5bkkasSeyOlvxRwB9HmtXnsRtV1u9kqm47KGhbhHZ2zmBe8WJCjxiPO0ABgsPRYa6DiLizdJHHMPmfFtiFPXgY6s9DGCbc8ceqPxNMNlfQr6D+Jpftv6QeqPxNMdlfRJ6P1qaOtk8PIwe7ggWOp4zy/aqeAjqfd+1Z38K2Yx1POqeCv8GpJ47u1dITtfxmlvAiBqfd+1WOAEcW937UNbwrx/PfU+CPH81nqL/QhcvrN0wAgaty6dPRU/09e+h0wjwPZzqfA2+DT6nyEHL6zc7PHf8eyoGzl7/j2VkMI/wag4R/g0up3/ACEHL6wj+nr1Pu/aoOzV6t7v2ofwR/hqg4N/g1q8/kIXL6zT+mLmOrcB07+6o/pS9W937UOcC8n2c/TVTs+58NSeP5CBYfUPMLayWwonSePHiTXVXZtlhaUHiJ7/ACiamroxlZcb/ZSrW2EGK8ZvWb8xpniGIwLEHKeybWQCO+SQBAnWdKVYhtWP1j3Hxjyr0WzUBsICAQVgg8CPRXOk+Zk1HWwC3igLeEzXHXMqCArHOSqxmMbokjU9aw7I5ToeDch/tf8A6qZY18r2lW4LckjLlnOBG6OmnPvpZ2gg6rwPIa/NVXcqNbto66H/ABHW59nVhb1Gh4t5I89Ps6wu3RB1T7h1u0JjtqC2yoqrcuuWK2xA0Drvu0RbtyCC5nhADHSgAi9i0tWw9w5RNsCVksxRIRVFslnMQFEnuoFsHdxAJvBrVkqYsgEXXG/9O6LujjNpTzhmOoPbP2dlZbt1kuXt0ZuFu2CqSllCNwcixlmgSYgDbaGPt2Ul8u8CFVRmuO3zkqiBZY6ieQ0mBQAwFsKVVUyqpYABIVVDDQAW4ApQuOuXwFw0rbm2GxBTMvC2CMOuTfbTxzuDSA5kCDgGvvOJCLbzNGHUjKRmH/yGCkXDP9tTkEa5+NMbQEDRP7QjThFnSMnCgCmC2etlCttWAIZmJBZnc9pLu5tyzHSSabYfEKcTcTtGLAT2eUhFEW+DRBPPj/cNKwo6J4p6fafVptYvk4i4vaggT83l1U5bZ1bn40//ANB0oGBbcPzg9UfiaY7L+iX0fqaX7bHzg9UfiaYbL+iX0frUy1smh5GA3saQxGmhNU8PPQURdxKSfSeXOoGLT4B/aoHluT6Df2aeL2AtvaBgaD49tT/UDHL49tbW8UkD9qscUnwKTy7/AMdi5vYC29pGBoOFXG0T3VtbxaQPQOXdU+Fp8Ci9P47FzewxXHnoK44491bjFp8CpOKT4FCy2v47HzewGOPI6VU7Qb6tEnFJ8CoOMT4FLp/HYub2AZ2kQToOX699Qdqt0X49tFeGJJ9nL01xx9vr/wBT+1Pp/HYc3sGOzLxe2rHiZ/EiorTA3AyAjhryjmRwrq9mnbCuFvo7q9tzzOJ8ZvXb8xr0eyvoU9FeZvnff1m/Ma9Nso/Mp6KkpamTUNbKY9yDbh0TeAOZZLLpKrqIJ01pXm0O8efC5H9vkO1prj8028vZ+OJzmDHM29DvRp7aQ7Sxz2wqIua7cJVFyOFAFsBrjHlbUGTzO6o1YEVoqM9pbRZWFuzvXmAYBnOS2ma4DdukXPF5BZBYiBEErts/AC15bO7km5cZxnuMGQS0XAAAJAUaKNB354TBdirSxZmIa7cZGDO8XAXaDCgAAAcFUAcqHF+5iiOzZ0w5J+dVXFy8CyyLXO3b4fO+MdcuUQ5YF32mxPZYffuKyB2Z2FmycqCHIuS9zQns1M66lRqdsJs5beZ2drl1kIa6zLnOtw5VAuAW7YMQi6czJJNb4LDi3bRLa5EXIFVUcKBlTgJ6698+mrOGyn1T5L/a9D6aTA2NzfG8fGbyx5w+0rJLug3j/b8tfsvtPTVipzjj4z+Tc84d9UROHH+3yufY/WoAk3dDvHxT5S/afaUzt3D27DPbiDuBfnAQE1LTqNenNKWMnHj4p/3PtPrU1t5u3b6PLHI/OzueMI4e3zaQxfts/OD1R+Jphsv6JfR+ppbt36QeqPxNMtl/RL6P1qda2Tw8jBruABYmTqZqv9PHU1S9h3LN0k8/5qhwz/B/mppZib69jLw38Ze3s8QNT7qs2zxHE0PawrwP/bvqWwj/AAaXUfauhcvrNU2eIGp4D8Kt4AOpoZMI8D0Dn3VfwV/g/wA1i1T5CHy+s38CHfXDAjqax8Gf4P8ANR4M/wAH+aLVE/5AuX1m5wI6moOzx1NYnDP09/8ANUbCP8H+afU+Qg5fWa/08SRJ5frVW2UOre79qH8CeT6B5Xp76qcDc+GH70up8hAsPrPQYC1lQATpPHjqSa6qbKtFbQB46/mNdXrQ0q7v9lK7bHmb0539Z/zGvT7K+hT0V5q6N5p85vvzGvS7L+hT0VHS1Mmo6mRjcPna3uKwVpJPFYEhh3zFJGRFVicigBpJICgC3JkmzAAjiek09xdjMbZyBsrhtWy5dCM468YjnNItqbJzKq3AwQEsU3Mr5bWivrJQMJy8DlE6aVYioVdh4VvOsYbQpbMg3tXZblwdl9FOqoRvQGYRAp12e8PS3P66fY1N67xPv+b63frVBcSNOZ5WvOT61MDrSaLp5nP6qfZVLW9Dp5J/8n2VZWohdPM8m0fITvqHiDu+SfIt/ad9IAo294ac3/MPsqzUaDT/AG//ABfZ1RlGcbvN/wC3a84VlbUQN3nb/t2+lqgAhuenkHr9p9nTO3h/n2fs1EgjODvHS3oR7CP+A60jgeb5J/t2/tKfpZHbM2TUoq551MM5yZeUTM88w6UMYr26PnB6o/FqZbL+iX0frS/bY+cHqj8TTDZY+aX0frU0dbJ4eRgl7FkMQANCazONPQURcvqGPp6VTwhPgVBLBdp0GxvFfyA9vHGOA9/WrHHmOA99aW8Qkfx/FccUnwKystf52Lm9hguOaBovAfhV1x7dBWlvF24HoHI9Kt4WnwP4rfT9DFzewz8OboPj21Tw89B8e2ifCk+B/FR4UnwKVqb/AKGPm9hh4e3QfHtqp2g3Rfj20QcSnwKhsUnwDWen8di5vYBnaTSdF4D9aj+pt0X3/vW/hiSfQPJPf3VPhtv4U/tR0/jsaxewZbLvFrQYxrPDuYj9K6r4G4GQEcNe7meVdXs09KsrfR2Xbvc81fTfb1m/Ma9Fsw/NJ6KRX7LZm3G8ZvJPU91b2sTdUAAMAPqH9qig8EndE0Hhk20P6E2lhWdIQhSOsxqCD4pB50B4Ze+t/gf2qvhl763+B/au+atjrmrY1vbIcl4cAGMnjkro85t7XVlPsPWr3dktLFWEaZQS8g55Yls2u6AAI40P4be+t/gf2qpxt/o/+H8U876DM+ma/wBIuDg66IIkv9KEgNx0WQNNdBS/GYtbDql+8ATaJIAfeM3IPOBwEaydI1osY69MQ/CfEP4xVzir31v8f4ozvoMz6YusbXtSmbEKxXtDcgXBmAXOQu9AgAmeYB04xQbSQC2O3WSyv4tyGtKwTKN7RpQjN/8AdMhib/1v8f4qPCr/ANf/AB/innLZhmfTFh2raKbuIALNoSjkC3lJK5cwk70yYmYE17GkXhF7Xxv8P4qwxN76/wDj/FLNT/THm/R23PHHqj8TTHZX0Kej9aT4pbjasG/xPXupxslYsqII056HjWaXGbZzg7zbF2JuoLjaPMnhEe+gb22MOjZXZlIUMZgDKxIBnpKkeyiMZbPaNut4x4Kf2od7MjVCfSh9HMdCfvNGfNOxwaWJ3RQ7Zw4Al2AJKjoTpoCBrqQPTpyNVO28Nx7Q685GXrxjL7av4MJnIQYInI3AnMY001APsqpwY/2+UfR8tBHi8IA+6n+RMVo7FDtnDggZ24AjhqDJEQNdASegI6itBtvDcc5jMEmRGcjMF4ayuunIg8xQF7AXZfLaRtRkDoYjIJLECZzqBHAKF6QL+DYjKRktg5hBCvATMNYaZbL7JToRl2q0jWBbBbbdwygTcIkZh3qAxJ4dFb/E1VvlDhZjtD05cZZenVHH/GhRYxOgNqzwWdx45SomYEG4OHMHTUVz2sRIi1bMgFiVfx5JMAeTMHjOh6yHnSDAtg4bXw54MxkAjhwLZBHUlgRA1msj8oML/unQAnUcDMctOB+41dMOxUA2yDABGQkDqBpwBqHwc+Qf8Oszy76xnzuZstgdtu4XXfYRzJUAiGaQY1G6405o3Sijdt9Ln3rWLbP+zP8Age/u7/easMK3mN/if2rLrz/Qml+kel2QR2S5Zje48fGPSpqNjqRaUEQd7jofGNdVS4q5fD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4276" name="AutoShape 4" descr="data:image/jpeg;base64,/9j/4AAQSkZJRgABAQAAAQABAAD/2wCEAAkGBhQSERUUEhQWFRUUGBcYGBcXFxsXFBgVGBcaFhgUFxUYGyYeGBkkGhgXIC8gIycpLCwsFh4xNTAqNSYrLCoBCQoKDgwOFw8PGi0cHBwpKSksLCkpLCwpKSwpLCkpKSkpKSkpKSkpKSkpKSwsKSwpKSwsLCkpKSksLCkpLCwpLP/AABEIAMAA1gMBIgACEQEDEQH/xAAbAAACAwEBAQAAAAAAAAAAAAAEBQECAwAGB//EAEQQAAIBAgMFAgkLAwQCAgMAAAECEQADBBIhBSIxQVETYRQyQlJxcoGh8AYjM2JjkbGywdHhFUOSFlOCosPSNPEHc4P/xAAZAQADAQEBAAAAAAAAAAAAAAAAAQQCAwX/xAAqEQACAQIEBgICAwEAAAAAAAAAAQIDERITMlEhIiMxM1NUYRRBNENEBP/aAAwDAQACEQMRAD8A+h4ld5vWb8xrJV61oTvMPrP+c0ww2x86hs0SPN/mo6sMavE81RcpNIUJi1JI1EEiSCFJHEK3AkfE61W3j7bZctxGz+LBmZmI/wAT91Nm+SNstmOpnNO940gyAHgagE9YEzUD5HWgytuyhBU5TIIVUBG95qqPZ3mueT9HbJkKre0LTMVV1JE6T0En0gfo3Q1X+pWjoLiGYgTrvEAae0f5A8xTZfkZaDZhAaCuaDIVgQQJbhBMDgOUVn/oSx0Und1IJJykFSxLbxBVdT0FaVGwsmQmbalnjnEZc0jUFZI06mQdPQedS+1LQ43F5+zLI106q3pg06HyItRGka+dOoUHXPOoVRE6gVT/AEHYjLlWNdMpjUkkxn4yW146mtZSDIkK7uNtq2UuobTQnrHs8pfRmExIqo2nZPBxB4GCAZVXESNdGXTvjjTi58h7TObjHM27EzlGXLqq5oBORZ6xrUr8hrAghEBXgcraEwCRvyG0G9x0B4gGs5St+x5MhP8A1G1zdR6dOn7g9wIJgEVpYvo85DMROh5ll596N91OB8jrWui6gg6HUEBSPG5gAE8TFThfklbtiLcIOgXvZuvVmP8AyNZdHYMmQvWvR7L+hT0frSXG4Ts2yzMgGY7z+1OtlfRL8c6dJOLaZqimpNMFbb0EjJwMcaj/AFB9T/t/FJ7zbzek/jVZpZ07mJVpJjr/AFB9T3/xU/1/6n/b+KSCpmh1pmc+Q6Xb0mAhJPf/ABRHh9z/AGW/yFIMEfnE9ZfzCvLbU/8Ayhmt3CWe1lndChGcG8LdsrcdyCrJnbMsR2TjjFdqUpzV2yilJzV2z3r/AClVWyNkDZlTKbqBu0YStuJnORqF4nlW13bLLGa0RP1hXyPaG1sNe8Hs3lbDi3cvFCjWGYPbXObqSpZGZwqgmSzEkzBNfQ0xQu4fDuHNwPbzZiysSTBILIApIMjQAacK3UcoRvc1O8Y3uNT8oPqf9v4qp+Uf1P8At/FJmPpqpNTZ0yTOmO/9R/U/7fxUf6j+z/7fxSMmomnGtK4Z8z2WEv50DRE8q6sNj/Qp6P1NdVxdF3SYgxK7zEec35jTrDmcMNWXdmV1YQZMSDrpSa6d5vWb8xp9gmy2AQCYUmBxMSYHfXPDxuuzJaD52D7PxBNu3847yrEuUgsQwAJEGOdb370DRn4r5J5sB5tRbxOZlbI4lW0Ig6Mo4E6ftFXxN/d8R+K8h5w760WndqPOuf4H/wBKztYkEatc5+Q3U/Uojwg+Y/3D96yw+KOX6N+J5DqfrUAUTEbzDNcgRG43T1K574ld65BmdxunqVe3iN5tx/J5Dp61UxePVIdwURAxZmKqqqF1ZmLQAOpoAi9dAViGuyAY3X6erQO0vlDh7DC21y611hK2bau95hMSLarIX6xgd9BXtpYjGKTZFzD4YqT22UDE3hB+iR/oU4b7gseSjxqbbK2ZawylbNllzGWbQu7edcuMxZ272JoATjauNeezw3ZjWDiL7ZuMQbdi3c5fXFEbOfH5iLhwvAEADEawdQS/DlqO/Q04w98w24/jtyHX01qtyXG6w3W4x1HQ0AKNsA51zRORZjhMtMUz2X9Evo/Wlu3D84PVH4tTLZX0S+j9aljrZPHyM83eG83rN+NVir3vGb0n8TVDXCXcjl3JArO5fVfGOsExBLQOLQNY4SeGorQGg0tMl668FluLaAykZlNvOCsMRoc2Yd5aeVJMyEJi1VrZBEsZTWcxAz6ddBOnKqnH2s4X5sOoFsaFWGYNlQNyJBeADrrxoLHWbjqWVSHt5GtrKQzqcxE66EHITI0LdRWOJwtw3nuKjFM2GbISo7QW88+Vo6MyuATBKR6Oik49jSm12GH9UsRAOHAgEqCokKxiUB1h54jiTzNaLihmFlVy9kogCAArMY3ZkSVblyNYJbbwgnKcnYZJkZZz5suWZ4d0VkLT9olyGBbtFuLuyqMJRpnUqUQcTxNGJyVmDqSfBsLOJWYzDjlHTNPihuGbu46cKuaV+AOcKMPEMEW3nkZd0j50azOmYCJzR0mm1wySepJrFjmZmqVZqoaFwYz12xfoU9H6muqNi/QJ7fxNTXprsenDSjz91t9vWb8xr0GCuhbAYnRVJJ46CSdBXm7zbzes34nWmqbSNsYVIB7Yspk6wFLSPu/Cpqbu2iehrYeMUpcHMIytodODKOB14j3VbEYlSujDiv5lqExCsysrKVZCQQRBBKkEGdQQaviLoy+MOK8/rCu5YaduvWssPfXLx5nkfONbdqOo++gMRta3YsG5caFWeG8xJYhUVRqzMYAUakkCgDsZta1YFy5cbKoyDgSSToqKoEs5JgKJJJ0pPZwT4q6t3GjLbBmzhDqqECRdvxIe90XxU723q32VgWu3vCcXAuL9DZzArh1IiTGjYgjRnEgA5V0ks8uXBmXUcTz7jS7AUxOJXI2vktyPT0Vr4SvX3H9qribgyNqPFPPurXtB1H30gB8PiFhvWbkfOPdVxdBcR5rciOa9RXYdxB1HjNz7zViRnHqn8RQAn254/wDxH4mmOyPoV9H6ml+3Dvj1R+LUw2V9Evo/U1wjrkTx8jPOXRvN6x/E1U1e94zes34mqTU77kUu7OFXihruKh1QAs7BmiYARSAWJ9JAHX2VXEY0pkzWyM9zIJcR4jOGmOBCn21kyExS62ha7iAbjoE7KGDaJmtZiYO7E6wwir3dpAFVgZnLhB2ihWKxor8Mxk6cdD0rG7l7TKcOC9zO2pWXFsgb411hhAM8eVaAyTabmxZvGRlVLt0KN0o0qxgmQMua4I8wA05y60L2qG4bZQTcTMSeDEZZtnvCsD6DWWH2kCrgJlezM2yQNwSA6ngUIGh6gjQimuAg8iqmhb+0GVsnZHNldwM66qrBemhOYEDoaiztDMSAoEXHteOuaUdlLBY1G6T6Aa0ARcFZtWrVkzUgPWbE+gT0H8TXVGw/oE9v4mpr0I9kerDSjzWIG+/rN+Y0e9kk4IqCQHfNHAKVbU+0AcefA8g7y77es35jRbWwWwMlRDPoScxOUwFgEE84JHCeVS0tTJqGtjnwdc6jIsZDGg4AoIiOEVbEYZY8VeK+SPOHdVEwyqyoF3VQga6QCgA4zwAq2KtqEJMACCSTAADAkkngAKpLCuOu2bNtrt3IiICzMQIAHs9wpLsTZjX3XFYi3kCycPYKgG2DI7a6P99gSI/tg5eJYmuz8OcdcW+65cLbIbD2zIN5x4uKuA+SONtf+Z1yhXmFwy5Buji35jTAumHXM26vk+SOnorrlhZXdHE8h0PdS7ae0MPhpN3i8C2igvduNHi27ayzn0DTnFAHBYnEEZh4HaJMKhV8URB8a5qln/jnPRhxpWAY7c2thsOhF10RmByrGa4xjyLags3sBoUbWv3P/j4EhT5eJZbAjqLYDXPYyqaIs/J3D4e3cNq2AzI2ZyS1193y7rEu3DmaZnBJ5opAIrOCx7AzcwdveOi4e5d58Ja6n4Vvh8Di1O9iLDGNMuGNvgRIb55pB7oI60xs4FNd0eM341dMOquMoA0b9KLgKdrg5lzQWyCYECdZIHITTTZf0S/HOlu3PHHqj8TTHZR+aT0frU8dbJ4eRnnr67zesfxrOhNsm32yh3dHJfLkYCQWVYKzLksyiBrry1NAWcdYBzDE3WCgEhmZlKghM57iY1+sNNa5uF+JI48WMb2Dm4txTDBShBEqyEgweYIIBBHeOdDjZGggiRfN4gg5ZKMgtgHyRnJk8+VF4fGW3JCkkiJ07p/UffRB+OFc2mjNhde2eXDK3Zm2wYG2U3RMQw1nMGzHl43KNdTgj2lpg2ltGTWSzBsu8W4TuD2k0UI7/dV9O/3UzNgN8ATlaVDrcNzNlOoIIKejK2X/AIqeIrLFbKzqJbK6l8rqOCuZa2QfGUgwR3AiCKZad/uriR3+6kOwJfwxN4XJAARkiDO8ytM/8Rp3nuoe3gCswUlrr3M2TeHaOWZQT3MVk9ZjlTFwO+qkDv8AdTM2M3NYEVu5Hf7qxb44U12HY9bsH6BPb+Y11dsH6BPb+Y11ehHsj1IaUILw329dvzGi3uQ2CETmZxMLKwJmWGnCNCDqKGueM3rH8TpRx2e1zwR1Ai07MxJ1AKsu7prqY4j21NS1smoa2G2MMVKIbjkrbiZEmMgzEkHUx1pDfQ49yoZjgrbgMZEYm4rAFBu62EbxuTsMvig5n4sscqO4Y9mQ27o3ihjE89dKF2het4SwuZ1t21yIiLb1MEBbVq2slm0gKomqSsY+Dn/ccf4/+tectbUvYgZMCxKywbFOAbCnMQexXKPCHGuviA8WJEVp/Sr+N1xXzVjlhtM1zvxTKYI59kpy67xfhTnCWGCAK4AEgAIAAASAAOQjlQAFsr5OpZd3DO91gue85DXX7i2XdXoiwo5AUxuWTK77cT06H6tUS0+Zt/p5A6empuWnld/mfJHQ99IZ2MtHs33m8Vunmnurfsj5ze79qGxlp+zff8lvJHQ99bdm/n/9B+9ICLVowd5vGPTr6KkW4cak6Nxju6CqWbTwd/ym8kdfTV1UhhLToeUdKAFe3Rvj1f1NH7J+hT0H8TQO2/HHq/qaP2UPml9H61PHWyePkYgu+MeHjHjHXlPfWY/4j2KP0rHaWzkuuS2aVJAytlPjhunVQaFfYiHMM92W1nPMGZkCOsGK58NyV92H20A0AUegKPwHprQez3ftQuGwKISQXObkzSB6NNBRUjvrEu5kj2j3VAb0e6ozfGlcKBXLg68R7q4nvHuqMw+Irj7fdQhXOI7x7qofZ7qsfjhVGPpp3FcpcbvHu/asmPePdWjn01i0UwPW7C+gT0H8xrqjYR+YT2/mNdXoR7I9SGlCS+2+3rN+Y0/2efmVjofxNefveM3rN+Y16HZn0Sej9ajpO8mT0dbBsL2hW3JIbsvLCyW3Qc0cyRJgc+XCgcH8n2VhfxFwXcToM+WEtgsAbdhCfm16kyzczwAc38LmZWzMIkaHiDy+8DXuobaFplQle2uEeSpXMY3ucDlHHnVVyoLFtvP/AOorLCo2Ub/NvJHnGubCkeXcMfWE6SenPhQ2zLTPbDN21snyHK5hqTrlkaz15DvoALRGzNvebyHSuuoZXe5nkOhoW0rG6yxeAXyyVyNAXhz8o8vINdi0ZWtgds+ZoJVlhBAGZpjTWdOhpDCMYh7N97yW5DzTW2Q+cfuFLsYVCNF1mOVt0XFk6ZTExznnxq2HxCOBN1lZvILoWBYwAYnWSB6TFOwBVi2TO+fGbkOp7qsFIZZYnjxj9BS/CYgNnBd7cMwBL24aY3lgmNWAgwZjTWtFxMXkVc9wEMS2ZCicgCJzcQRw5UgMNt+OPV/U0fsr6JfR+ppftv6Qer+pphsr6JPR+tcI62Tx8jEWIG+3pP41mRWmKIDCWA7RyqjmzQzZR35VY+yscTcCRmYAtMCCScokwACYA4msZE73sRyfFmOJxiW4ztlzZomdcil24cwoJ9lc2NRYzMFzTAaQdO46jXSu2pZtZR2+XKSUAYGMxEkac4Sf+NRtKzZjtL+WJUZmzqAWYFZgiN48TwniNa6Kg9jPAzubQtqxUsAQAST4sZS0zwjKJq7bQtzBdZ4eNroY/H9ehrHE7PsFDcuKuRUaSQ8C2EKHdBkDJI0ExXYbYlhwcqKwLEEHNIZXY5IJlcrFoGkSeurVB7MXA3XaFvT5xdTHGdSwTl3so9ta2sSrzlIIEcOGqhge8QRQtjY2HuDtFRGDCAwzaqpXTQ8jbUf8Iq+yBZyxhymXJbaFzRkYEWzvcN1DpxhdaToP9JjdrBRrN6taxKuzIrAtbMMMp3SI01EcxVBikLtbDjOpAZY1ErnBIy8CuoPDiJkRWMiexko9Ys0VrfxAW4tstvtJUZTqOs5Y00nXSR1rO/iQrBWcBmy6R5zZF1A3ZaFExJMU1QnsHA9ZsL6BPb+Y11V2K8WV4aTz7ya6qVJLgz1aelCS94zes35jTDCbTKoFABAHH30tvNvt6zfmNZ4nY127DJpusFaJykwRcQBhvaeVpw7wYI3xOxFFyUnYeHbR6D76p/XD5o++kj7CxRmLjgmdBGUcCApJJEajnObUaVnifk3inCjtHACKpjTNcCZTc0OhLa6HgYjST3tPc64qg+/rp81fvqp2+3mr95pN/QMXKk3H0ZCQIysisSwgniwIBPdpWeJ+TeLLSt11jNEROUlCAZMEjKeXAxI1oWP9sziqDz/UDeav31x+UB80feaQv8msXBy3roJHGQTO9LaniSV1jgkc5EN8l8VJIuOJ100hiIYjeiT38IEcTTtLcL1AsWLA4YayNI0Eabv/AKrw6Vws2Bww1kag6DmDIPpB1nrrQ2F+TWLV1ZrjsB4w0h90CSJ3RMmBA3qzt/JvGka3bimIgEGCCd6e/TTgIjvBzbheoGvhrB0OGsnnrqZgCde4D/EdKJwV+3aYtbs20YiCV00mdfaTSs/JfFww7Z4OYAdAc0a5p0zDSYMDlpWzfJzFHMe2uCToJEATLc9SfdqBpQ8W4Xqbh+KxpuMCQByp3ss/NL6P1rzVrAvZRUuEswGrc2PNoBMSZr0myvoV9H61zp6mao3xu4q2/g7Ya1mttcl5EE7hDK4ZYB3swBExwIJiaDwgs4xglyzeXcLAupUBXRSyEiMshipH1Dw0p3cxgDHU8Y51UY0dT765v/trJ2y2d3GluhXtzDplXtLV26B85ueS2YW+AGpy3GMen0i+DCXnNs27yhVzS43DldreUkjenKTB8ZSDzo+3jFgan31Jxg6n30vz6y/qYsFHdAOP2RbtYYItp3tlRbNtDwtlTmA4mAsiJk6AaxS61i7a2zlw2JykFmCrvFnRrhnNvFtIJ5HTlT9MesDU8ByPSpOPXqffWvzq1vGxYKO6E+HW1bbsrdm8qtJ0BAzOguNy01bWDxD9DI2DVbQlcJdR7oTQHdMs7AtKypGd2Ok7/oA9CMcvU++o/qC9T76Pzq3rY8NHdHnsPi7Klri4bFKXDO8oxJMkEZSIzEIIHOVA4mi8HhbV3ECbN5XAc9o40GiKVVogggLpw3Z4zTY49ep+41xx69T9xpP/ALq/qYsNHdAe1dlpbVrsO72lIUBjwcrmEKpnxV5E6UutWLN68gaxiMxcoHZSFHZr26s0jxMwGUng/SnA2isnU8uR76k7TXqfuNL86v6mGCjuhjasC2oVeA9tRU4W+GQEag9e4x+ldVKbau+51SVuB5e8d9/Wb8xpzeI8BaSF+abeJyxunezEiI4zPKkt9DLEiDmM6zG8TH6U3xk+APlmTaI0EnpoPbWKWtklDWzjZBTCylwxkI7NmCqYG8+u8vpnnVA5g6nnx46Jm/3a0tuFTCSLvioAEXdnIom4BwUTP39KH7TQ6+dzefoeffVRWXdiPKPwbn2n1R9wqZ1GvM/mQD+53ke2q3n4wfe3W531OYyPSfKbzl76AJS5ouvme9UJ/ud/vqHuaHXyT/5PtO73VSyxhdfM5t5id9WMkGJ1Xkzz/d04/GlAFnfeHrN05MAP7nKaGxm0ksoHuPlXcGokknszlVQ5LsQTuqCTP3i3tqNcuZMMBcIdle6XcWLZkEywM3W+onDymXSbYHZQVhcZmu3otr2rkhgD2RK20U5ba68F1MaljJoAFsJduXO0zPhrZ3igI7a6wBhrgzlbIhFWBLwsErwPpsPbHhNw5bkkasSeyOlvxRwB9HmtXnsRtV1u9kqm47KGhbhHZ2zmBe8WJCjxiPO0ABgsPRYa6DiLizdJHHMPmfFtiFPXgY6s9DGCbc8ceqPxNMNlfQr6D+Jpftv6QeqPxNMdlfRJ6P1qaOtk8PIwe7ggWOp4zy/aqeAjqfd+1Z38K2Yx1POqeCv8GpJ47u1dITtfxmlvAiBqfd+1WOAEcW937UNbwrx/PfU+CPH81nqL/QhcvrN0wAgaty6dPRU/09e+h0wjwPZzqfA2+DT6nyEHL6zc7PHf8eyoGzl7/j2VkMI/wag4R/g0up3/ACEHL6wj+nr1Pu/aoOzV6t7v2ofwR/hqg4N/g1q8/kIXL6zT+mLmOrcB07+6o/pS9W937UOcC8n2c/TVTs+58NSeP5CBYfUPMLayWwonSePHiTXVXZtlhaUHiJ7/ACiamroxlZcb/ZSrW2EGK8ZvWb8xpniGIwLEHKeybWQCO+SQBAnWdKVYhtWP1j3Hxjyr0WzUBsICAQVgg8CPRXOk+Zk1HWwC3igLeEzXHXMqCArHOSqxmMbokjU9aw7I5ToeDch/tf8A6qZY18r2lW4LckjLlnOBG6OmnPvpZ2gg6rwPIa/NVXcqNbto66H/ABHW59nVhb1Gh4t5I89Ps6wu3RB1T7h1u0JjtqC2yoqrcuuWK2xA0Drvu0RbtyCC5nhADHSgAi9i0tWw9w5RNsCVksxRIRVFslnMQFEnuoFsHdxAJvBrVkqYsgEXXG/9O6LujjNpTzhmOoPbP2dlZbt1kuXt0ZuFu2CqSllCNwcixlmgSYgDbaGPt2Ul8u8CFVRmuO3zkqiBZY6ieQ0mBQAwFsKVVUyqpYABIVVDDQAW4ApQuOuXwFw0rbm2GxBTMvC2CMOuTfbTxzuDSA5kCDgGvvOJCLbzNGHUjKRmH/yGCkXDP9tTkEa5+NMbQEDRP7QjThFnSMnCgCmC2etlCttWAIZmJBZnc9pLu5tyzHSSabYfEKcTcTtGLAT2eUhFEW+DRBPPj/cNKwo6J4p6fafVptYvk4i4vaggT83l1U5bZ1bn40//ANB0oGBbcPzg9UfiaY7L+iX0fqaX7bHzg9UfiaYbL+iX0frUy1smh5GA3saQxGmhNU8PPQURdxKSfSeXOoGLT4B/aoHluT6Df2aeL2AtvaBgaD49tT/UDHL49tbW8UkD9qscUnwKTy7/AMdi5vYC29pGBoOFXG0T3VtbxaQPQOXdU+Fp8Ci9P47FzewxXHnoK44491bjFp8CpOKT4FCy2v47HzewGOPI6VU7Qb6tEnFJ8CoOMT4FLp/HYub2AZ2kQToOX699Qdqt0X49tFeGJJ9nL01xx9vr/wBT+1Pp/HYc3sGOzLxe2rHiZ/EiorTA3AyAjhryjmRwrq9mnbCuFvo7q9tzzOJ8ZvXb8xr0eyvoU9FeZvnff1m/Ma9Nso/Mp6KkpamTUNbKY9yDbh0TeAOZZLLpKrqIJ01pXm0O8efC5H9vkO1prj8028vZ+OJzmDHM29DvRp7aQ7Sxz2wqIua7cJVFyOFAFsBrjHlbUGTzO6o1YEVoqM9pbRZWFuzvXmAYBnOS2ma4DdukXPF5BZBYiBEErts/AC15bO7km5cZxnuMGQS0XAAAJAUaKNB354TBdirSxZmIa7cZGDO8XAXaDCgAAAcFUAcqHF+5iiOzZ0w5J+dVXFy8CyyLXO3b4fO+MdcuUQ5YF32mxPZYffuKyB2Z2FmycqCHIuS9zQns1M66lRqdsJs5beZ2drl1kIa6zLnOtw5VAuAW7YMQi6czJJNb4LDi3bRLa5EXIFVUcKBlTgJ6698+mrOGyn1T5L/a9D6aTA2NzfG8fGbyx5w+0rJLug3j/b8tfsvtPTVipzjj4z+Tc84d9UROHH+3yufY/WoAk3dDvHxT5S/afaUzt3D27DPbiDuBfnAQE1LTqNenNKWMnHj4p/3PtPrU1t5u3b6PLHI/OzueMI4e3zaQxfts/OD1R+Jphsv6JfR+ppbt36QeqPxNMtl/RL6P1qda2Tw8jBruABYmTqZqv9PHU1S9h3LN0k8/5qhwz/B/mppZib69jLw38Ze3s8QNT7qs2zxHE0PawrwP/bvqWwj/AAaXUfauhcvrNU2eIGp4D8Kt4AOpoZMI8D0Dn3VfwV/g/wA1i1T5CHy+s38CHfXDAjqax8Gf4P8ANR4M/wAH+aLVE/5AuX1m5wI6moOzx1NYnDP09/8ANUbCP8H+afU+Qg5fWa/08SRJ5frVW2UOre79qH8CeT6B5Xp76qcDc+GH70up8hAsPrPQYC1lQATpPHjqSa6qbKtFbQB46/mNdXrQ0q7v9lK7bHmb0539Z/zGvT7K+hT0V5q6N5p85vvzGvS7L+hT0VHS1Mmo6mRjcPna3uKwVpJPFYEhh3zFJGRFVicigBpJICgC3JkmzAAjiek09xdjMbZyBsrhtWy5dCM468YjnNItqbJzKq3AwQEsU3Mr5bWivrJQMJy8DlE6aVYioVdh4VvOsYbQpbMg3tXZblwdl9FOqoRvQGYRAp12e8PS3P66fY1N67xPv+b63frVBcSNOZ5WvOT61MDrSaLp5nP6qfZVLW9Dp5J/8n2VZWohdPM8m0fITvqHiDu+SfIt/ad9IAo294ac3/MPsqzUaDT/AG//ABfZ1RlGcbvN/wC3a84VlbUQN3nb/t2+lqgAhuenkHr9p9nTO3h/n2fs1EgjODvHS3oR7CP+A60jgeb5J/t2/tKfpZHbM2TUoq551MM5yZeUTM88w6UMYr26PnB6o/FqZbL+iX0frS/bY+cHqj8TTDZY+aX0frU0dbJ4eRgl7FkMQANCazONPQURcvqGPp6VTwhPgVBLBdp0GxvFfyA9vHGOA9/WrHHmOA99aW8Qkfx/FccUnwKystf52Lm9hguOaBovAfhV1x7dBWlvF24HoHI9Kt4WnwP4rfT9DFzewz8OboPj21Tw89B8e2ifCk+B/FR4UnwKVqb/AKGPm9hh4e3QfHtqp2g3Rfj20QcSnwKhsUnwDWen8di5vYBnaTSdF4D9aj+pt0X3/vW/hiSfQPJPf3VPhtv4U/tR0/jsaxewZbLvFrQYxrPDuYj9K6r4G4GQEcNe7meVdXs09KsrfR2Xbvc81fTfb1m/Ma9Fsw/NJ6KRX7LZm3G8ZvJPU91b2sTdUAAMAPqH9qig8EndE0Hhk20P6E2lhWdIQhSOsxqCD4pB50B4Ze+t/gf2qvhl763+B/au+atjrmrY1vbIcl4cAGMnjkro85t7XVlPsPWr3dktLFWEaZQS8g55Yls2u6AAI40P4be+t/gf2qpxt/o/+H8U876DM+ma/wBIuDg66IIkv9KEgNx0WQNNdBS/GYtbDql+8ATaJIAfeM3IPOBwEaydI1osY69MQ/CfEP4xVzir31v8f4ozvoMz6YusbXtSmbEKxXtDcgXBmAXOQu9AgAmeYB04xQbSQC2O3WSyv4tyGtKwTKN7RpQjN/8AdMhib/1v8f4qPCr/ANf/AB/innLZhmfTFh2raKbuIALNoSjkC3lJK5cwk70yYmYE17GkXhF7Xxv8P4qwxN76/wDj/FLNT/THm/R23PHHqj8TTHZX0Kej9aT4pbjasG/xPXupxslYsqII056HjWaXGbZzg7zbF2JuoLjaPMnhEe+gb22MOjZXZlIUMZgDKxIBnpKkeyiMZbPaNut4x4Kf2od7MjVCfSh9HMdCfvNGfNOxwaWJ3RQ7Zw4Al2AJKjoTpoCBrqQPTpyNVO28Nx7Q685GXrxjL7av4MJnIQYInI3AnMY001APsqpwY/2+UfR8tBHi8IA+6n+RMVo7FDtnDggZ24AjhqDJEQNdASegI6itBtvDcc5jMEmRGcjMF4ayuunIg8xQF7AXZfLaRtRkDoYjIJLECZzqBHAKF6QL+DYjKRktg5hBCvATMNYaZbL7JToRl2q0jWBbBbbdwygTcIkZh3qAxJ4dFb/E1VvlDhZjtD05cZZenVHH/GhRYxOgNqzwWdx45SomYEG4OHMHTUVz2sRIi1bMgFiVfx5JMAeTMHjOh6yHnSDAtg4bXw54MxkAjhwLZBHUlgRA1msj8oML/unQAnUcDMctOB+41dMOxUA2yDABGQkDqBpwBqHwc+Qf8Oszy76xnzuZstgdtu4XXfYRzJUAiGaQY1G6405o3Sijdt9Ln3rWLbP+zP8Age/u7/easMK3mN/if2rLrz/Qml+kel2QR2S5Zje48fGPSpqNjqRaUEQd7jofGNdVS4q5fD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4277" name="Picture 5" descr="C:\Users\Daiane e Davi\Desktop\CARTÃO DA GESTANTE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5" y="3645024"/>
            <a:ext cx="3176419" cy="2856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7467600" cy="5040560"/>
          </a:xfrm>
        </p:spPr>
        <p:txBody>
          <a:bodyPr>
            <a:normAutofit/>
          </a:bodyPr>
          <a:lstStyle/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Mapear as gestantes e recém-nascidos da área de abrangência com risco para problemas de saúde bucal.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pt-BR" b="1" dirty="0" smtClean="0">
                <a:solidFill>
                  <a:srgbClr val="C00000"/>
                </a:solidFill>
              </a:rPr>
              <a:t>METAS:</a:t>
            </a:r>
          </a:p>
          <a:p>
            <a:pPr marL="550926" lvl="0" indent="-514350" algn="just">
              <a:buClr>
                <a:srgbClr val="C00000"/>
              </a:buClr>
              <a:buFont typeface="+mj-lt"/>
              <a:buAutoNum type="arabicPeriod" startAt="11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Identificar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e acompanhar 80% das gestantes 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com acúmulo de fatores de risco em saúde bucal;</a:t>
            </a:r>
          </a:p>
          <a:p>
            <a:pPr lvl="0" algn="just"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lvl="0" indent="-514350" algn="just">
              <a:buClr>
                <a:srgbClr val="C00000"/>
              </a:buClr>
              <a:buFont typeface="+mj-lt"/>
              <a:buAutoNum type="arabicPeriod"/>
            </a:pPr>
            <a:endParaRPr lang="pt-BR" sz="2800" dirty="0" smtClean="0">
              <a:solidFill>
                <a:srgbClr val="00B0F0"/>
              </a:solidFill>
            </a:endParaRPr>
          </a:p>
          <a:p>
            <a:pPr marL="550926" lvl="0" indent="-514350" algn="just">
              <a:buClr>
                <a:srgbClr val="C00000"/>
              </a:buClr>
              <a:buNone/>
            </a:pPr>
            <a:endParaRPr lang="pt-BR" sz="2800" dirty="0" smtClean="0">
              <a:solidFill>
                <a:srgbClr val="00B0F0"/>
              </a:solidFill>
            </a:endParaRPr>
          </a:p>
          <a:p>
            <a:pPr lvl="0" algn="just">
              <a:buClr>
                <a:srgbClr val="C00000"/>
              </a:buClr>
            </a:pPr>
            <a:endParaRPr lang="pt-BR" sz="2800" dirty="0" smtClean="0">
              <a:solidFill>
                <a:srgbClr val="00B0F0"/>
              </a:solidFill>
            </a:endParaRPr>
          </a:p>
          <a:p>
            <a:pPr marL="550926" lvl="0" indent="-514350" algn="just">
              <a:buClr>
                <a:srgbClr val="C00000"/>
              </a:buClr>
              <a:buFont typeface="+mj-lt"/>
              <a:buAutoNum type="arabicPeriod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Promover a saúde bucal das gestantes e recém-nascidos.</a:t>
            </a:r>
          </a:p>
          <a:p>
            <a:pPr lvl="0">
              <a:buClr>
                <a:srgbClr val="C00000"/>
              </a:buClr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METAS: </a:t>
            </a:r>
          </a:p>
          <a:p>
            <a:pPr marL="550926" indent="-514350" algn="just">
              <a:buClr>
                <a:srgbClr val="C00000"/>
              </a:buClr>
              <a:buFont typeface="+mj-lt"/>
              <a:buAutoNum type="arabicPeriod" startAt="12"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Dar orientações para 80% das gestantes e </a:t>
            </a:r>
            <a:r>
              <a:rPr lang="pt-BR" sz="2800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 em relação a sua higiene bucal e do </a:t>
            </a: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recém-nascido, </a:t>
            </a: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e sobre prevenção dos principais problemas bucais na gestação e para o recém-nascido;</a:t>
            </a: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lvl="0" indent="-514350">
              <a:buClr>
                <a:srgbClr val="C00000"/>
              </a:buClr>
              <a:buNone/>
            </a:pPr>
            <a:endParaRPr lang="pt-BR" sz="2800" dirty="0" smtClean="0">
              <a:solidFill>
                <a:srgbClr val="00B0F0"/>
              </a:solidFill>
            </a:endParaRPr>
          </a:p>
          <a:p>
            <a:pPr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7467600" cy="2664296"/>
          </a:xfrm>
        </p:spPr>
        <p:txBody>
          <a:bodyPr>
            <a:noAutofit/>
          </a:bodyPr>
          <a:lstStyle/>
          <a:p>
            <a:pPr marL="550926" lvl="0" indent="-514350" algn="just">
              <a:buClr>
                <a:srgbClr val="C00000"/>
              </a:buClr>
              <a:buFont typeface="+mj-lt"/>
              <a:buAutoNum type="arabicPeriod" startAt="13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Dar orientações nutricionais e sobre aleitamento materno para 80% das gestantes 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;</a:t>
            </a:r>
          </a:p>
          <a:p>
            <a:pPr marL="550926" lvl="0" indent="-514350" algn="just">
              <a:buClr>
                <a:srgbClr val="C00000"/>
              </a:buClr>
              <a:buFont typeface="+mj-lt"/>
              <a:buAutoNum type="arabicPeriod" startAt="13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Ofertar ações educativas e preventivas coletivas em saúde bucal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para 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gestantes 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com regularidade (mensal).</a:t>
            </a:r>
          </a:p>
          <a:p>
            <a:pPr marL="550926" indent="-514350">
              <a:buClr>
                <a:srgbClr val="C00000"/>
              </a:buClr>
              <a:buNone/>
            </a:pPr>
            <a:endParaRPr lang="pt-BR" sz="2800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pic>
        <p:nvPicPr>
          <p:cNvPr id="5" name="Picture 2" descr="E:\Dai documentos\Pós Saúde da Família\PROJETO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581128"/>
            <a:ext cx="3074371" cy="2045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179512" y="2996952"/>
            <a:ext cx="871296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tx2">
                    <a:lumMod val="25000"/>
                  </a:schemeClr>
                </a:solidFill>
              </a:rPr>
              <a:t>Autora: Daiane Santos Gama de Sousa</a:t>
            </a:r>
          </a:p>
          <a:p>
            <a:r>
              <a:rPr lang="pt-BR" sz="3600" b="1" dirty="0" smtClean="0">
                <a:solidFill>
                  <a:schemeClr val="tx2">
                    <a:lumMod val="25000"/>
                  </a:schemeClr>
                </a:solidFill>
              </a:rPr>
              <a:t>Orientadora: Rogéria Amaral dos Santos</a:t>
            </a:r>
            <a:endParaRPr lang="pt-BR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19872" y="609329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10000"/>
                  </a:schemeClr>
                </a:solidFill>
              </a:rPr>
              <a:t>Pelotas, 2014</a:t>
            </a:r>
            <a:endParaRPr lang="pt-BR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rgbClr val="242424"/>
                </a:solidFill>
              </a:rPr>
              <a:t>MELHORIA DA SAÚDE BUCAL DAS GESTANTES E </a:t>
            </a:r>
            <a:r>
              <a:rPr lang="pt-BR" sz="2800" b="1" dirty="0" smtClean="0">
                <a:solidFill>
                  <a:schemeClr val="tx2">
                    <a:lumMod val="10000"/>
                  </a:schemeClr>
                </a:solidFill>
              </a:rPr>
              <a:t>RECÉM-NASCIDOS NA UBS DO DISTRITO DE </a:t>
            </a:r>
            <a:r>
              <a:rPr lang="pt-BR" sz="2800" b="1" dirty="0" smtClean="0">
                <a:solidFill>
                  <a:srgbClr val="242424"/>
                </a:solidFill>
              </a:rPr>
              <a:t>IPANEMA, MUNICÍPIO DE ITAPORANGA D’AJUDA-SE</a:t>
            </a:r>
            <a:endParaRPr lang="pt-BR" sz="2800" b="1" dirty="0">
              <a:solidFill>
                <a:srgbClr val="2424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445224"/>
          </a:xfrm>
        </p:spPr>
        <p:txBody>
          <a:bodyPr/>
          <a:lstStyle/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Captar 60% das gestantes e recém-nascidos da área de abrangência sem atenção à saúde bucal na UBS ou em outro serviço.</a:t>
            </a: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95%</a:t>
            </a:r>
          </a:p>
          <a:p>
            <a:pPr marL="608076" indent="-571500">
              <a:buClr>
                <a:srgbClr val="C00000"/>
              </a:buClr>
              <a:buFont typeface="+mj-lt"/>
              <a:buAutoNum type="romanUcPeriod"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907704" y="2924944"/>
          <a:ext cx="50405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5328592"/>
          </a:xfrm>
        </p:spPr>
        <p:txBody>
          <a:bodyPr>
            <a:normAutofit lnSpcReduction="10000"/>
          </a:bodyPr>
          <a:lstStyle/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Ampliar a cobertura de primeira consulta odontológica para 80% das gestantes e 80% dos recém-nascidos (com 1 mês de idade).</a:t>
            </a: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Resultado no 4º mês: 95%</a:t>
            </a: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None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 algn="just">
              <a:buClr>
                <a:srgbClr val="C00000"/>
              </a:buClr>
              <a:buNone/>
            </a:pPr>
            <a:endParaRPr lang="pt-BR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608076" indent="-571500">
              <a:buClr>
                <a:srgbClr val="C00000"/>
              </a:buClr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07704" y="2636912"/>
          <a:ext cx="52565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340768"/>
            <a:ext cx="7467600" cy="5517232"/>
          </a:xfrm>
        </p:spPr>
        <p:txBody>
          <a:bodyPr/>
          <a:lstStyle/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Realizar visita domiciliar em 80% de gestantes e recém-nascidos acamados ou com problemas de mobilidade física.</a:t>
            </a: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50%</a:t>
            </a:r>
          </a:p>
          <a:p>
            <a:pPr marL="550926" indent="-514350"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79712" y="2780928"/>
          <a:ext cx="52565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5112568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Captar 80% das gestantes no primeiro trimestre da gestação.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4° mês: 80%</a:t>
            </a:r>
          </a:p>
          <a:p>
            <a:pPr>
              <a:buClr>
                <a:srgbClr val="C00000"/>
              </a:buCl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79712" y="2564904"/>
          <a:ext cx="5256584" cy="310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445224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Fazer busca ativa de 80% das gestantes e recém-nascidos faltosos às consultas.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100%</a:t>
            </a: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07704" y="2492896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7467600" cy="5184576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Distribuir Kits de escovação para 80% das gestantes.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90%</a:t>
            </a:r>
          </a:p>
          <a:p>
            <a:pPr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07704" y="2492896"/>
          <a:ext cx="5400599" cy="30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445224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Concluir o tratamento odontológico de 50% das gestantes atendidas em primeira consulta.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4° mês: 0%</a:t>
            </a:r>
          </a:p>
          <a:p>
            <a:pPr>
              <a:buClr>
                <a:srgbClr val="C00000"/>
              </a:buCl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267744" y="2924944"/>
          <a:ext cx="4824536" cy="303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7467600" cy="551723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Manter registro atualizado em planilha e/ou prontuário de 80% das gestantes e recém-nascidos cadastrados.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95%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051720" y="2780928"/>
          <a:ext cx="5256584" cy="322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5328592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Avaliar a caderneta de vacinação, referente à vacina antitetânica, de 80% das gestantes.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4° mês: 80%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835696" y="2420888"/>
          <a:ext cx="5256584" cy="331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256584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Avaliar a caderneta de vacinação, referente à vacina de Hepatite B,  de 80% das gestantes.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80%</a:t>
            </a: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979712" y="2420888"/>
          <a:ext cx="5328592" cy="3428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A gravidez é uma fase incrível na vida da mulher.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Devido a importância dos cuidados durante a gestação realizamos um projeto na Unidade Básica de Saúde (UBS) Mata do Ipanema, voltado para as gestantes e recém-nascidos, durante 4 meses.</a:t>
            </a:r>
          </a:p>
          <a:p>
            <a:pPr>
              <a:buClr>
                <a:srgbClr val="C00000"/>
              </a:buClr>
              <a:buNone/>
            </a:pPr>
            <a:endParaRPr lang="pt-BR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Introdução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pic>
        <p:nvPicPr>
          <p:cNvPr id="1026" name="Picture 2" descr="E:\Dai documentos\Pós Saúde da Família\PROJETO\gravidez-e-ete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869160"/>
            <a:ext cx="2486050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445224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Identificar e acompanhar 80% das gestantes 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com acúmulo de fatores de risco em saúde bucal.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4° mês: 95%</a:t>
            </a:r>
          </a:p>
          <a:p>
            <a:pPr>
              <a:buClr>
                <a:srgbClr val="C00000"/>
              </a:buCl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79712" y="2924944"/>
          <a:ext cx="5184576" cy="292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5661248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Dar orientações para 80% das gestantes e </a:t>
            </a:r>
            <a:r>
              <a:rPr lang="pt-BR" sz="2800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 em relação a sua higiene bucal e do recém-nascido, e sobre prevenção dos principais problemas bucais na gestação e para o recém-nascido.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Resultado no 4° </a:t>
            </a:r>
          </a:p>
          <a:p>
            <a:pPr algn="just">
              <a:buClr>
                <a:srgbClr val="C00000"/>
              </a:buClr>
              <a:buNone/>
            </a:pPr>
            <a:r>
              <a:rPr lang="pt-BR" sz="2800" dirty="0" smtClean="0">
                <a:solidFill>
                  <a:schemeClr val="tx2">
                    <a:lumMod val="25000"/>
                  </a:schemeClr>
                </a:solidFill>
              </a:rPr>
              <a:t> Mês: 80%</a:t>
            </a:r>
            <a:endParaRPr lang="pt-BR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3419872" y="3356992"/>
          <a:ext cx="5256584" cy="3198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7467600" cy="5445224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Dar orientações nutricionais e sobre aleitamento materno para 80% das gestantes 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100%</a:t>
            </a: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07704" y="2708920"/>
          <a:ext cx="53285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7467600" cy="5445224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Ofertar ações educativas e preventivas coletivas em saúde bucal para gestantes 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puérperas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com regularidade (mensal).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Resultado no 4º mês: 35%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Metas x Resultados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79712" y="2780928"/>
          <a:ext cx="504056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Discussão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Antes do nosso projeto as gestantes não tinham essa atenção, pouca informação sobre saúde bucal era disponibilizada;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Podemos destacar o aumento na primeira consulta odontológica;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Além da distribuição dos kits de escovação, que viabiliza a realização de uma higiene bucal adequada;</a:t>
            </a: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Esse trabalho nunca tinha sido realizado em nossa área;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Aos poucos implantamos o projeto, que será realizado rotineiramente mesmo depois do fim da intervenção;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Manteremos as palestras educativas e o atendimento multidisciplinar à gestante;</a:t>
            </a:r>
          </a:p>
          <a:p>
            <a:pPr algn="just">
              <a:buClr>
                <a:srgbClr val="C00000"/>
              </a:buClr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Discussão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3124944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As capacitações em equipe ocorrerão pelo menos uma vez ao mês;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Uma ênfase maior será dada às visitas domiciliares, para desmistificar que a gestação não é um bom período ao tratamento odontológico.</a:t>
            </a:r>
          </a:p>
          <a:p>
            <a:pPr algn="just">
              <a:buClr>
                <a:srgbClr val="C00000"/>
              </a:buClr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Discussão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pic>
        <p:nvPicPr>
          <p:cNvPr id="1027" name="Picture 3" descr="C:\Users\Daiane e Davi\Desktop\pós2.png"/>
          <p:cNvPicPr>
            <a:picLocks noChangeAspect="1" noChangeArrowheads="1"/>
          </p:cNvPicPr>
          <p:nvPr/>
        </p:nvPicPr>
        <p:blipFill>
          <a:blip r:embed="rId2" cstate="print"/>
          <a:srcRect r="42732" b="50000"/>
          <a:stretch>
            <a:fillRect/>
          </a:stretch>
        </p:blipFill>
        <p:spPr bwMode="auto">
          <a:xfrm>
            <a:off x="2915816" y="4149080"/>
            <a:ext cx="3049751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Reflexão Crítica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556992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Minha expectativa inicial era solucionar alguns questionamento: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1. Como realizar os programas do Ministério da Saúde na UBS?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2. Quais os objetivos da visita domiciliar?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3. Como organizar o agendamento?</a:t>
            </a:r>
          </a:p>
          <a:p>
            <a:pPr>
              <a:buClr>
                <a:srgbClr val="C00000"/>
              </a:buClr>
              <a:buNone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2050" name="Picture 2" descr="http://thumbs.dreamstime.com/x/homem-de-neg%C3%B3cio-3d-ponto-de-interroga%C3%A7%C3%A3o-verde-178143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293096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Aprendi muito ao longo do curso, como pessoa e profissional;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Através do trabalho realizado adquiri a virtude de ser mais paciente, principalmente nas relações interpessoais;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Capacitei-me quanto ao pré-natal odontológico, às consultas de </a:t>
            </a:r>
            <a:r>
              <a:rPr lang="pt-BR" dirty="0" err="1" smtClean="0">
                <a:solidFill>
                  <a:schemeClr val="tx2">
                    <a:lumMod val="25000"/>
                  </a:schemeClr>
                </a:solidFill>
              </a:rPr>
              <a:t>puerpério</a:t>
            </a: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e à importância de instruir as gestantes quanto à sua saúde bucal e a do bebê.</a:t>
            </a:r>
          </a:p>
          <a:p>
            <a:pPr>
              <a:buClr>
                <a:srgbClr val="C00000"/>
              </a:buClr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Reflexão Crítica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3773016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Pude tornar-me uma profissional capaz de olhar para os usuários integralmente;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Aprendi a trabalhar como equipe interdisciplinar;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Busquei essa capacitação e me dediquei ao máximo, adquiri o conhecimento necessário para fazer meu trabalho com mais qualidade.</a:t>
            </a: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Reflexão Crítica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pic>
        <p:nvPicPr>
          <p:cNvPr id="48130" name="Picture 2" descr="https://encrypted-tbn2.gstatic.com/images?q=tbn:ANd9GcTnIibp1nMqdJFjeBaGfeQCsWHn9578-vGD40oMoVC2aWXUqA9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25144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52928" cy="4525963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O município de Itaporanga d’Ajuda-SE tem 30.419 habitantes (IBGE) e 11 equipes de Programa de Saúde da Família (PSF).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A Equipe de Saúde da Família do nosso projeto localiza-se na zona rural, no Distrito de Ipanema.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Temos uma população de 1812 pessoas na área, sendo 512 famílias cadastradas.</a:t>
            </a:r>
            <a:endParaRPr lang="pt-BR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Introdução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4237931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Manteremos as palestras educativas, o atendimento multidisciplinar à gestante.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As capacitações em equipe ocorrerão pelo menos uma vez ao mês.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 Precisaremos dar uma ênfase maior às visitas domiciliares, para desmistificar que a gestação não é um bom período ao tratamento odontológico.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Reflexão Crítica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7467600" cy="4525963"/>
          </a:xfrm>
        </p:spPr>
        <p:txBody>
          <a:bodyPr>
            <a:normAutofit/>
          </a:bodyPr>
          <a:lstStyle/>
          <a:p>
            <a:pPr algn="ctr"/>
            <a:r>
              <a:rPr lang="pt-BR" sz="6600" b="1" dirty="0" smtClean="0">
                <a:solidFill>
                  <a:schemeClr val="tx2">
                    <a:lumMod val="25000"/>
                  </a:schemeClr>
                </a:solidFill>
              </a:rPr>
              <a:t>OBRIGADA</a:t>
            </a:r>
            <a:endParaRPr lang="pt-BR" sz="66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026" name="Picture 2" descr="http://4.bp.blogspot.com/-eduGnXYNJKk/Twcj41ZMvwI/AAAAAAAAAHA/EGlaXdwLrtQ/s1600/Pre-natal-importan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3816424" cy="3816424"/>
          </a:xfrm>
          <a:prstGeom prst="rect">
            <a:avLst/>
          </a:prstGeom>
          <a:solidFill>
            <a:srgbClr val="00B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A equipe é formada por: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     04 agentes comunitários de saúde,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     02 auxiliares de enfermagem,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     01 auxiliar de consultório dentário,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     01 auxiliar de limpeza,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     01 enfermeira,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     01 médico e 01 dentista.</a:t>
            </a:r>
            <a:endParaRPr lang="pt-BR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Introdução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O pré-natal odontológico não era realizado antes da intervenção.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Não havia interação entre a equipe no atendimentos às usuárias, nem nas capacitações e palestras. </a:t>
            </a:r>
          </a:p>
          <a:p>
            <a:pPr>
              <a:buClr>
                <a:srgbClr val="C00000"/>
              </a:buClr>
              <a:buNone/>
            </a:pPr>
            <a:endParaRPr lang="pt-BR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Introdução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pic>
        <p:nvPicPr>
          <p:cNvPr id="1027" name="Picture 3" descr="E:\Dai documentos\Pós Saúde da Família\PROJETO\1150739070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45632"/>
            <a:ext cx="1920871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Objetivo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525963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chemeClr val="tx2">
                    <a:lumMod val="25000"/>
                  </a:schemeClr>
                </a:solidFill>
              </a:rPr>
              <a:t>Melhoria da atenção à Saúde Bucal das gestantes e recém-nascidos.</a:t>
            </a:r>
          </a:p>
          <a:p>
            <a:pPr>
              <a:buClr>
                <a:srgbClr val="C00000"/>
              </a:buClr>
            </a:pPr>
            <a:endParaRPr lang="pt-BR" dirty="0"/>
          </a:p>
        </p:txBody>
      </p:sp>
      <p:pic>
        <p:nvPicPr>
          <p:cNvPr id="2051" name="Picture 3" descr="C:\Users\Daiane e Davi\Documents\Meus arquivos recebidos\IMG00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2463738" cy="3284984"/>
          </a:xfrm>
          <a:prstGeom prst="rect">
            <a:avLst/>
          </a:prstGeom>
          <a:noFill/>
        </p:spPr>
      </p:pic>
      <p:pic>
        <p:nvPicPr>
          <p:cNvPr id="2052" name="Picture 4" descr="C:\Users\Daiane e Davi\Documents\Meus arquivos recebidos\IMG001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96952"/>
            <a:ext cx="3275856" cy="2456892"/>
          </a:xfrm>
          <a:prstGeom prst="rect">
            <a:avLst/>
          </a:prstGeom>
          <a:noFill/>
        </p:spPr>
      </p:pic>
      <p:pic>
        <p:nvPicPr>
          <p:cNvPr id="4" name="Picture 2" descr="C:\Users\Daiane e Davi\Desktop\pós.png"/>
          <p:cNvPicPr>
            <a:picLocks noChangeAspect="1" noChangeArrowheads="1"/>
          </p:cNvPicPr>
          <p:nvPr/>
        </p:nvPicPr>
        <p:blipFill>
          <a:blip r:embed="rId4" cstate="print"/>
          <a:srcRect r="52907" b="28163"/>
          <a:stretch>
            <a:fillRect/>
          </a:stretch>
        </p:blipFill>
        <p:spPr bwMode="auto">
          <a:xfrm>
            <a:off x="5940152" y="3140968"/>
            <a:ext cx="2592288" cy="3422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Metodologia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7467600" cy="4176464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Este projeto foi estruturado para ser desenvolvido no período de 04 meses;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Local: Unidade Básica de Saúde - UBS   Mata do Ipanema;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Participaram da pesquisa todas as gestantes e recém-nascidos pertencentes à área;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Protocolo utilizado: Caderno de Saúde Bucal nº 17, 2006, Ministério da Saúde.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3074" name="Picture 2" descr="E:\Dai documentos\Pós Saúde da Família\PROJETO\abcad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786044"/>
            <a:ext cx="2195736" cy="3071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2952328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Utilizamos o prontuário odontológico disponível na unidade e a ficha espelho adotada pelo curso;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Para o acompanhamento mensal foi utilizada a planilha eletrônica de coleta de dados;</a:t>
            </a:r>
          </a:p>
          <a:p>
            <a:pPr algn="just">
              <a:buClr>
                <a:srgbClr val="C00000"/>
              </a:buClr>
              <a:buNone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pt-BR" dirty="0" smtClean="0"/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400" b="1" dirty="0" smtClean="0">
                <a:solidFill>
                  <a:srgbClr val="242424"/>
                </a:solidFill>
                <a:latin typeface="+mn-lt"/>
              </a:rPr>
              <a:t>Metodologia</a:t>
            </a:r>
            <a:endParaRPr lang="pt-BR" sz="4400" b="1" dirty="0">
              <a:solidFill>
                <a:srgbClr val="24242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Personalizada 5">
      <a:dk1>
        <a:srgbClr val="CBCBCB"/>
      </a:dk1>
      <a:lt1>
        <a:sysClr val="window" lastClr="FFFFFF"/>
      </a:lt1>
      <a:dk2>
        <a:srgbClr val="EDCFE7"/>
      </a:dk2>
      <a:lt2>
        <a:srgbClr val="F4E7ED"/>
      </a:lt2>
      <a:accent1>
        <a:srgbClr val="EECED9"/>
      </a:accent1>
      <a:accent2>
        <a:srgbClr val="E1C7E6"/>
      </a:accent2>
      <a:accent3>
        <a:srgbClr val="EBA686"/>
      </a:accent3>
      <a:accent4>
        <a:srgbClr val="FBD388"/>
      </a:accent4>
      <a:accent5>
        <a:srgbClr val="CDA3D6"/>
      </a:accent5>
      <a:accent6>
        <a:srgbClr val="FCBA8A"/>
      </a:accent6>
      <a:hlink>
        <a:srgbClr val="FFDE66"/>
      </a:hlink>
      <a:folHlink>
        <a:srgbClr val="E5BCDC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1379</TotalTime>
  <Words>1593</Words>
  <Application>Microsoft Office PowerPoint</Application>
  <PresentationFormat>Apresentação na tela (4:3)</PresentationFormat>
  <Paragraphs>273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Técnica</vt:lpstr>
      <vt:lpstr>            UNIVERSIDADE Federal de pelotas             Universidade Aberta do SUS – UNASUS             programa de pós-graduação em saúde da                   família       </vt:lpstr>
      <vt:lpstr>MELHORIA DA SAÚDE BUCAL DAS GESTANTES E RECÉM-NASCIDOS NA UBS DO DISTRITO DE IPANEMA, MUNICÍPIO DE ITAPORANGA D’AJUDA-SE</vt:lpstr>
      <vt:lpstr>Introdução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Slide 11</vt:lpstr>
      <vt:lpstr>Objetivos</vt:lpstr>
      <vt:lpstr>Objetivos</vt:lpstr>
      <vt:lpstr>Objetivos</vt:lpstr>
      <vt:lpstr>Objetivos</vt:lpstr>
      <vt:lpstr>Objetivos</vt:lpstr>
      <vt:lpstr>Objetivos</vt:lpstr>
      <vt:lpstr>Objetivos</vt:lpstr>
      <vt:lpstr>Objetivos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Metas x Resultados</vt:lpstr>
      <vt:lpstr>Discussão</vt:lpstr>
      <vt:lpstr>Discussão</vt:lpstr>
      <vt:lpstr>Discussão</vt:lpstr>
      <vt:lpstr>Reflexão Crítica</vt:lpstr>
      <vt:lpstr>Reflexão Crítica</vt:lpstr>
      <vt:lpstr>Reflexão Crítica</vt:lpstr>
      <vt:lpstr>Reflexão Crítica</vt:lpstr>
      <vt:lpstr>Slide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Daiane e Davi</dc:creator>
  <cp:lastModifiedBy>Daiane e Davi</cp:lastModifiedBy>
  <cp:revision>312</cp:revision>
  <dcterms:created xsi:type="dcterms:W3CDTF">2013-11-21T01:17:31Z</dcterms:created>
  <dcterms:modified xsi:type="dcterms:W3CDTF">2014-03-04T16:59:01Z</dcterms:modified>
</cp:coreProperties>
</file>