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sldIdLst>
    <p:sldId id="325" r:id="rId2"/>
    <p:sldId id="332" r:id="rId3"/>
    <p:sldId id="384" r:id="rId4"/>
    <p:sldId id="378" r:id="rId5"/>
    <p:sldId id="385" r:id="rId6"/>
    <p:sldId id="334" r:id="rId7"/>
    <p:sldId id="326" r:id="rId8"/>
    <p:sldId id="327" r:id="rId9"/>
    <p:sldId id="328" r:id="rId10"/>
    <p:sldId id="333" r:id="rId11"/>
    <p:sldId id="336" r:id="rId12"/>
    <p:sldId id="381" r:id="rId13"/>
    <p:sldId id="329" r:id="rId14"/>
    <p:sldId id="341" r:id="rId15"/>
    <p:sldId id="342" r:id="rId16"/>
    <p:sldId id="344" r:id="rId17"/>
    <p:sldId id="331" r:id="rId18"/>
    <p:sldId id="345" r:id="rId19"/>
    <p:sldId id="346" r:id="rId20"/>
    <p:sldId id="347" r:id="rId21"/>
    <p:sldId id="348" r:id="rId22"/>
    <p:sldId id="349" r:id="rId23"/>
    <p:sldId id="350" r:id="rId24"/>
    <p:sldId id="389" r:id="rId25"/>
    <p:sldId id="337" r:id="rId26"/>
    <p:sldId id="338" r:id="rId27"/>
    <p:sldId id="339" r:id="rId28"/>
    <p:sldId id="364" r:id="rId29"/>
    <p:sldId id="382" r:id="rId30"/>
    <p:sldId id="383" r:id="rId31"/>
    <p:sldId id="387" r:id="rId32"/>
    <p:sldId id="38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&#243;pia%20de%20rev%20Tomasi%20DAILI%20%20COLETA%20DE%20DADOS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RIENTA&#199;&#195;O%20DA%20ESPECIALIZA&#199;&#195;O\avalia&#231;&#227;o%20da%20interven&#231;&#227;o\C&#243;pia%20de%20rev%20Tomasi%20DAILI%20%20COLETA%20DE%20DADO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0.18222222222222226</c:v>
                </c:pt>
                <c:pt idx="1">
                  <c:v>0.31777777777777788</c:v>
                </c:pt>
                <c:pt idx="2">
                  <c:v>0.59777777777777763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061376"/>
        <c:axId val="41265792"/>
      </c:barChart>
      <c:catAx>
        <c:axId val="4106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265792"/>
        <c:crosses val="autoZero"/>
        <c:auto val="1"/>
        <c:lblAlgn val="ctr"/>
        <c:lblOffset val="100"/>
        <c:noMultiLvlLbl val="0"/>
      </c:catAx>
      <c:valAx>
        <c:axId val="412657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0613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34951477126323"/>
          <c:y val="7.0999750027774686E-2"/>
          <c:w val="0.8245562871181954"/>
          <c:h val="0.84058785134985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0.18750000000000003</c:v>
                </c:pt>
                <c:pt idx="1">
                  <c:v>0.32142857142857156</c:v>
                </c:pt>
                <c:pt idx="2">
                  <c:v>0.74107142857142871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355904"/>
        <c:axId val="41379328"/>
      </c:barChart>
      <c:catAx>
        <c:axId val="413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379328"/>
        <c:crosses val="autoZero"/>
        <c:auto val="1"/>
        <c:lblAlgn val="ctr"/>
        <c:lblOffset val="100"/>
        <c:noMultiLvlLbl val="0"/>
      </c:catAx>
      <c:valAx>
        <c:axId val="413793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1355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B8A385-1CE1-4E00-9C12-7A5383511F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1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71265C-9658-46DF-A675-4BED239D69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62FE-FCA1-4B2A-9A95-3C2398256CC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9408D-5745-4878-AC43-8FC7D72313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A8040-4054-4CAB-AF4C-C8CDA58163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BA70-8430-422C-BBF1-3351F294AB9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D5083-029C-4140-BC4B-A1D5D43D56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71F29-140D-4F1F-ABFA-6CEB0AF224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8FD5-313D-4D95-9A2B-55E1E71FF9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1537-6613-4202-9780-E56C4BAB43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AC601-6445-46B7-8143-4FC8401C231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9F79-5BC3-4F53-B789-4820D4A758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85279-E1F8-4FF7-8621-681ABB3524C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015181" cy="171448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t-BR" sz="2400" b="1" dirty="0">
                <a:solidFill>
                  <a:schemeClr val="tx1"/>
                </a:solidFill>
              </a:rPr>
              <a:t/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/>
            </a:r>
            <a:br>
              <a:rPr lang="pt-BR" sz="2400" b="1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Especialização em Saúde da Família - </a:t>
            </a:r>
            <a:r>
              <a:rPr lang="pt-BR" sz="2400" b="1" dirty="0" err="1" smtClean="0">
                <a:solidFill>
                  <a:schemeClr val="tx1"/>
                </a:solidFill>
              </a:rPr>
              <a:t>EaD</a:t>
            </a:r>
            <a:r>
              <a:rPr lang="pt-BR" sz="2400" b="1" dirty="0" smtClean="0">
                <a:solidFill>
                  <a:schemeClr val="tx1"/>
                </a:solidFill>
              </a:rPr>
              <a:t> UNASUS - UFPEL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Turma 8 – Julho de 2014</a:t>
            </a:r>
            <a: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743200"/>
            <a:ext cx="7772400" cy="1614494"/>
          </a:xfrm>
        </p:spPr>
        <p:txBody>
          <a:bodyPr/>
          <a:lstStyle/>
          <a:p>
            <a:r>
              <a:rPr lang="pt-BR" sz="1800" b="1" dirty="0"/>
              <a:t>Melhoria da Atenção à Saúde do Hipertenso e ou Diabético na Unidade Básica de Saúde Vila Izabel, Cruz Alta/RS</a:t>
            </a:r>
          </a:p>
          <a:p>
            <a:r>
              <a:rPr lang="pt-BR" sz="1800" b="1" dirty="0"/>
              <a:t> </a:t>
            </a:r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Aluno: </a:t>
            </a:r>
            <a:r>
              <a:rPr lang="pt-BR" sz="1800" b="1" dirty="0"/>
              <a:t>Daili </a:t>
            </a:r>
            <a:r>
              <a:rPr lang="pt-BR" sz="1800" b="1" dirty="0" smtClean="0"/>
              <a:t>Chávez </a:t>
            </a:r>
            <a:r>
              <a:rPr lang="pt-BR" sz="1800" b="1" dirty="0"/>
              <a:t>Cinta</a:t>
            </a:r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Orientadora: Ana Paula Belini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 algn="ctr">
              <a:buNone/>
            </a:pPr>
            <a:r>
              <a:rPr lang="pt-BR" sz="2400" b="1" dirty="0" smtClean="0"/>
              <a:t>Pelotas, 2015</a:t>
            </a:r>
            <a:endParaRPr lang="pt-BR" sz="2400" b="1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00042"/>
            <a:ext cx="1643042" cy="1571636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0"/>
            <a:ext cx="7300933" cy="128586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571612"/>
            <a:ext cx="8055496" cy="456090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Capacitações da equipe conforme o protocolo, 2013;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Grupos na comunidade;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em grupo e individual;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Agendamentos e atendimento a demanda espontânea;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Atribuições a cada profissional;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Preenchimento de fichas de avaliação;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28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011262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3" y="1854240"/>
            <a:ext cx="8737292" cy="4680520"/>
          </a:xfrm>
        </p:spPr>
        <p:txBody>
          <a:bodyPr/>
          <a:lstStyle/>
          <a:p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 1.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Ampliar a cobertura de atenção à saúde do hipertenso da área da unidade de saúde para 80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1.1: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a cobertura de atenção à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saúde do hipertenso da área da unidade de saúde para 80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%.</a:t>
            </a:r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latin typeface="Arial" pitchFamily="34" charset="0"/>
              <a:cs typeface="Arial" pitchFamily="34" charset="0"/>
            </a:endParaRPr>
          </a:p>
          <a:p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i="1" dirty="0" smtClean="0">
                <a:latin typeface="Arial" pitchFamily="34" charset="0"/>
                <a:cs typeface="Arial" pitchFamily="34" charset="0"/>
              </a:rPr>
              <a:t>Mês 1: de 450 cadastrados 82                               </a:t>
            </a:r>
          </a:p>
          <a:p>
            <a:pPr marL="0" indent="0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(18,2%).</a:t>
            </a:r>
          </a:p>
          <a:p>
            <a:r>
              <a:rPr lang="pt-BR" sz="2000" i="1" dirty="0" smtClean="0">
                <a:latin typeface="Arial" pitchFamily="34" charset="0"/>
                <a:cs typeface="Arial" pitchFamily="34" charset="0"/>
              </a:rPr>
              <a:t>Mês 2: cadastrados 142</a:t>
            </a:r>
          </a:p>
          <a:p>
            <a:pPr marL="0" indent="0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(31,8%).</a:t>
            </a:r>
          </a:p>
          <a:p>
            <a:r>
              <a:rPr lang="pt-BR" sz="2000" i="1" dirty="0" smtClean="0">
                <a:latin typeface="Arial" pitchFamily="34" charset="0"/>
                <a:cs typeface="Arial" pitchFamily="34" charset="0"/>
              </a:rPr>
              <a:t>Mês 3:  cadastrados 269</a:t>
            </a:r>
          </a:p>
          <a:p>
            <a:pPr marL="0" indent="0">
              <a:buNone/>
            </a:pP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(5</a:t>
            </a:r>
            <a:r>
              <a:rPr lang="pt-BR" sz="1800" i="1" dirty="0" smtClean="0">
                <a:latin typeface="Arial" pitchFamily="34" charset="0"/>
                <a:cs typeface="Arial" pitchFamily="34" charset="0"/>
              </a:rPr>
              <a:t>9,8%).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1403648" cy="1368152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032496984"/>
              </p:ext>
            </p:extLst>
          </p:nvPr>
        </p:nvGraphicFramePr>
        <p:xfrm>
          <a:off x="4427984" y="3645024"/>
          <a:ext cx="430975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617538"/>
            <a:ext cx="6676231" cy="1143000"/>
          </a:xfrm>
        </p:spPr>
        <p:txBody>
          <a:bodyPr/>
          <a:lstStyle/>
          <a:p>
            <a:r>
              <a:rPr lang="pt-BR" sz="3600" dirty="0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017713"/>
            <a:ext cx="8343528" cy="4114800"/>
          </a:xfrm>
        </p:spPr>
        <p:txBody>
          <a:bodyPr/>
          <a:lstStyle/>
          <a:p>
            <a:r>
              <a:rPr lang="pt-BR" sz="2000" b="1" dirty="0" smtClean="0"/>
              <a:t>Meta 1.2: </a:t>
            </a:r>
            <a:r>
              <a:rPr lang="pt-BR" sz="2000" dirty="0"/>
              <a:t>Ampliar a cobertura de atenção à saúde do </a:t>
            </a:r>
            <a:r>
              <a:rPr lang="pt-BR" sz="2000" dirty="0" smtClean="0"/>
              <a:t> </a:t>
            </a:r>
            <a:r>
              <a:rPr lang="pt-BR" sz="2000" dirty="0"/>
              <a:t>da área </a:t>
            </a:r>
            <a:r>
              <a:rPr lang="pt-BR" sz="2000" dirty="0" smtClean="0"/>
              <a:t>diabético na </a:t>
            </a:r>
            <a:r>
              <a:rPr lang="pt-BR" sz="2000" dirty="0"/>
              <a:t>unidade de saúde para 80%.</a:t>
            </a:r>
            <a:endParaRPr lang="pt-BR" sz="2000" i="1" dirty="0"/>
          </a:p>
          <a:p>
            <a:endParaRPr lang="pt-BR" sz="2000" i="1" dirty="0"/>
          </a:p>
          <a:p>
            <a:endParaRPr lang="pt-BR" sz="2000" i="1" dirty="0"/>
          </a:p>
          <a:p>
            <a:r>
              <a:rPr lang="pt-BR" sz="2000" i="1" dirty="0"/>
              <a:t>Mês 1:  </a:t>
            </a:r>
            <a:r>
              <a:rPr lang="pt-BR" sz="2000" i="1" dirty="0" smtClean="0"/>
              <a:t>112 cadastrados  21                                                                                   </a:t>
            </a:r>
            <a:endParaRPr lang="pt-BR" sz="2000" i="1" dirty="0"/>
          </a:p>
          <a:p>
            <a:pPr marL="0" indent="0">
              <a:buNone/>
            </a:pPr>
            <a:r>
              <a:rPr lang="pt-BR" sz="2000" i="1" dirty="0"/>
              <a:t>(</a:t>
            </a:r>
            <a:r>
              <a:rPr lang="pt-BR" sz="2000" i="1" dirty="0" smtClean="0"/>
              <a:t>18,8%).</a:t>
            </a:r>
            <a:endParaRPr lang="pt-BR" sz="2000" i="1" dirty="0"/>
          </a:p>
          <a:p>
            <a:r>
              <a:rPr lang="pt-BR" sz="2000" i="1" dirty="0"/>
              <a:t>Mês 2: </a:t>
            </a:r>
            <a:r>
              <a:rPr lang="pt-BR" sz="2000" i="1" dirty="0" smtClean="0"/>
              <a:t>cadastrados 36</a:t>
            </a:r>
            <a:endParaRPr lang="pt-BR" sz="2000" i="1" dirty="0"/>
          </a:p>
          <a:p>
            <a:pPr marL="0" indent="0">
              <a:buNone/>
            </a:pPr>
            <a:r>
              <a:rPr lang="pt-BR" sz="2000" i="1" dirty="0"/>
              <a:t>(</a:t>
            </a:r>
            <a:r>
              <a:rPr lang="pt-BR" sz="2000" i="1" dirty="0" smtClean="0"/>
              <a:t>32,8</a:t>
            </a:r>
            <a:r>
              <a:rPr lang="pt-BR" sz="2000" i="1" dirty="0"/>
              <a:t>%).</a:t>
            </a:r>
          </a:p>
          <a:p>
            <a:r>
              <a:rPr lang="pt-BR" sz="2000" i="1" dirty="0"/>
              <a:t>Mês 3:  </a:t>
            </a:r>
            <a:r>
              <a:rPr lang="pt-BR" sz="2000" i="1" dirty="0" smtClean="0"/>
              <a:t>cadastrados 83</a:t>
            </a:r>
            <a:endParaRPr lang="pt-BR" sz="2000" i="1" dirty="0"/>
          </a:p>
          <a:p>
            <a:pPr marL="0" indent="0">
              <a:buNone/>
            </a:pPr>
            <a:r>
              <a:rPr lang="pt-BR" sz="2000" i="1" dirty="0" smtClean="0"/>
              <a:t>(74,1%).</a:t>
            </a:r>
            <a:endParaRPr lang="pt-BR" sz="2000" i="1" dirty="0"/>
          </a:p>
          <a:p>
            <a:endParaRPr lang="pt-BR" sz="20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1403648" cy="1368152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63904128"/>
              </p:ext>
            </p:extLst>
          </p:nvPr>
        </p:nvGraphicFramePr>
        <p:xfrm>
          <a:off x="4644008" y="2924944"/>
          <a:ext cx="4104456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301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214554"/>
            <a:ext cx="8286776" cy="4043362"/>
          </a:xfrm>
        </p:spPr>
        <p:txBody>
          <a:bodyPr/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qualidade do atendimento dos usuários com hipertensão arterial e diabetes mellitus.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foi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exame clínico apropriado em 100% dos hipertensos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diabéticos cadastrados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82 Hipertensos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21 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hipertensos e 36 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269 hipertensos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83 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40364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617538"/>
            <a:ext cx="744380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Meta 2.2: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foi de garantir a 100% dos hipertensos e diabéticos cadastrados a realização de exames complementares em dia de acordo com o protocolo.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2.3: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foi de priorizar a prescrição de medicamentos da farmácia popular para 100% dos hipertensos e diabéticos cadastrados na unidade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saúde.</a:t>
            </a:r>
          </a:p>
          <a:p>
            <a:pPr marL="0" indent="0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1:  82 Hipertensos e  21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/>
          </a:p>
          <a:p>
            <a:r>
              <a:rPr lang="pt-BR" sz="2400" b="1" dirty="0" smtClean="0"/>
              <a:t>Meta 2.4: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foi garantir ao 100% dos Hipertensos e Diabéticos a realização de exames complementares em dia de acordo com o protocolo.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39"/>
            <a:ext cx="1571604" cy="164307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Objetivo 3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de hipertensos e diabéticos ao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programa.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3.1: </a:t>
            </a:r>
            <a:r>
              <a:rPr lang="pt-BR" sz="2400" dirty="0"/>
              <a:t>Foi </a:t>
            </a:r>
            <a:r>
              <a:rPr lang="pt-BR" sz="2400" dirty="0" smtClean="0"/>
              <a:t>realizar </a:t>
            </a:r>
            <a:r>
              <a:rPr lang="pt-BR" sz="2400" dirty="0"/>
              <a:t>a busca ativa a 100% dos pacientes Hipertensos e Diabéticos faltosos as </a:t>
            </a:r>
            <a:r>
              <a:rPr lang="pt-BR" sz="2400" dirty="0" smtClean="0"/>
              <a:t>consultas.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/>
          </a:p>
          <a:p>
            <a:r>
              <a:rPr lang="pt-BR" sz="2400" b="1" dirty="0" smtClean="0"/>
              <a:t>Objetivo 4</a:t>
            </a:r>
            <a:r>
              <a:rPr lang="pt-BR" sz="2400" dirty="0" smtClean="0"/>
              <a:t>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4.1: Manter a ficha de acompanhamento ao 100% de Hipertensos e Diabéticos cadastrados na unidade. </a:t>
            </a: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b="1" dirty="0"/>
          </a:p>
          <a:p>
            <a:r>
              <a:rPr lang="pt-BR" sz="2400" b="1" dirty="0" smtClean="0"/>
              <a:t>Objetivo 5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Mapear o risco dos Hipertensos e Diabéticos para doença cardiovascular.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2400" b="1" dirty="0" smtClean="0"/>
              <a:t>Meta 5.1: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a estratificação de risco cardiovascular dos Hipertensos e Diabéticos cadastrados.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b="1" dirty="0" smtClean="0"/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76470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1521" y="2017713"/>
            <a:ext cx="7494895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Caraterização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Municipio  Cruz Alta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/RS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: Estado Rio Grande do Sul.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População Total: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64.126, localizada ao Noroeste do Estado, conhecida como a terra de Erico Verissimo, a cultura é sobre tradições gaúchas.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1800" b="1" dirty="0" smtClean="0"/>
          </a:p>
          <a:p>
            <a:pPr algn="just"/>
            <a:r>
              <a:rPr lang="pt-BR" sz="2400" b="1" dirty="0" smtClean="0"/>
              <a:t>Objetivo 6: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saúde de Hipertensos e Diabéticos.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/>
              <a:t>Meta 6.1: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orientação sobre alimentação saudável dos Hipertensos e ou diabéticos.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/>
          </a:p>
          <a:p>
            <a:r>
              <a:rPr lang="pt-BR" sz="2400" b="1" dirty="0" smtClean="0"/>
              <a:t>Meta 6.2 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em relação á pratica regular  de atividade física dos pacientes Hipertensos e Diabéticos.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(100%).;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204863"/>
            <a:ext cx="7992888" cy="3927649"/>
          </a:xfrm>
        </p:spPr>
        <p:txBody>
          <a:bodyPr/>
          <a:lstStyle/>
          <a:p>
            <a:r>
              <a:rPr lang="pt-BR" sz="2400" b="1" dirty="0" smtClean="0"/>
              <a:t>Meta 6.3: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orientação em relação á prática regular  de atividade física dos pacientes Hipertensos e Diabéticos. 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(100%).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140364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Meta 6.4: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orientação sobre os riscos do tabagismo ao 100% dos Hipertensos e Diabéticos.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hipertensos e 36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/>
          </a:p>
          <a:p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b="1" dirty="0" smtClean="0"/>
              <a:t>Meta 6.5 </a:t>
            </a:r>
            <a:r>
              <a:rPr lang="pt-BR" sz="2400" dirty="0"/>
              <a:t>Garantir orientações sobre higiene bucal a 100% dos pacientes com hipertensão arterial e </a:t>
            </a:r>
            <a:r>
              <a:rPr lang="pt-BR" sz="2400" dirty="0" smtClean="0"/>
              <a:t>diabetes </a:t>
            </a:r>
            <a:r>
              <a:rPr lang="pt-BR" sz="2400" dirty="0"/>
              <a:t>mellitus.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 1:  82 Hipertensos e  21 diabéticos (100%)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2: 142 hipertensos e 36 diabéticos (100%)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Mês 3:  269 hipertensos e  83 diabéticos (100%)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319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Ampliação da cobertura da atenção a saúde do hipertenso e diabético; </a:t>
            </a:r>
          </a:p>
          <a:p>
            <a:r>
              <a:rPr lang="pt-BR" sz="2800" dirty="0" smtClean="0"/>
              <a:t>Qualificação da atenção a saúde do hipertenso e diabético;</a:t>
            </a:r>
          </a:p>
          <a:p>
            <a:r>
              <a:rPr lang="pt-BR" sz="2800" dirty="0" smtClean="0"/>
              <a:t>Ampliação do atendimento multidisciplinar;</a:t>
            </a:r>
          </a:p>
          <a:p>
            <a:r>
              <a:rPr lang="pt-BR" sz="2800" dirty="0" smtClean="0"/>
              <a:t>Qualificação da prática clínica;</a:t>
            </a:r>
          </a:p>
          <a:p>
            <a:r>
              <a:rPr lang="pt-BR" sz="2800" dirty="0" smtClean="0"/>
              <a:t>Melhoria dos registros;</a:t>
            </a:r>
          </a:p>
          <a:p>
            <a:r>
              <a:rPr lang="pt-BR" sz="2800" dirty="0" smtClean="0"/>
              <a:t>Atenção para cuidados preventivos;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sz="3600" dirty="0" smtClean="0"/>
              <a:t>Reflexão sobre o processo de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Superou </a:t>
            </a:r>
            <a:r>
              <a:rPr lang="pt-BR" sz="2400" dirty="0"/>
              <a:t>as minhas expectativas pessoais e </a:t>
            </a:r>
            <a:r>
              <a:rPr lang="pt-BR" sz="2400" dirty="0" smtClean="0"/>
              <a:t>profissionais.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melhorar meu conhecimento cientifico e dos demais membros da equipe de </a:t>
            </a:r>
            <a:r>
              <a:rPr lang="pt-BR" sz="2400" dirty="0" smtClean="0"/>
              <a:t>saúde.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oferecer uma atenção de maior </a:t>
            </a:r>
            <a:r>
              <a:rPr lang="pt-BR" sz="2400" dirty="0" smtClean="0"/>
              <a:t>qualidade. </a:t>
            </a:r>
            <a:endParaRPr lang="pt-BR" sz="2400" dirty="0"/>
          </a:p>
          <a:p>
            <a:r>
              <a:rPr lang="pt-BR" sz="2400" dirty="0" smtClean="0"/>
              <a:t>Possibilitou </a:t>
            </a:r>
            <a:r>
              <a:rPr lang="pt-BR" sz="2400" dirty="0"/>
              <a:t>identificar as dificuldades existentes na atenção à </a:t>
            </a:r>
            <a:r>
              <a:rPr lang="pt-BR" sz="2400" dirty="0" smtClean="0"/>
              <a:t>comunidade.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ampliar nossos conhecimentos sobre o SUS, suas diretrizes, princípios e desta forma aplicá-la adequadamente na atenção básica.  </a:t>
            </a:r>
          </a:p>
          <a:p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Referencias utilizadas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2132856"/>
            <a:ext cx="7858180" cy="4392488"/>
          </a:xfrm>
        </p:spPr>
        <p:txBody>
          <a:bodyPr/>
          <a:lstStyle/>
          <a:p>
            <a:r>
              <a:rPr lang="pt-BR" sz="2400" dirty="0" smtClean="0"/>
              <a:t>BRASIL</a:t>
            </a:r>
            <a:r>
              <a:rPr lang="pt-BR" sz="2400" dirty="0"/>
              <a:t>, Ministério da saúde</a:t>
            </a:r>
            <a:r>
              <a:rPr lang="pt-BR" sz="2400" dirty="0" smtClean="0"/>
              <a:t>.</a:t>
            </a:r>
            <a:r>
              <a:rPr lang="pt-BR" sz="2400" dirty="0"/>
              <a:t> Manual Técnico de Hipertensão Arterial e Diabetes Mellitus do Ministério da Saúde,</a:t>
            </a:r>
            <a:r>
              <a:rPr lang="pt-BR" sz="2400" dirty="0" smtClean="0"/>
              <a:t> </a:t>
            </a:r>
            <a:r>
              <a:rPr lang="pt-BR" sz="2400" dirty="0"/>
              <a:t>Brasília, </a:t>
            </a:r>
            <a:r>
              <a:rPr lang="pt-BR" sz="2400" dirty="0" smtClean="0"/>
              <a:t>2013.</a:t>
            </a:r>
            <a:endParaRPr lang="pt-BR" sz="2400" dirty="0"/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46410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555737"/>
            <a:ext cx="7396311" cy="1143000"/>
          </a:xfrm>
        </p:spPr>
        <p:txBody>
          <a:bodyPr/>
          <a:lstStyle/>
          <a:p>
            <a:r>
              <a:rPr lang="es-MX" sz="3600" dirty="0" smtClean="0"/>
              <a:t>Grupo de </a:t>
            </a:r>
            <a:r>
              <a:rPr lang="pt-BR" sz="3600" dirty="0" smtClean="0"/>
              <a:t>hipertensos e diabéticos</a:t>
            </a:r>
            <a:endParaRPr lang="pt-BR" sz="3600" dirty="0"/>
          </a:p>
        </p:txBody>
      </p:sp>
      <p:pic>
        <p:nvPicPr>
          <p:cNvPr id="6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3438"/>
            <a:ext cx="7776864" cy="463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617538"/>
            <a:ext cx="6820247" cy="1143000"/>
          </a:xfrm>
        </p:spPr>
        <p:txBody>
          <a:bodyPr/>
          <a:lstStyle/>
          <a:p>
            <a:r>
              <a:rPr lang="pt-BR" dirty="0" smtClean="0"/>
              <a:t>Atendimentos individuais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17712"/>
            <a:ext cx="8258944" cy="465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90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0"/>
            <a:ext cx="7793037" cy="1142984"/>
          </a:xfrm>
        </p:spPr>
        <p:txBody>
          <a:bodyPr/>
          <a:lstStyle/>
          <a:p>
            <a:r>
              <a:rPr lang="pt-BR" dirty="0" smtClean="0"/>
              <a:t>         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Colocar foto do município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  <p:pic>
        <p:nvPicPr>
          <p:cNvPr id="5" name="Picture 2" descr="http://media1.picsearch.com/is?FRoTOEdjltNeMc-Ny46KhIFapx-sgF4O6sAKmcLU-qY&amp;height=3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764386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ta para a direita 5"/>
          <p:cNvSpPr/>
          <p:nvPr/>
        </p:nvSpPr>
        <p:spPr>
          <a:xfrm>
            <a:off x="3857620" y="3071810"/>
            <a:ext cx="692150" cy="21431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85918" y="1142984"/>
            <a:ext cx="5214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Municipio  Cruz Alta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/RS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9161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617538"/>
            <a:ext cx="6388199" cy="1143000"/>
          </a:xfrm>
        </p:spPr>
        <p:txBody>
          <a:bodyPr/>
          <a:lstStyle/>
          <a:p>
            <a:r>
              <a:rPr lang="pt-BR" dirty="0" smtClean="0"/>
              <a:t>Capacitação da equipe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1296144" cy="1440160"/>
          </a:xfrm>
          <a:prstGeom prst="rect">
            <a:avLst/>
          </a:prstGeom>
        </p:spPr>
      </p:pic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272808" cy="448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347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793037" cy="1143000"/>
          </a:xfrm>
        </p:spPr>
        <p:txBody>
          <a:bodyPr/>
          <a:lstStyle/>
          <a:p>
            <a:r>
              <a:rPr lang="pt-BR" dirty="0"/>
              <a:t>Capacitação da equipe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12922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9329"/>
            <a:ext cx="7704856" cy="456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870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793037" cy="1143000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06084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pt-BR" sz="8800" dirty="0" smtClean="0">
                <a:solidFill>
                  <a:schemeClr val="tx2"/>
                </a:solidFill>
              </a:rPr>
              <a:t>Obrigada </a:t>
            </a:r>
            <a:endParaRPr lang="pt-BR" sz="8800" dirty="0">
              <a:solidFill>
                <a:schemeClr val="tx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" y="836712"/>
            <a:ext cx="12922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83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617538"/>
            <a:ext cx="7180287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3610744"/>
          </a:xfrm>
        </p:spPr>
        <p:txBody>
          <a:bodyPr/>
          <a:lstStyle/>
          <a:p>
            <a:pPr marL="0" indent="0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ESF Vila Izabel: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Localização: Bairro Vila Lizabel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2.500 habitantes 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Equipe: A equipe esta composta por: 1 médico,1 enfermeira,1 técnica de enfermagem,1 nutricionista e 6 agentes comunitárias de saúde.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Estrutura física: Nossa ESF é pequena já que está em processo de ampliação: uma sala de recepção, um consultório médico, uma sala de farmácia, uma sala de esterilização, uma sala de enfermagem e dois banheiros.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69" y="455915"/>
            <a:ext cx="15841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771947"/>
            <a:ext cx="7793037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21760" cy="4114800"/>
          </a:xfrm>
        </p:spPr>
        <p:txBody>
          <a:bodyPr/>
          <a:lstStyle/>
          <a:p>
            <a:endParaRPr lang="pt-BR" sz="1800" dirty="0" smtClean="0"/>
          </a:p>
          <a:p>
            <a:endParaRPr lang="pt-BR" sz="1800" dirty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Estimativa de usuários com Hipertensão Arterial: 453.</a:t>
            </a:r>
          </a:p>
          <a:p>
            <a:pPr algn="just">
              <a:lnSpc>
                <a:spcPct val="150000"/>
              </a:lnSpc>
            </a:pPr>
            <a:endParaRPr lang="pt-BR" sz="2800" dirty="0" smtClean="0"/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Estimativa de usuários com Diabetes Mellitus:114.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15843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02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Local da intervenção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220"/>
            <a:ext cx="1643042" cy="157163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Colocar foto da UBS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17714"/>
            <a:ext cx="8352928" cy="484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239826"/>
          </a:xfrm>
        </p:spPr>
        <p:txBody>
          <a:bodyPr/>
          <a:lstStyle/>
          <a:p>
            <a:r>
              <a:rPr lang="pt-BR" dirty="0" smtClean="0"/>
              <a:t>Objetivo geral: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071678"/>
            <a:ext cx="7056784" cy="4114800"/>
          </a:xfrm>
        </p:spPr>
        <p:txBody>
          <a:bodyPr/>
          <a:lstStyle/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 a cobertura do programa da atenção de hipertensos e ou diabéticos para 80% na UBS Vila Izabel, Cruz Alta/RS</a:t>
            </a:r>
          </a:p>
          <a:p>
            <a:pPr marL="0" indent="0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pt-BR" sz="2800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42"/>
            <a:ext cx="150016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4287689"/>
          </a:xfrm>
        </p:spPr>
        <p:txBody>
          <a:bodyPr/>
          <a:lstStyle/>
          <a:p>
            <a:endParaRPr lang="pt-B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1. Ampliar a cobertura a hipertensos e/ou diabéticos.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2. . Melhorar a qualidade da atenção a hipertensos e/ou diabéticos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Melhorar a adesão de hipertensos e/ou diabéticos ao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programa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4.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registro das informações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Objetivo 5. Mapear o risco dos hipertensos e diabéticos para doença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cardiovascular.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6. Promover a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hipertensos e diabéticos.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491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617538"/>
            <a:ext cx="7015181" cy="1168388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2154" y="2204864"/>
            <a:ext cx="7704856" cy="4359697"/>
          </a:xfrm>
        </p:spPr>
        <p:txBody>
          <a:bodyPr/>
          <a:lstStyle/>
          <a:p>
            <a:endParaRPr lang="pt-BR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t-BR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Protocolo a ser utilizado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Manual Técnico de Hipertensão Arterial e Diabetes Mellitus do Ministério da Saúde, Brasília, 2013. </a:t>
            </a: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Instrumento </a:t>
            </a:r>
            <a:r>
              <a:rPr lang="pt-BR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monitoramento e coleta de dados: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Ficha espelho, listas de presença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grupos,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planilhas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prontuário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2204</TotalTime>
  <Words>1330</Words>
  <Application>Microsoft Office PowerPoint</Application>
  <PresentationFormat>Apresentação na tela (4:3)</PresentationFormat>
  <Paragraphs>198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Geometrico</vt:lpstr>
      <vt:lpstr>   Especialização em Saúde da Família - EaD UNASUS - UFPEL Turma 8 – Julho de 2014 </vt:lpstr>
      <vt:lpstr>Introdução</vt:lpstr>
      <vt:lpstr>          Introdução</vt:lpstr>
      <vt:lpstr>Introdução</vt:lpstr>
      <vt:lpstr>Introdução</vt:lpstr>
      <vt:lpstr>Local da intervenção</vt:lpstr>
      <vt:lpstr>Objetivo geral:</vt:lpstr>
      <vt:lpstr>Objetivos específicos</vt:lpstr>
      <vt:lpstr>Logística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      Resultados</vt:lpstr>
      <vt:lpstr>Discussão</vt:lpstr>
      <vt:lpstr>Reflexão sobre o processo de aprendizagem</vt:lpstr>
      <vt:lpstr>Referencias utilizadas</vt:lpstr>
      <vt:lpstr>Grupo de hipertensos e diabéticos</vt:lpstr>
      <vt:lpstr>Atendimentos individuais</vt:lpstr>
      <vt:lpstr>Capacitação da equipe</vt:lpstr>
      <vt:lpstr>Capacitação da equipe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CAPACITAÇÃO PARA AGENTES COMUNITÁRIOS DE SAÚDE</dc:title>
  <dc:creator>edla</dc:creator>
  <cp:lastModifiedBy>Dell</cp:lastModifiedBy>
  <cp:revision>145</cp:revision>
  <cp:lastPrinted>1601-01-01T00:00:00Z</cp:lastPrinted>
  <dcterms:created xsi:type="dcterms:W3CDTF">2006-09-22T19:08:11Z</dcterms:created>
  <dcterms:modified xsi:type="dcterms:W3CDTF">2015-09-19T21:32:06Z</dcterms:modified>
</cp:coreProperties>
</file>