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66" r:id="rId2"/>
    <p:sldId id="367" r:id="rId3"/>
    <p:sldId id="345" r:id="rId4"/>
    <p:sldId id="368" r:id="rId5"/>
    <p:sldId id="346" r:id="rId6"/>
    <p:sldId id="347" r:id="rId7"/>
    <p:sldId id="348" r:id="rId8"/>
    <p:sldId id="349" r:id="rId9"/>
    <p:sldId id="369" r:id="rId10"/>
    <p:sldId id="350" r:id="rId11"/>
    <p:sldId id="370" r:id="rId12"/>
    <p:sldId id="351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D127D"/>
    <a:srgbClr val="000066"/>
    <a:srgbClr val="F9F9F9"/>
    <a:srgbClr val="F3F3F3"/>
    <a:srgbClr val="E47A1A"/>
    <a:srgbClr val="080400"/>
    <a:srgbClr val="FFE0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4660" autoAdjust="0"/>
  </p:normalViewPr>
  <p:slideViewPr>
    <p:cSldViewPr>
      <p:cViewPr>
        <p:scale>
          <a:sx n="84" d="100"/>
          <a:sy n="84" d="100"/>
        </p:scale>
        <p:origin x="-744" y="-4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FPEL\07%2012%202014\DAINELYS\PROJETO%20DE%20INTERVEN&#199;&#195;O%20E%20ANEXOS\PLANILHAS%20DE%20COLETA%20DE%20DADOS\PLANILHA%20DE%20COLETA%20DE%20DADOS%20%20FINAL%20REVISADA%20E%20FORMATADA%20DAINELY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FPEL\07%2012%202014\DAINELYS\PROJETO%20DE%20INTERVEN&#199;&#195;O%20E%20ANEXOS\PLANILHAS%20DE%20COLETA%20DE%20DADOS\PLANILHA%20DE%20COLETA%20DE%20DADOS%20%20FINAL%20REVISADA%20E%20FORMATADA%20DAINELY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FPEL\07%2012%202014\DAINELYS\PROJETO%20DE%20INTERVEN&#199;&#195;O%20E%20ANEXOS\PLANILHAS%20DE%20COLETA%20DE%20DADOS\PLANILHA%20DE%20COLETA%20DE%20DADOS%20%20FINAL%20REVISADA%20E%20FORMATADA%20DAINELY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FPEL\07%2012%202014\DAINELYS\PROJETO%20DE%20INTERVEN&#199;&#195;O%20E%20ANEXOS\PLANILHAS%20DE%20COLETA%20DE%20DADOS\PLANILHA%20DE%20COLETA%20DE%20DADOS%20%20FINAL%20REVISADA%20E%20FORMATADA%20DAINELY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FPEL\07%2012%202014\DAINELYS\PROJETO%20DE%20INTERVEN&#199;&#195;O%20E%20ANEXOS\PLANILHAS%20DE%20COLETA%20DE%20DADOS\PLANILHA%20DE%20COLETA%20DE%20DADOS%20%20FINAL%20REVISADA%20E%20FORMATADA%20DAINELY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FPEL\07%2012%202014\DAINELYS\PROJETO%20DE%20INTERVEN&#199;&#195;O%20E%20ANEXOS\PLANILHAS%20DE%20COLETA%20DE%20DADOS\PLANILHA%20DE%20COLETA%20DE%20DADOS%20%20FINAL%20REVISADA%20E%20FORMATADA%20DAINELY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256579669945105"/>
          <c:y val="0.10184894055523132"/>
          <c:w val="0.83876228211858916"/>
          <c:h val="0.774065248422899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3.8095238095238099E-2</c:v>
                </c:pt>
                <c:pt idx="1">
                  <c:v>0.19047619047619263</c:v>
                </c:pt>
                <c:pt idx="2">
                  <c:v>0.31904761904762174</c:v>
                </c:pt>
              </c:numCache>
            </c:numRef>
          </c:val>
        </c:ser>
        <c:dLbls/>
        <c:axId val="40694528"/>
        <c:axId val="40696064"/>
      </c:barChart>
      <c:catAx>
        <c:axId val="40694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696064"/>
        <c:crosses val="autoZero"/>
        <c:auto val="1"/>
        <c:lblAlgn val="ctr"/>
        <c:lblOffset val="100"/>
      </c:catAx>
      <c:valAx>
        <c:axId val="406960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694528"/>
        <c:crosses val="autoZero"/>
        <c:crossBetween val="between"/>
        <c:majorUnit val="0.1"/>
        <c:minorUnit val="2.000000000000005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098"/>
          <c:y val="9.7070277132720012E-2"/>
          <c:w val="0.84615384615385392"/>
          <c:h val="0.7817208216675802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4.1237113402061855E-2</c:v>
                </c:pt>
                <c:pt idx="1">
                  <c:v>0.18556701030927841</c:v>
                </c:pt>
                <c:pt idx="2">
                  <c:v>0.29896907216495267</c:v>
                </c:pt>
              </c:numCache>
            </c:numRef>
          </c:val>
        </c:ser>
        <c:dLbls/>
        <c:axId val="52286976"/>
        <c:axId val="52288512"/>
      </c:barChart>
      <c:catAx>
        <c:axId val="52286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88512"/>
        <c:crosses val="autoZero"/>
        <c:auto val="1"/>
        <c:lblAlgn val="ctr"/>
        <c:lblOffset val="100"/>
      </c:catAx>
      <c:valAx>
        <c:axId val="52288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86976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930486261362869"/>
          <c:y val="7.143591337948188E-2"/>
          <c:w val="0.81280150520708161"/>
          <c:h val="0.799531746686378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0.9</c:v>
                </c:pt>
                <c:pt idx="1">
                  <c:v>0.69565217391304368</c:v>
                </c:pt>
                <c:pt idx="2">
                  <c:v>0.75342465753425192</c:v>
                </c:pt>
              </c:numCache>
            </c:numRef>
          </c:val>
        </c:ser>
        <c:dLbls/>
        <c:axId val="52201728"/>
        <c:axId val="52211712"/>
      </c:barChart>
      <c:catAx>
        <c:axId val="52201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11712"/>
        <c:crosses val="autoZero"/>
        <c:auto val="1"/>
        <c:lblAlgn val="ctr"/>
        <c:lblOffset val="100"/>
      </c:catAx>
      <c:valAx>
        <c:axId val="5221171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01728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974789915966304"/>
          <c:y val="9.2051708957684067E-2"/>
          <c:w val="0.83613445378151363"/>
          <c:h val="0.784442664062858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1</c:v>
                </c:pt>
                <c:pt idx="1">
                  <c:v>0.84210526315789946</c:v>
                </c:pt>
                <c:pt idx="2">
                  <c:v>0.8333333333333337</c:v>
                </c:pt>
              </c:numCache>
            </c:numRef>
          </c:val>
        </c:ser>
        <c:dLbls/>
        <c:axId val="52503680"/>
        <c:axId val="52505216"/>
      </c:barChart>
      <c:catAx>
        <c:axId val="52503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505216"/>
        <c:crosses val="autoZero"/>
        <c:auto val="1"/>
        <c:lblAlgn val="ctr"/>
        <c:lblOffset val="100"/>
      </c:catAx>
      <c:valAx>
        <c:axId val="525052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50368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945466380177806"/>
          <c:y val="8.281161940646993E-2"/>
          <c:w val="0.82596133728749965"/>
          <c:h val="0.7869233370368581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1</c:v>
                </c:pt>
                <c:pt idx="1">
                  <c:v>0.82608695652173914</c:v>
                </c:pt>
                <c:pt idx="2">
                  <c:v>1</c:v>
                </c:pt>
              </c:numCache>
            </c:numRef>
          </c:val>
        </c:ser>
        <c:dLbls/>
        <c:axId val="53683712"/>
        <c:axId val="53685248"/>
      </c:barChart>
      <c:catAx>
        <c:axId val="53683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685248"/>
        <c:crosses val="autoZero"/>
        <c:auto val="1"/>
        <c:lblAlgn val="ctr"/>
        <c:lblOffset val="100"/>
      </c:catAx>
      <c:valAx>
        <c:axId val="536852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68371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815192799770787"/>
          <c:y val="5.4287718345551704E-2"/>
          <c:w val="0.82395443982300265"/>
          <c:h val="0.830604579599963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0.89473684210526316</c:v>
                </c:pt>
                <c:pt idx="2">
                  <c:v>1</c:v>
                </c:pt>
              </c:numCache>
            </c:numRef>
          </c:val>
        </c:ser>
        <c:dLbls/>
        <c:axId val="53735424"/>
        <c:axId val="53736960"/>
      </c:barChart>
      <c:catAx>
        <c:axId val="53735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736960"/>
        <c:crosses val="autoZero"/>
        <c:auto val="1"/>
        <c:lblAlgn val="ctr"/>
        <c:lblOffset val="100"/>
      </c:catAx>
      <c:valAx>
        <c:axId val="537369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73542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51EF155-C7A8-49BC-B5A4-5AF1319277FE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41699F-FDFD-43FE-AA8B-55ECC2A2A4F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00222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1699F-FDFD-43FE-AA8B-55ECC2A2A4F5}" type="slidenum">
              <a:rPr lang="pt-BR" altLang="en-US" smtClean="0"/>
              <a:pPr/>
              <a:t>3</a:t>
            </a:fld>
            <a:endParaRPr lang="pt-B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B99E-AEDD-4E39-8B32-AC186586B745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36DFC-0833-4403-AF01-6CA22B05E978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8EF8-55DB-423D-83F6-8426873672AE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CAB13-4B3D-4935-A8B5-5140CF251DB7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B192-59E3-4D3B-AD3D-BD08DA382596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1E66E-EFF9-45B9-9663-843AA41E63B9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71A5-3509-4FEC-9D57-A40411089816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BA7E8-93FA-40D7-BA19-70A2F3837C2A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A35A-0ECB-4165-90D0-DCF5372C9515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7899-36DA-45DD-A6FC-7150BD0FC251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EA62-DBD6-40F2-B2D0-58516FB09F12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4B695-9661-4228-B40B-F0EE826B118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3EEF-EFB2-4DA5-9829-61EC8C162611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2EAB2-6B51-4D35-867E-0C5D56A87EB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0770-7A68-4D08-B363-9746C95BCB2B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EDCEC-6982-44DE-B6E1-4C55C989057F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8A19-5589-4408-949C-04D56EE16985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4416-663E-4275-9C33-68CDA60215F3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02239-2B59-417F-93FA-A29732E8754B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3E604-B008-4308-96F5-B44FFF052E0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F82B9C-6E8C-4C60-9330-2B50C9A8E699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72C1C71-5D5C-4B8E-86FF-92621A2FBDCD}" type="slidenum">
              <a:rPr lang="pt-BR" altLang="en-US"/>
              <a:pPr/>
              <a:t>‹nº›</a:t>
            </a:fld>
            <a:endParaRPr lang="pt-BR" altLang="en-US"/>
          </a:p>
        </p:txBody>
      </p:sp>
      <p:pic>
        <p:nvPicPr>
          <p:cNvPr id="1031" name="Imagem 7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77885"/>
            <a:ext cx="2209454" cy="151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8"/>
          <p:cNvSpPr/>
          <p:nvPr/>
        </p:nvSpPr>
        <p:spPr>
          <a:xfrm>
            <a:off x="1979712" y="267494"/>
            <a:ext cx="43924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0D127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Especialização</a:t>
            </a:r>
            <a:r>
              <a:rPr lang="en-US" sz="2800" b="1" dirty="0" smtClean="0">
                <a:solidFill>
                  <a:srgbClr val="0D127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 smtClean="0">
                <a:solidFill>
                  <a:srgbClr val="0D127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em </a:t>
            </a:r>
            <a:br>
              <a:rPr lang="pt-BR" sz="2800" b="1" dirty="0" smtClean="0">
                <a:solidFill>
                  <a:srgbClr val="0D127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pt-BR" sz="2800" b="1" dirty="0" smtClean="0">
                <a:solidFill>
                  <a:srgbClr val="0D127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Saúde da Família</a:t>
            </a:r>
            <a:endParaRPr lang="pt-BR" sz="2800" b="1" dirty="0">
              <a:solidFill>
                <a:srgbClr val="0D127D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 bwMode="auto">
          <a:xfrm>
            <a:off x="2987824" y="1347614"/>
            <a:ext cx="2592288" cy="70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pt-BR" sz="2000" b="1" dirty="0" smtClean="0">
                <a:latin typeface="Calibri" pitchFamily="34" charset="0"/>
                <a:ea typeface="ＭＳ Ｐゴシック" charset="0"/>
                <a:cs typeface="Arial" pitchFamily="34" charset="0"/>
              </a:rPr>
              <a:t>Universidade</a:t>
            </a:r>
            <a:r>
              <a:rPr lang="en-US" sz="2000" b="1" dirty="0" smtClean="0">
                <a:latin typeface="Calibri" pitchFamily="34" charset="0"/>
                <a:ea typeface="ＭＳ Ｐゴシック" charset="0"/>
                <a:cs typeface="Arial" pitchFamily="34" charset="0"/>
              </a:rPr>
              <a:t> Federal de Pelotas</a:t>
            </a:r>
            <a:endParaRPr lang="en-US" sz="2000" b="1" dirty="0">
              <a:latin typeface="Calibri" pitchFamily="34" charset="0"/>
              <a:ea typeface="ＭＳ Ｐゴシック" charset="0"/>
              <a:cs typeface="Arial" pitchFamily="34" charset="0"/>
            </a:endParaRPr>
          </a:p>
        </p:txBody>
      </p:sp>
      <p:pic>
        <p:nvPicPr>
          <p:cNvPr id="5" name="Picture 5" descr="logo ufpel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98805"/>
            <a:ext cx="1020817" cy="1020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907628" y="2065864"/>
            <a:ext cx="6480720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Melhoria do programa de prevenção e detecção precoce do câncer de colo de útero e mama na UBS Velci Machado, Santo Ângelo/RS</a:t>
            </a:r>
            <a:r>
              <a:rPr lang="pt-BR" sz="2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540385" algn="ctr">
              <a:lnSpc>
                <a:spcPct val="150000"/>
              </a:lnSpc>
              <a:spcAft>
                <a:spcPts val="1000"/>
              </a:spcAft>
            </a:pPr>
            <a:endParaRPr lang="pt-BR" sz="2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1000"/>
              </a:spcAft>
            </a:pPr>
            <a:endParaRPr lang="pt-BR" sz="2000" b="1" kern="150" dirty="0">
              <a:solidFill>
                <a:srgbClr val="000099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473672" y="3358526"/>
            <a:ext cx="576461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pt-BR" sz="1600" dirty="0" smtClean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600" dirty="0" smtClean="0">
                <a:latin typeface="Trebuchet MS" pitchFamily="34" charset="0"/>
              </a:rPr>
              <a:t>Aluna: Dainelys Marti Perez.</a:t>
            </a:r>
          </a:p>
          <a:p>
            <a:pPr algn="ctr">
              <a:lnSpc>
                <a:spcPct val="150000"/>
              </a:lnSpc>
            </a:pPr>
            <a:r>
              <a:rPr lang="pt-BR" sz="1600" dirty="0" smtClean="0">
                <a:latin typeface="Trebuchet MS" pitchFamily="34" charset="0"/>
              </a:rPr>
              <a:t>Orientadora: Karla Soliana de Oliveira Pantaleão</a:t>
            </a:r>
            <a:endParaRPr lang="pt-BR" sz="1600" dirty="0">
              <a:latin typeface="Trebuchet MS" pitchFamily="34" charset="0"/>
            </a:endParaRPr>
          </a:p>
          <a:p>
            <a:pPr algn="ctr"/>
            <a:endParaRPr lang="pt-BR" sz="1600" dirty="0">
              <a:latin typeface="Trebuchet MS" pitchFamily="34" charset="0"/>
            </a:endParaRPr>
          </a:p>
          <a:p>
            <a:pPr algn="ctr"/>
            <a:r>
              <a:rPr lang="pt-BR" sz="1600" dirty="0">
                <a:latin typeface="Trebuchet MS" pitchFamily="34" charset="0"/>
              </a:rPr>
              <a:t>Pelotas - 2015</a:t>
            </a:r>
          </a:p>
        </p:txBody>
      </p:sp>
    </p:spTree>
    <p:extLst>
      <p:ext uri="{BB962C8B-B14F-4D97-AF65-F5344CB8AC3E}">
        <p14:creationId xmlns:p14="http://schemas.microsoft.com/office/powerpoint/2010/main" xmlns="" val="408838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4547" y="428611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2400" dirty="0"/>
          </a:p>
        </p:txBody>
      </p:sp>
      <p:sp>
        <p:nvSpPr>
          <p:cNvPr id="4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67544" y="1131591"/>
            <a:ext cx="2736304" cy="27363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80400"/>
                </a:solidFill>
              </a:rPr>
              <a:t> </a:t>
            </a:r>
            <a:r>
              <a:rPr lang="pt-BR" sz="2000" dirty="0" smtClean="0">
                <a:solidFill>
                  <a:srgbClr val="08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intervenção com delineamento longitudinal realizado em 12 semanas</a:t>
            </a:r>
            <a:r>
              <a:rPr lang="es-ES" sz="2000" dirty="0" smtClean="0">
                <a:solidFill>
                  <a:srgbClr val="08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000" dirty="0">
              <a:solidFill>
                <a:srgbClr val="0804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11"/>
          <p:cNvSpPr txBox="1">
            <a:spLocks/>
          </p:cNvSpPr>
          <p:nvPr/>
        </p:nvSpPr>
        <p:spPr>
          <a:xfrm>
            <a:off x="4355976" y="1200150"/>
            <a:ext cx="4495800" cy="37478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pt-BR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trabalho foi desenvolvido dentro dos quatro eixos pedagógicos:</a:t>
            </a:r>
          </a:p>
          <a:p>
            <a:pPr marL="0" indent="0">
              <a:buFont typeface="Arial" charset="0"/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solidFill>
                  <a:srgbClr val="08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e monitoramento das ações, </a:t>
            </a:r>
          </a:p>
          <a:p>
            <a:r>
              <a:rPr lang="pt-BR" sz="2000" dirty="0" smtClean="0">
                <a:solidFill>
                  <a:srgbClr val="08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serviço,</a:t>
            </a:r>
          </a:p>
          <a:p>
            <a:r>
              <a:rPr lang="pt-BR" sz="2000" dirty="0" smtClean="0">
                <a:solidFill>
                  <a:srgbClr val="08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Engajamento público e  </a:t>
            </a:r>
          </a:p>
          <a:p>
            <a:r>
              <a:rPr lang="pt-BR" sz="2000" dirty="0" smtClean="0">
                <a:solidFill>
                  <a:srgbClr val="08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 da prática clínica</a:t>
            </a:r>
          </a:p>
          <a:p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3563888" y="1232549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4547" y="428611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– Ações  Realizadas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642910" y="1214428"/>
            <a:ext cx="8001056" cy="3891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pt-BR" altLang="pt-BR" sz="1600" dirty="0" smtClean="0">
                <a:latin typeface="Arial" pitchFamily="34" charset="0"/>
              </a:rPr>
              <a:t>-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Contato com a comunidade.</a:t>
            </a:r>
            <a:endParaRPr lang="pt-BR" altLang="pt-BR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-Capacitação dos profissionais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da UBS sobre o protocolo de controle do câncer de mama e colo de útero.</a:t>
            </a:r>
            <a:endParaRPr lang="pt-BR" altLang="pt-B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Cadastramento de todas as mulheres que estão entre  25 a 69 anos de idade da área de atuação da unidade de saúde.</a:t>
            </a:r>
            <a:endParaRPr lang="pt-BR" altLang="pt-B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-Atendimento clínico da população alvo.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-Avaliação dos fatores de risco para detecção de CA de colo de útero e mama.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-Busca ativa das mulheres entre 25 a 69 anos de idade faltosas às consultas.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-Monitoramento da qualidade das amostras dos exames coletados 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da intervenção.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47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8926" y="571486"/>
            <a:ext cx="39219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Metodologia – Logística</a:t>
            </a:r>
            <a:endParaRPr lang="pt-BR" sz="24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Protocolo: Caderno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Atenção Básica, Nº 13 do Ministério da Saúde, Brasília, 2013.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Instrumentos de registro: prontuários clínicos e fichas-espelho.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Acompanhamento mensal: planilha eletrônica de coleta de dados, preenchida de forma manual.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27784" y="0"/>
            <a:ext cx="3857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4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Metas – Resultados</a:t>
            </a:r>
            <a:endParaRPr lang="pt-BR" sz="2400" dirty="0">
              <a:solidFill>
                <a:srgbClr val="000099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1995686"/>
          <a:ext cx="378222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4743390"/>
            <a:ext cx="371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Gráfico 1.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 Cobertura do programa de detecção precoce de CA de colo de útero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4857752" y="1995686"/>
          <a:ext cx="38907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932040" y="4743390"/>
            <a:ext cx="3786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Gráfico 2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Cobertura do programa de detecção precoce de CA de mama.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249928"/>
            <a:ext cx="8568952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Ampliação da cobertura de detecção precoce de câncer de colo de útero das mulheres entre 25 e 64 anos para 68%  e do câncer de mama das mulheres entre 50 a 69 anos para 71%.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Durante o projeto de intervenção foram cadastradas 67 mulheres entre 25 e 64 anos, e 29 mulheres entre 50 e 69 anos.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365187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3,8%</a:t>
            </a:r>
            <a:endParaRPr lang="pt-BR" sz="1400" dirty="0">
              <a:solidFill>
                <a:srgbClr val="C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051720" y="350785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19%</a:t>
            </a:r>
            <a:endParaRPr lang="pt-BR" sz="1400" dirty="0">
              <a:solidFill>
                <a:srgbClr val="C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203848" y="314781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31,9%</a:t>
            </a:r>
            <a:endParaRPr lang="pt-BR" sz="1400" dirty="0">
              <a:solidFill>
                <a:srgbClr val="C0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372387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4,1%</a:t>
            </a:r>
            <a:endParaRPr lang="pt-BR" sz="1400" dirty="0">
              <a:solidFill>
                <a:srgbClr val="C0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660232" y="343584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18,6%</a:t>
            </a:r>
            <a:endParaRPr lang="pt-BR" sz="1400" dirty="0">
              <a:solidFill>
                <a:srgbClr val="C0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884368" y="321982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29,9%</a:t>
            </a:r>
            <a:endParaRPr lang="pt-BR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71802" y="285734"/>
            <a:ext cx="3286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4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Metas – Resultados</a:t>
            </a:r>
            <a:endParaRPr lang="pt-BR" sz="2400" dirty="0">
              <a:solidFill>
                <a:srgbClr val="000099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48" y="928676"/>
            <a:ext cx="7643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Meta 2.1: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Obtenção de 100% de coleta de amostras satisfatórias do exame citopatológico de colo de útero.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Em relação á obtenção de 100% das amostras satisfatórias dos exames citopatológicos de colo de útero podemos analisar  que nos três meses todos os citopatológicos realizados tiveram as amostras satisfatórias e neste indicador foi fundamental o trabalho do enfermeiro para que as mulheres tivessem um diagnostico confiável</a:t>
            </a:r>
            <a:r>
              <a:rPr lang="pt-BR" sz="2400" dirty="0" smtClean="0"/>
              <a:t>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627534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hangingPunct="1"/>
            <a:r>
              <a:rPr lang="pt-BR" b="1" dirty="0" smtClean="0">
                <a:solidFill>
                  <a:srgbClr val="00000A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Meta 3.1: 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Identificação de 100% das mulheres com exame citopatológico alterado sem acompanhamento pela unidade de saúde.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b="1" dirty="0" smtClean="0">
                <a:solidFill>
                  <a:srgbClr val="00000A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Meta 3.2: 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Identificação de 100% das mulheres com mamografia alterada sem acompanhamento pela unidade de saúde.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b="1" dirty="0" smtClean="0">
                <a:solidFill>
                  <a:srgbClr val="00000A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Meta 3.3: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Realização de busca ativa em 100% de mulheres com exame citopatológico alterado sem acompanhamento pela unidade de saúde.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b="1" dirty="0" smtClean="0">
                <a:solidFill>
                  <a:srgbClr val="00000A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Meta 3.4: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Realização de busca ativa em 100% de mulheres com mamografia alterada sem acompanhamento pela unidade de saúde.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00364" y="142858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4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Metas – Resultados</a:t>
            </a:r>
            <a:endParaRPr lang="pt-BR" sz="2400" dirty="0">
              <a:solidFill>
                <a:srgbClr val="000099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219822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Durante os três meses da intervenção, nenhuma das mulheres que realizaram o exame citopatológico e o  exame de mamografia tiveram resultado alterado lembrando que ainda faltam alguns resultados para  chegar  e as mulheres que realizaram os exames citopatológicos e mamografias voltaram à nossa UBS para conhecer os resultados, portanto não foi necessário fazer a busca ativa e estas metas foram cumpridas </a:t>
            </a:r>
            <a:r>
              <a:rPr lang="pt-BR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BR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pt-BR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43808" y="195486"/>
            <a:ext cx="3857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Metas – Resultados</a:t>
            </a:r>
            <a:endParaRPr lang="pt-BR" sz="2000" dirty="0">
              <a:solidFill>
                <a:srgbClr val="000099"/>
              </a:solidFill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285720" y="2214560"/>
          <a:ext cx="3638207" cy="2373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4659982"/>
            <a:ext cx="388843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Gráfico 4 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mulheres com registro adequado do exam</a:t>
            </a:r>
            <a:r>
              <a:rPr lang="pt-BR" sz="10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pt-BR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citopatológico de colo de útero.</a:t>
            </a: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5000628" y="2214560"/>
          <a:ext cx="3747836" cy="237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932040" y="4743390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Gráfico 5   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mulheres com registro adequado da mamografia.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4282" y="1175958"/>
            <a:ext cx="821537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/>
            <a:r>
              <a:rPr lang="pt-BR" sz="13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Analisando o gráfico 4 e 5 percebemos uma queda nestes indicadores, o qual aconteceu porque muitas mulheres não tinham registro do resultado do último citopatologico nem da mamografia na ficha espelho ou no prontuário já que nossa UBS é nova e não tem registros antigos, temos somente os registros feitos pelas ACS nos cadastramentos das pessoas da área de cobertura.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sz="13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5720" y="714362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pt-BR" sz="1200" b="1" dirty="0" smtClean="0">
                <a:solidFill>
                  <a:srgbClr val="00000A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Metas 4.1: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Manutenção dos registros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adequados dos exames citopatológicos 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das mamografias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em 100% das mulheres cadastradas.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2279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512" y="432988"/>
            <a:ext cx="88569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Metas 5.1: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Realização de pesquisa de sinais de alerta para câncer de colo de útero em 100% das mulheres entre 25 e 64 anos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 r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ealização de avaliação de risco para câncer de mama em 100% das mulheres entre 50 e 69 anos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43808" y="0"/>
            <a:ext cx="3214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Metas – Resultados</a:t>
            </a:r>
            <a:endParaRPr lang="pt-BR" sz="2000" dirty="0">
              <a:solidFill>
                <a:srgbClr val="000099"/>
              </a:solidFill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357158" y="2285998"/>
          <a:ext cx="3429025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2844" y="4429138"/>
            <a:ext cx="36433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Gráfico 6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mulheres entre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 e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64 anos com pesquisa de sinais</a:t>
            </a:r>
            <a:r>
              <a:rPr lang="pt-BR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alerta para câncer de colo de útero</a:t>
            </a: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4714876" y="2285998"/>
          <a:ext cx="3786214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86116" y="4500575"/>
            <a:ext cx="5357850" cy="227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857752" y="4429138"/>
            <a:ext cx="3571900" cy="71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Gráfico 7 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Proporção de mulheres entre 50 e 69 anos com avaliação de risco para câncer de mama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dirty="0" smtClean="0">
                <a:latin typeface="Arial" pitchFamily="34" charset="0"/>
                <a:cs typeface="Arial" pitchFamily="34" charset="0"/>
              </a:rPr>
            </a:br>
            <a:endParaRPr lang="pt-BR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1167885"/>
            <a:ext cx="8572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nalisando os gráficos 6 e 7</a:t>
            </a: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percebe que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primeiro e no terceiro mês se</a:t>
            </a: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consegui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alcançar 100%, e no segundo mês temos</a:t>
            </a: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dificuldade e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que interferiu para o não alcance da meta foi a desinformação das nossas mulheres e mais uma vez o receio da consulta com o enfermeiro da equipe.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131590"/>
            <a:ext cx="764386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Meta 6.1: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100% das mulheres cadastradas orientadas sobre doenças sexualmente transmissíveis (DST) e fatores de risco para câncer de colo de útero.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Meta 6.2: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100% das mulheres cadastradas orientadas sobre doenças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sexualmente transmissíveis (DST) e fatores de risco para câncer de mama.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02448" y="285734"/>
            <a:ext cx="30417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Metas – Resultados</a:t>
            </a:r>
            <a:endParaRPr lang="pt-BR" sz="200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576" y="2643758"/>
            <a:ext cx="764386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 relação aos indicadores de orientação às mulheres sobre DST e fatores de risco para o câncer de colo de útero e câncer de mama, nos três meses da intervenção alcançamos 100%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meta. Todas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elas receberam orientações sobre as doenças sexualmente transmissíveis, fatores de risco para câncer de colo de útero e mama, além de outras informações importantes para a saúde da mulher, fundamentais para a melhoria e qualificação destes programas na UBS.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57250"/>
          </a:xfrm>
        </p:spPr>
        <p:txBody>
          <a:bodyPr/>
          <a:lstStyle/>
          <a:p>
            <a:r>
              <a:rPr lang="pt-BR" altLang="pt-B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Discussão: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 Importância da intervenção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71550"/>
            <a:ext cx="8229600" cy="3394075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 a equipe: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Auxiliou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definição dos papeis de cada membro da equipe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Facilitou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reflexão crítica da realidade de nosso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serviço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Impulsionou a equipe para a elaboração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estratégias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melhoria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qualidade dos serviços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oferecidos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relações entre os integrantes da equipe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55776" y="500047"/>
            <a:ext cx="2974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t-BR" alt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686729" y="1491630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O câncer de colo de útero é considerado uma importante causa de morbimortalidade em todo o mundo, sendo considerado problema de saúde pública e representando a segunda causa de morte feminina por neoplasia, após o câncer de mama.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No Brasil os indicadores de incidência do câncer são considerados elevados, diversos programas e estratégias tem sido implementados objetivando controlar a incidência destas neoplasias </a:t>
            </a:r>
          </a:p>
        </p:txBody>
      </p:sp>
    </p:spTree>
    <p:extLst>
      <p:ext uri="{BB962C8B-B14F-4D97-AF65-F5344CB8AC3E}">
        <p14:creationId xmlns:p14="http://schemas.microsoft.com/office/powerpoint/2010/main" xmlns="" val="1082724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7250"/>
          </a:xfrm>
        </p:spPr>
        <p:txBody>
          <a:bodyPr/>
          <a:lstStyle/>
          <a:p>
            <a:r>
              <a:rPr lang="pt-BR" altLang="pt-B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Discussão: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 Importância da intervenção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71550"/>
            <a:ext cx="8229600" cy="3394075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 o serviço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Provocou mudanças nos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indicadores de cobertura e qualidade dos programas detecção precoce de CA de colo de útero e mama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Qualificação de todos 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profissionais de saúde da UBS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Aumento 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número de visitas domiciliares realizadas pela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equipe e de outras ações assistenciais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Organização dos registros do programa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Discussão: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 Importância da intervenção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Para a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comunidade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/>
              <a:t>Sistematização do processo educativo para a comunidade   (  </a:t>
            </a:r>
            <a:r>
              <a:rPr lang="pt-BR" sz="2400" dirty="0" smtClean="0"/>
              <a:t>DST, fatores de risco para o câncer de colo de útero e de </a:t>
            </a:r>
            <a:r>
              <a:rPr lang="pt-BR" sz="2400" dirty="0" smtClean="0"/>
              <a:t>mama, entre outros )</a:t>
            </a:r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v"/>
            </a:pPr>
            <a:r>
              <a:rPr lang="pt-BR" sz="2400" dirty="0" smtClean="0"/>
              <a:t> Melhora da </a:t>
            </a:r>
            <a:r>
              <a:rPr lang="pt-BR" sz="2400" dirty="0" smtClean="0"/>
              <a:t>cobertura dos programas de detecção precoce de CA de colo de útero e mama na unidade</a:t>
            </a:r>
            <a:r>
              <a:rPr lang="pt-BR" sz="2400" dirty="0" smtClean="0"/>
              <a:t>.</a:t>
            </a:r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v"/>
            </a:pPr>
            <a:r>
              <a:rPr lang="pt-BR" sz="2400" dirty="0" smtClean="0"/>
              <a:t>Melhorou </a:t>
            </a:r>
            <a:r>
              <a:rPr lang="pt-BR" sz="2400" dirty="0" smtClean="0"/>
              <a:t>a qualidade dos serviços oferecidos na UBS.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Incorporação da intervenção à rotina do serviço e mudanças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 foi incorporada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à rotina da UBS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foi possível devido ao trabalho integrado da equipe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contatos com a comunidade deverão aumentar sua freqüência no mês.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Intensificar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buscas ativas das mulheres faltosas às consultas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com exames de rastreio em atraso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Conseguir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a gestão de saúde local que uma enfermeira seja a responsável por fazer os citopatológicos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4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Reflexão crítica sobre o processo pessoal de aprendizagem </a:t>
            </a:r>
            <a:endParaRPr lang="pt-BR" sz="24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projeto foi um verdadeiro apoio à atuação dos profissionais da saúde da UBS e uma experiência única para mim.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espaços como os fóruns, os estudos das praticas clinicas e os casos clínicos ajudaram a ampliar ainda mais nossos conhecimentos.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papel da orientadora foi ótimo já que seus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feedbacks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suas orientações fizeram com que nosso projeto de intervenção ficasse melhor.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MUITO OBRIGADA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FOTOS\brasil-2014-2015\santo angelo-2014\ubs centro sul\20150309_1105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604" y="1200150"/>
            <a:ext cx="5656792" cy="339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283841"/>
            <a:ext cx="2974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t-BR" alt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611560" y="1614811"/>
            <a:ext cx="48160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 município Santo Ângelo é considerado a capital das missões do Estado do Rio Grande do Sul no Brasil e está localizado no noroeste gaúcho perto da fronteira com Argentina. Tem uma população estimada de 76.304 habitantes (IBGE, 2010).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karla.pantaleao\Pictures\map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14673"/>
            <a:ext cx="246697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rla.pantaleao\Pictures\Santo Angel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0379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119654"/>
            <a:ext cx="46497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 município atualmente tem dez UBS, sendo que nove funcionam com Estratégia Saúde da Família (ESF), não possui NASF (Núcleo de Apoio a Saúde da Família), tem um CEO (Centro de Especialidades Odontológicas) e dois hospitais, sendo um privado e outro filantrópico.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14348" y="339502"/>
            <a:ext cx="2974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t-BR" alt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/>
          </a:p>
        </p:txBody>
      </p:sp>
      <p:pic>
        <p:nvPicPr>
          <p:cNvPr id="2050" name="Picture 2" descr="C:\Users\karla.pantaleao\Pictures\SMS 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7574"/>
            <a:ext cx="35283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690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983596"/>
            <a:ext cx="4824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Caracterização da UBS Centro Sul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107504" y="1408570"/>
            <a:ext cx="47897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7763" indent="-34290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Zona urbana</a:t>
            </a:r>
          </a:p>
          <a:p>
            <a:pPr marL="804863" indent="0" fontAlgn="auto">
              <a:spcAft>
                <a:spcPts val="0"/>
              </a:spcAft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7763" indent="-34290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Pessoas: 2100</a:t>
            </a:r>
          </a:p>
          <a:p>
            <a:pPr marL="804863" indent="0" fontAlgn="auto">
              <a:spcAft>
                <a:spcPts val="0"/>
              </a:spcAft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7763" indent="-34290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 equipe :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- 01 Enfermeiro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- 01 Médico clínico geral 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- 01 Técnica de Enfermagem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- 02 Agentes Comunitários de Saúde.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6580" y="246554"/>
            <a:ext cx="2974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t-BR" alt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/>
          </a:p>
        </p:txBody>
      </p:sp>
      <p:pic>
        <p:nvPicPr>
          <p:cNvPr id="6" name="Picture 2" descr="D:\FOTOS\brasil-2014-2015\santo angelo-2014\ubs centro sul\20150309_110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7284" y="709937"/>
            <a:ext cx="3761612" cy="3373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00048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altLang="pt-BR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alt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 da ação programática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42844" y="1643056"/>
            <a:ext cx="885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Os elevados índices de morbimortalidade por câncer de colo do útero e da mama no Brasil justificam a implantação de estratégias efetivas de controle dessas doenças.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4282" y="2857502"/>
            <a:ext cx="87868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 situação atual destes programas na UBS é mais desfavorável que outros existentes, por isso é importante intervir nesta ação já que é evidente a relevância de implementar intervenções direcionadas ao programa de prevenção, detecção e controle do CA de colo de útero e  mama na unidade.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843808" y="111071"/>
            <a:ext cx="2974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t-BR" alt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44" y="214296"/>
            <a:ext cx="885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D127D"/>
                </a:solidFill>
                <a:latin typeface="Arial" pitchFamily="34" charset="0"/>
                <a:cs typeface="Arial" pitchFamily="34" charset="0"/>
              </a:rPr>
              <a:t>Situação da ação programática na UBS antes da intervenção.</a:t>
            </a:r>
            <a:endParaRPr lang="pt-BR" sz="2400" dirty="0">
              <a:solidFill>
                <a:srgbClr val="0D127D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8563" y="1203598"/>
            <a:ext cx="87868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 smtClean="0">
                <a:latin typeface="Arial" pitchFamily="34" charset="0"/>
                <a:cs typeface="Arial" pitchFamily="34" charset="0"/>
              </a:rPr>
              <a:t>Cobertura: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36% do quantitativo estimado das mulheres entre 25 a 64 anos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45% do quantitativo estimado das mulheres entre 50 a 69 anos</a:t>
            </a:r>
          </a:p>
          <a:p>
            <a:endParaRPr lang="pt-BR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t-BR" u="sng" dirty="0" smtClean="0">
                <a:latin typeface="Arial" pitchFamily="34" charset="0"/>
                <a:cs typeface="Arial" pitchFamily="34" charset="0"/>
              </a:rPr>
              <a:t>Indicadores de Qualidade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- 23% das mulheres com os exames de mamografia em dia e 31% das usuárias com citopatologico em dia</a:t>
            </a:r>
          </a:p>
          <a:p>
            <a:pPr>
              <a:buFontTx/>
              <a:buChar char="-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23% das mulheres tem avaliação de risco para CA de mama e 11% das usuárias tem avaliação de risco para CA  de colo de útero</a:t>
            </a:r>
          </a:p>
          <a:p>
            <a:pPr>
              <a:buFontTx/>
              <a:buChar char="-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64% das mulheres tem mais de 3 meses de atraso na mamografia e 60% tem citopatologico com mais de 6 meses de atraso</a:t>
            </a:r>
          </a:p>
          <a:p>
            <a:pPr>
              <a:buFontTx/>
              <a:buChar char="-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31% das mulheres tiveram as amostras satisfatórias e 11% apresentaram o citopatologico alterada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428610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2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11560" y="1707654"/>
            <a:ext cx="803240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Qualificar o programa de prevenção do câncer de colo de útero e controle do câncer de mama na UBS Velci Machado/Centro Sul, localizada no município Santo Ângelo/RS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136222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Objetivos Específicos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287524" y="843558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itchFamily="34" charset="0"/>
                <a:cs typeface="Arial" pitchFamily="34" charset="0"/>
              </a:rPr>
              <a:t>1- Ampliar a cobertura de detecção precoce do câncer de colo de útero das mulheres na faixa etária entre 25 e 64 anos e do câncer de mama das mulheres na faixa etária entre 50 e 69 anos de idade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2- Melhorar a qualidade do atendimento das mulheres que realizam detecção precoce de câncer de colo de útero e de mama na unidade de saúde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3- Melhorar a adesão das mulheres à realização do exame citopatológico de colo de útero e mamografia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4- Melhorar o registro das informações do programa de prevenção do Câncer de Colo de Útero e Controle do Câncer de Mama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5-Mapear as mulheres de risco para câncer de colo de útero e de Mama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6- Promover a saúde das mulheres que realizam detecção precoce de câncer de colo de útero e de mama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xmlns="" val="2644771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8225</TotalTime>
  <Words>1870</Words>
  <Application>Microsoft Office PowerPoint</Application>
  <PresentationFormat>Apresentação na tela (16:9)</PresentationFormat>
  <Paragraphs>156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Discussão: Importância da intervenção</vt:lpstr>
      <vt:lpstr>Discussão: Importância da intervenção</vt:lpstr>
      <vt:lpstr>Discussão: Importância da intervenção</vt:lpstr>
      <vt:lpstr> Incorporação da intervenção à rotina do serviço e mudanças</vt:lpstr>
      <vt:lpstr>Reflexão crítica sobre o processo pessoal de aprendizagem </vt:lpstr>
      <vt:lpstr>MUITO OBRIGADA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Departamento de Medicina Social  Especialização em Saúde da Família  http://www.unasus-ufpel.net</dc:title>
  <dc:creator>Fernando</dc:creator>
  <cp:lastModifiedBy>Karla</cp:lastModifiedBy>
  <cp:revision>530</cp:revision>
  <dcterms:created xsi:type="dcterms:W3CDTF">2011-06-02T13:04:44Z</dcterms:created>
  <dcterms:modified xsi:type="dcterms:W3CDTF">2015-09-16T23:16:49Z</dcterms:modified>
</cp:coreProperties>
</file>