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305" r:id="rId7"/>
    <p:sldId id="262" r:id="rId8"/>
    <p:sldId id="263" r:id="rId9"/>
    <p:sldId id="264" r:id="rId10"/>
    <p:sldId id="269" r:id="rId11"/>
    <p:sldId id="270" r:id="rId12"/>
    <p:sldId id="271" r:id="rId13"/>
    <p:sldId id="272" r:id="rId14"/>
    <p:sldId id="273" r:id="rId15"/>
    <p:sldId id="265" r:id="rId16"/>
    <p:sldId id="266" r:id="rId17"/>
    <p:sldId id="267" r:id="rId18"/>
    <p:sldId id="268" r:id="rId19"/>
    <p:sldId id="275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76" r:id="rId28"/>
    <p:sldId id="283" r:id="rId29"/>
    <p:sldId id="284" r:id="rId30"/>
    <p:sldId id="285" r:id="rId31"/>
    <p:sldId id="286" r:id="rId32"/>
    <p:sldId id="304" r:id="rId33"/>
    <p:sldId id="287" r:id="rId34"/>
    <p:sldId id="303" r:id="rId35"/>
    <p:sldId id="288" r:id="rId36"/>
    <p:sldId id="302" r:id="rId37"/>
    <p:sldId id="289" r:id="rId38"/>
    <p:sldId id="301" r:id="rId39"/>
    <p:sldId id="290" r:id="rId40"/>
    <p:sldId id="291" r:id="rId41"/>
    <p:sldId id="297" r:id="rId42"/>
    <p:sldId id="295" r:id="rId43"/>
    <p:sldId id="292" r:id="rId44"/>
    <p:sldId id="293" r:id="rId45"/>
    <p:sldId id="294" r:id="rId46"/>
    <p:sldId id="296" r:id="rId47"/>
    <p:sldId id="298" r:id="rId48"/>
    <p:sldId id="299" r:id="rId49"/>
    <p:sldId id="300" r:id="rId5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kenisBlanca\Documents\CURSO%20BRASIL%20DALKENIS\INTERVENCAO\MES%203\SEMANA%2012\Tarefa%20Planilha%20de%20Coleta%20de%20dados%20S12%20Dalkeni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kenisBlanca\Documents\CURSO%20BRASIL%20DALKENIS\INTERVENCAO\MES%203\SEMANA%2012\Tarefa%20Planilha%20de%20Coleta%20de%20dados%20S12%20Dalkenis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lkenisBlanca\Documents\CURSO%20BRASIL%20DALKENIS\INTERVENCAO\MES%203\SEMANA%2012\Tarefa%20Planilha%20de%20Coleta%20de%20dados%20S12%20Dalkeni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135972222222222"/>
          <c:y val="0.8837261503928171"/>
        </c:manualLayout>
      </c:layout>
      <c:overlay val="0"/>
      <c:txPr>
        <a:bodyPr/>
        <a:lstStyle/>
        <a:p>
          <a:pPr>
            <a:defRPr sz="1400" b="1"/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10452361111111111"/>
          <c:y val="5.6024691358024702E-2"/>
          <c:w val="0.86019852176496758"/>
          <c:h val="0.73449697448906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084168B-E6CC-4766-BE87-D7CFF531F9C7}" type="VALUE">
                      <a:rPr lang="en-US" smtClean="0"/>
                      <a:pPr/>
                      <a:t>[VALOR]</a:t>
                    </a:fld>
                    <a:endParaRPr lang="en-US" smtClean="0"/>
                  </a:p>
                  <a:p>
                    <a:r>
                      <a:rPr lang="en-US" smtClean="0"/>
                      <a:t>27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134D035-2FE9-493A-8B3B-4BE5454CA88C}" type="VALUE">
                      <a:rPr lang="en-US" smtClean="0"/>
                      <a:pPr/>
                      <a:t>[VALOR]</a:t>
                    </a:fld>
                    <a:endParaRPr lang="en-US" smtClean="0"/>
                  </a:p>
                  <a:p>
                    <a:r>
                      <a:rPr lang="en-US" smtClean="0"/>
                      <a:t>64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583D826-B1B3-4B8E-9981-90FBAC8670DB}" type="VALUE">
                      <a:rPr lang="en-US" smtClean="0"/>
                      <a:pPr/>
                      <a:t>[VALOR]</a:t>
                    </a:fld>
                    <a:endParaRPr lang="en-US" smtClean="0"/>
                  </a:p>
                  <a:p>
                    <a:r>
                      <a:rPr lang="en-US" smtClean="0"/>
                      <a:t>86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0.17532467532467519</c:v>
                </c:pt>
                <c:pt idx="1">
                  <c:v>0.41558441558441606</c:v>
                </c:pt>
                <c:pt idx="2">
                  <c:v>0.55844155844155863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09452800"/>
        <c:axId val="-1388139776"/>
      </c:barChart>
      <c:catAx>
        <c:axId val="-170945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1388139776"/>
        <c:crosses val="autoZero"/>
        <c:auto val="1"/>
        <c:lblAlgn val="ctr"/>
        <c:lblOffset val="100"/>
        <c:noMultiLvlLbl val="0"/>
      </c:catAx>
      <c:valAx>
        <c:axId val="-1388139776"/>
        <c:scaling>
          <c:orientation val="minMax"/>
          <c:max val="1"/>
        </c:scaling>
        <c:delete val="0"/>
        <c:axPos val="l"/>
        <c:majorGridlines>
          <c:spPr>
            <a:ln w="3175" cap="flat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1709452800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flat" cmpd="sng" algn="ctr">
      <a:solidFill>
        <a:srgbClr val="808080"/>
      </a:solidFill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565077380952381"/>
          <c:y val="0.87018518518518517"/>
        </c:manualLayout>
      </c:layout>
      <c:overlay val="0"/>
      <c:txPr>
        <a:bodyPr/>
        <a:lstStyle/>
        <a:p>
          <a:pPr>
            <a:defRPr sz="1400" b="1"/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12279404761904762"/>
          <c:y val="8.3892592592592588E-2"/>
          <c:w val="0.85704722222222218"/>
          <c:h val="0.70815802469135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idosos com prescrição de medicamentos  da Farmácia Popular priorizada</c:v>
                </c:pt>
              </c:strCache>
            </c:strRef>
          </c:tx>
          <c:spPr>
            <a:solidFill>
              <a:srgbClr val="00B0F0"/>
            </a:solidFill>
            <a:ln w="0">
              <a:solidFill>
                <a:schemeClr val="tx1"/>
              </a:solidFill>
            </a:ln>
            <a:effectLst>
              <a:outerShdw dist="35921" dir="4800000" algn="br">
                <a:srgbClr val="000000"/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0259F58-05B9-4AD7-B84F-DB73B3C9D475}" type="VALUE">
                      <a:rPr lang="en-US" smtClean="0"/>
                      <a:pPr/>
                      <a:t>[VALOR]</a:t>
                    </a:fld>
                    <a:endParaRPr lang="en-US" smtClean="0"/>
                  </a:p>
                  <a:p>
                    <a:r>
                      <a:rPr lang="en-US" smtClean="0"/>
                      <a:t>18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EDB710B-0259-43AB-8021-39EA2763F5F3}" type="VALUE">
                      <a:rPr lang="en-US" smtClean="0"/>
                      <a:pPr/>
                      <a:t>[VALOR]</a:t>
                    </a:fld>
                    <a:endParaRPr lang="en-US" smtClean="0"/>
                  </a:p>
                  <a:p>
                    <a:r>
                      <a:rPr lang="en-US" smtClean="0"/>
                      <a:t>47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5FE09DB-8183-4ED8-B7DB-CCF1FE0FCCE4}" type="VALUE">
                      <a:rPr lang="en-US" smtClean="0"/>
                      <a:pPr/>
                      <a:t>[VALOR]</a:t>
                    </a:fld>
                    <a:endParaRPr lang="en-US" smtClean="0"/>
                  </a:p>
                  <a:p>
                    <a:r>
                      <a:rPr lang="en-US" smtClean="0"/>
                      <a:t>64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Indicadores!$D$24:$G$24</c:f>
              <c:numCache>
                <c:formatCode>0.0%</c:formatCode>
                <c:ptCount val="4"/>
                <c:pt idx="0">
                  <c:v>0.66666666666666663</c:v>
                </c:pt>
                <c:pt idx="1">
                  <c:v>0.73437500000000044</c:v>
                </c:pt>
                <c:pt idx="2">
                  <c:v>0.7441860465116279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88138144"/>
        <c:axId val="-1388137600"/>
      </c:barChart>
      <c:catAx>
        <c:axId val="-138813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1388137600"/>
        <c:crosses val="autoZero"/>
        <c:auto val="1"/>
        <c:lblAlgn val="ctr"/>
        <c:lblOffset val="100"/>
        <c:noMultiLvlLbl val="0"/>
      </c:catAx>
      <c:valAx>
        <c:axId val="-1388137600"/>
        <c:scaling>
          <c:orientation val="minMax"/>
          <c:max val="1"/>
        </c:scaling>
        <c:delete val="0"/>
        <c:axPos val="l"/>
        <c:majorGridlines>
          <c:spPr>
            <a:ln w="3175" cap="flat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13881381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flat" cmpd="sng" algn="ctr">
      <a:solidFill>
        <a:srgbClr val="808080"/>
      </a:solidFill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8.7936507936507952E-2"/>
          <c:y val="0.827067901234567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12946646825396824"/>
          <c:y val="9.6602160493827166E-2"/>
          <c:w val="0.84249781277340563"/>
          <c:h val="0.52951549302782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idosos com Caderneta de Saúde da Pessoa Idosa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B647A4F-2F25-486F-98F4-4A4E6A4BDE0E}" type="VALUE">
                      <a:rPr lang="en-US" smtClean="0"/>
                      <a:pPr/>
                      <a:t>[VALOR]</a:t>
                    </a:fld>
                    <a:endParaRPr lang="en-US" smtClean="0"/>
                  </a:p>
                  <a:p>
                    <a:r>
                      <a:rPr lang="en-US" smtClean="0"/>
                      <a:t>25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306207D-69AD-4428-9E8F-FD2BA06248A7}" type="VALUE">
                      <a:rPr lang="en-US" smtClean="0"/>
                      <a:pPr/>
                      <a:t>[VALOR]</a:t>
                    </a:fld>
                    <a:endParaRPr lang="en-US" smtClean="0"/>
                  </a:p>
                  <a:p>
                    <a:r>
                      <a:rPr lang="en-US" smtClean="0"/>
                      <a:t>58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283929C-A3FE-455A-8843-5D23E7F4D359}" type="VALUE">
                      <a:rPr lang="en-US" smtClean="0"/>
                      <a:pPr/>
                      <a:t>[VALOR]</a:t>
                    </a:fld>
                    <a:endParaRPr lang="en-US" smtClean="0"/>
                  </a:p>
                  <a:p>
                    <a:r>
                      <a:rPr lang="en-US" smtClean="0"/>
                      <a:t>72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Indicadores!$D$71:$G$71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Indicadores!$D$72:$G$72</c:f>
              <c:numCache>
                <c:formatCode>0.0%</c:formatCode>
                <c:ptCount val="4"/>
                <c:pt idx="0">
                  <c:v>0.92592592592592549</c:v>
                </c:pt>
                <c:pt idx="1">
                  <c:v>0.90625</c:v>
                </c:pt>
                <c:pt idx="2">
                  <c:v>0.83720930232558233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388138688"/>
        <c:axId val="-1388141408"/>
      </c:barChart>
      <c:catAx>
        <c:axId val="-138813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1388141408"/>
        <c:crosses val="autoZero"/>
        <c:auto val="1"/>
        <c:lblAlgn val="ctr"/>
        <c:lblOffset val="100"/>
        <c:noMultiLvlLbl val="0"/>
      </c:catAx>
      <c:valAx>
        <c:axId val="-1388141408"/>
        <c:scaling>
          <c:orientation val="minMax"/>
          <c:max val="1"/>
        </c:scaling>
        <c:delete val="0"/>
        <c:axPos val="l"/>
        <c:majorGridlines>
          <c:spPr>
            <a:ln w="3175" cap="flat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1388138688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flat" cmpd="sng" algn="ctr">
      <a:solidFill>
        <a:srgbClr val="808080"/>
      </a:solidFill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750B5-7D05-4BEF-8C1F-B7EF86FAEFE8}" type="datetimeFigureOut">
              <a:rPr lang="es-ES" smtClean="0"/>
              <a:t>17/09/2015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F813D-E74C-4B7E-8CBD-6F4E9EE1A6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8738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F813D-E74C-4B7E-8CBD-6F4E9EE1A63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983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2FD0-5A73-444F-910C-5DB85BD760CA}" type="datetimeFigureOut">
              <a:rPr lang="es-ES" smtClean="0"/>
              <a:t>17/09/2015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F3A2-0E8F-4C16-B7D0-19A80DCA7A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020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2FD0-5A73-444F-910C-5DB85BD760CA}" type="datetimeFigureOut">
              <a:rPr lang="es-ES" smtClean="0"/>
              <a:t>17/09/2015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F3A2-0E8F-4C16-B7D0-19A80DCA7A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09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2FD0-5A73-444F-910C-5DB85BD760CA}" type="datetimeFigureOut">
              <a:rPr lang="es-ES" smtClean="0"/>
              <a:t>17/09/2015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F3A2-0E8F-4C16-B7D0-19A80DCA7A41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218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2FD0-5A73-444F-910C-5DB85BD760CA}" type="datetimeFigureOut">
              <a:rPr lang="es-ES" smtClean="0"/>
              <a:t>17/09/2015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F3A2-0E8F-4C16-B7D0-19A80DCA7A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005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2FD0-5A73-444F-910C-5DB85BD760CA}" type="datetimeFigureOut">
              <a:rPr lang="es-ES" smtClean="0"/>
              <a:t>17/09/2015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F3A2-0E8F-4C16-B7D0-19A80DCA7A41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4173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2FD0-5A73-444F-910C-5DB85BD760CA}" type="datetimeFigureOut">
              <a:rPr lang="es-ES" smtClean="0"/>
              <a:t>17/09/2015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F3A2-0E8F-4C16-B7D0-19A80DCA7A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206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2FD0-5A73-444F-910C-5DB85BD760CA}" type="datetimeFigureOut">
              <a:rPr lang="es-ES" smtClean="0"/>
              <a:t>17/09/2015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F3A2-0E8F-4C16-B7D0-19A80DCA7A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955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2FD0-5A73-444F-910C-5DB85BD760CA}" type="datetimeFigureOut">
              <a:rPr lang="es-ES" smtClean="0"/>
              <a:t>17/09/2015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F3A2-0E8F-4C16-B7D0-19A80DCA7A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20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2FD0-5A73-444F-910C-5DB85BD760CA}" type="datetimeFigureOut">
              <a:rPr lang="es-ES" smtClean="0"/>
              <a:t>17/09/2015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F3A2-0E8F-4C16-B7D0-19A80DCA7A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64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2FD0-5A73-444F-910C-5DB85BD760CA}" type="datetimeFigureOut">
              <a:rPr lang="es-ES" smtClean="0"/>
              <a:t>17/09/2015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F3A2-0E8F-4C16-B7D0-19A80DCA7A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032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2FD0-5A73-444F-910C-5DB85BD760CA}" type="datetimeFigureOut">
              <a:rPr lang="es-ES" smtClean="0"/>
              <a:t>17/09/2015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F3A2-0E8F-4C16-B7D0-19A80DCA7A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580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2FD0-5A73-444F-910C-5DB85BD760CA}" type="datetimeFigureOut">
              <a:rPr lang="es-ES" smtClean="0"/>
              <a:t>17/09/2015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F3A2-0E8F-4C16-B7D0-19A80DCA7A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16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2FD0-5A73-444F-910C-5DB85BD760CA}" type="datetimeFigureOut">
              <a:rPr lang="es-ES" smtClean="0"/>
              <a:t>17/09/2015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F3A2-0E8F-4C16-B7D0-19A80DCA7A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32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2FD0-5A73-444F-910C-5DB85BD760CA}" type="datetimeFigureOut">
              <a:rPr lang="es-ES" smtClean="0"/>
              <a:t>17/09/2015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F3A2-0E8F-4C16-B7D0-19A80DCA7A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73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2FD0-5A73-444F-910C-5DB85BD760CA}" type="datetimeFigureOut">
              <a:rPr lang="es-ES" smtClean="0"/>
              <a:t>17/09/2015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F3A2-0E8F-4C16-B7D0-19A80DCA7A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19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2FD0-5A73-444F-910C-5DB85BD760CA}" type="datetimeFigureOut">
              <a:rPr lang="es-ES" smtClean="0"/>
              <a:t>17/09/2015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F3A2-0E8F-4C16-B7D0-19A80DCA7A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92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B2FD0-5A73-444F-910C-5DB85BD760CA}" type="datetimeFigureOut">
              <a:rPr lang="es-ES" smtClean="0"/>
              <a:t>17/09/2015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3C4F3A2-0E8F-4C16-B7D0-19A80DCA7A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27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://dms.ufpel.edu.br/aquares/images/stories/logos/unasus-ufpel.png"/>
          <p:cNvPicPr/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0142" cy="20116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2782673" y="246817"/>
            <a:ext cx="73288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UNIVERSIDADE ABERTA DO SUS</a:t>
            </a:r>
            <a:endParaRPr lang="es-ES" sz="2000" dirty="0"/>
          </a:p>
          <a:p>
            <a:pPr algn="ctr"/>
            <a:r>
              <a:rPr lang="pt-BR" sz="2000" b="1" dirty="0"/>
              <a:t>UNIVERSIDADE FEDERAL DE PELOTAS</a:t>
            </a:r>
            <a:endParaRPr lang="es-ES" sz="2000" dirty="0"/>
          </a:p>
          <a:p>
            <a:pPr algn="ctr"/>
            <a:r>
              <a:rPr lang="pt-BR" sz="2000" b="1" dirty="0"/>
              <a:t>Especialização em Saúde da Família</a:t>
            </a:r>
            <a:endParaRPr lang="es-ES" sz="2000" dirty="0"/>
          </a:p>
          <a:p>
            <a:pPr algn="ctr"/>
            <a:r>
              <a:rPr lang="pt-BR" sz="2000" b="1" dirty="0"/>
              <a:t>Modalidade a Distância</a:t>
            </a:r>
            <a:endParaRPr lang="es-ES" sz="2000" dirty="0"/>
          </a:p>
          <a:p>
            <a:pPr algn="ctr"/>
            <a:r>
              <a:rPr lang="pt-BR" sz="2000" b="1" dirty="0"/>
              <a:t>Turma </a:t>
            </a:r>
            <a:r>
              <a:rPr lang="pt-BR" sz="2000" dirty="0"/>
              <a:t>7</a:t>
            </a:r>
            <a:endParaRPr lang="es-ES" sz="2000" dirty="0"/>
          </a:p>
          <a:p>
            <a:pPr algn="ctr"/>
            <a:r>
              <a:rPr lang="pt-BR" dirty="0"/>
              <a:t> </a:t>
            </a:r>
            <a:endParaRPr lang="es-ES" dirty="0"/>
          </a:p>
          <a:p>
            <a:pPr algn="ctr"/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32264" y="2852382"/>
            <a:ext cx="11327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MELHORIA DA ATENÇÃO AOS IDOSOS DA UBS CONRADO ALVES GUIMARÃES, SANTA VITORIA DO PALMAR/ RS</a:t>
            </a:r>
            <a:endParaRPr lang="es-ES" sz="2400" b="1" dirty="0"/>
          </a:p>
          <a:p>
            <a:pPr algn="ctr"/>
            <a:endParaRPr lang="es-ES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5841242" y="5308979"/>
            <a:ext cx="5800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 smtClean="0"/>
              <a:t>Especializando: </a:t>
            </a:r>
            <a:r>
              <a:rPr lang="pt-BR" b="1" dirty="0"/>
              <a:t>DALKENIS BLANCA GONZALEZ SANTI</a:t>
            </a:r>
            <a:endParaRPr lang="es-ES" b="1" dirty="0"/>
          </a:p>
          <a:p>
            <a:endParaRPr lang="es-419" b="1" dirty="0" smtClean="0"/>
          </a:p>
          <a:p>
            <a:r>
              <a:rPr lang="pt-BR" b="1" dirty="0" smtClean="0"/>
              <a:t>Orientador</a:t>
            </a:r>
            <a:r>
              <a:rPr lang="es-419" b="1" dirty="0" smtClean="0"/>
              <a:t>a</a:t>
            </a:r>
            <a:r>
              <a:rPr lang="pt-BR" b="1" dirty="0" smtClean="0"/>
              <a:t>: GISELLE LIMA AGUIAR CORREIA</a:t>
            </a:r>
            <a:endParaRPr lang="es-ES" b="1" dirty="0" smtClean="0"/>
          </a:p>
          <a:p>
            <a:endParaRPr lang="es-ES" b="1" dirty="0"/>
          </a:p>
        </p:txBody>
      </p:sp>
      <p:pic>
        <p:nvPicPr>
          <p:cNvPr id="7" name="Picture 8" descr="http://www.minhapos.com.br/data/artigos/images/ufpel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412" y="0"/>
            <a:ext cx="1901588" cy="193798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1176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392071"/>
          </a:xfrm>
          <a:prstGeom prst="ellipseRibbon">
            <a:avLst>
              <a:gd name="adj1" fmla="val 25000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>
                <a:solidFill>
                  <a:schemeClr val="tx1"/>
                </a:solidFill>
              </a:rPr>
              <a:t>OBJETIVO </a:t>
            </a:r>
            <a:r>
              <a:rPr lang="es-419" sz="3600" b="1" dirty="0" smtClean="0">
                <a:solidFill>
                  <a:schemeClr val="tx1"/>
                </a:solidFill>
              </a:rPr>
              <a:t>ESPECIFICOS E METAS DA </a:t>
            </a:r>
            <a:r>
              <a:rPr lang="pt-BR" sz="3600" b="1" dirty="0" smtClean="0">
                <a:solidFill>
                  <a:schemeClr val="tx1"/>
                </a:solidFill>
              </a:rPr>
              <a:t>INTERVENÇÃO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Estrella de 6 puntas 2"/>
          <p:cNvSpPr/>
          <p:nvPr/>
        </p:nvSpPr>
        <p:spPr>
          <a:xfrm>
            <a:off x="150125" y="1487607"/>
            <a:ext cx="2832226" cy="4817660"/>
          </a:xfrm>
          <a:prstGeom prst="star6">
            <a:avLst>
              <a:gd name="adj" fmla="val 34124"/>
              <a:gd name="hf" fmla="val 11547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rgbClr val="FF0000"/>
                </a:solidFill>
              </a:rPr>
              <a:t>Objetivo 2:</a:t>
            </a:r>
            <a:r>
              <a:rPr lang="pt-BR" sz="2400" b="1" dirty="0">
                <a:solidFill>
                  <a:schemeClr val="tx1"/>
                </a:solidFill>
              </a:rPr>
              <a:t> Melhorar a qualidade da atenção ao idoso na Unidade de Saúde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4" name="Llamada con línea 2 3"/>
          <p:cNvSpPr/>
          <p:nvPr/>
        </p:nvSpPr>
        <p:spPr>
          <a:xfrm>
            <a:off x="3752084" y="2442949"/>
            <a:ext cx="8317996" cy="756833"/>
          </a:xfrm>
          <a:prstGeom prst="borderCallout2">
            <a:avLst>
              <a:gd name="adj1" fmla="val 48739"/>
              <a:gd name="adj2" fmla="val -300"/>
              <a:gd name="adj3" fmla="val 92249"/>
              <a:gd name="adj4" fmla="val -9077"/>
              <a:gd name="adj5" fmla="val 93574"/>
              <a:gd name="adj6" fmla="val -890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419" sz="2000" b="1" dirty="0" smtClean="0">
              <a:solidFill>
                <a:schemeClr val="tx1"/>
              </a:solidFill>
            </a:endParaRPr>
          </a:p>
          <a:p>
            <a:r>
              <a:rPr lang="pt-BR" sz="2000" b="1" dirty="0" smtClean="0">
                <a:solidFill>
                  <a:schemeClr val="tx1"/>
                </a:solidFill>
              </a:rPr>
              <a:t>Meta </a:t>
            </a:r>
            <a:r>
              <a:rPr lang="pt-BR" sz="2000" b="1" dirty="0">
                <a:solidFill>
                  <a:schemeClr val="tx1"/>
                </a:solidFill>
              </a:rPr>
              <a:t>2.6: Realizar visita domiciliar a 100% dos idosos acamados ou com problemas de locomoção.</a:t>
            </a:r>
            <a:endParaRPr lang="es-ES" sz="2000" b="1" dirty="0">
              <a:solidFill>
                <a:schemeClr val="tx1"/>
              </a:solidFill>
            </a:endParaRPr>
          </a:p>
          <a:p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5" name="Llamada con línea 2 4"/>
          <p:cNvSpPr/>
          <p:nvPr/>
        </p:nvSpPr>
        <p:spPr>
          <a:xfrm>
            <a:off x="3752083" y="3295317"/>
            <a:ext cx="8317997" cy="703478"/>
          </a:xfrm>
          <a:prstGeom prst="borderCallout2">
            <a:avLst>
              <a:gd name="adj1" fmla="val 48739"/>
              <a:gd name="adj2" fmla="val -300"/>
              <a:gd name="adj3" fmla="val 25177"/>
              <a:gd name="adj4" fmla="val -10442"/>
              <a:gd name="adj5" fmla="val 23864"/>
              <a:gd name="adj6" fmla="val -1044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>
                <a:solidFill>
                  <a:schemeClr val="tx1"/>
                </a:solidFill>
              </a:rPr>
              <a:t>Meta 2.7: Rastrear 100% dos idosos para Hipertensão Arterial Sistêmica (HAS).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6" name="Llamada con línea 2 5"/>
          <p:cNvSpPr/>
          <p:nvPr/>
        </p:nvSpPr>
        <p:spPr>
          <a:xfrm>
            <a:off x="3752084" y="4147684"/>
            <a:ext cx="8317996" cy="955345"/>
          </a:xfrm>
          <a:prstGeom prst="borderCallout2">
            <a:avLst>
              <a:gd name="adj1" fmla="val 48739"/>
              <a:gd name="adj2" fmla="val -300"/>
              <a:gd name="adj3" fmla="val 7330"/>
              <a:gd name="adj4" fmla="val -10430"/>
              <a:gd name="adj5" fmla="val 4946"/>
              <a:gd name="adj6" fmla="val -1066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419" sz="2000" b="1" dirty="0" smtClean="0">
              <a:solidFill>
                <a:schemeClr val="tx1"/>
              </a:solidFill>
            </a:endParaRPr>
          </a:p>
          <a:p>
            <a:r>
              <a:rPr lang="pt-BR" sz="2000" b="1" dirty="0" smtClean="0">
                <a:solidFill>
                  <a:schemeClr val="tx1"/>
                </a:solidFill>
              </a:rPr>
              <a:t>Meta </a:t>
            </a:r>
            <a:r>
              <a:rPr lang="pt-BR" sz="2000" b="1" dirty="0">
                <a:solidFill>
                  <a:schemeClr val="tx1"/>
                </a:solidFill>
              </a:rPr>
              <a:t>2.8: Rastrear 100% dos idosos com pressão arterial sustentada maior que 135/80 mmHg ou com diagnóstico de hipertensão arterial para Diabetes Mellitus (DM).</a:t>
            </a:r>
            <a:endParaRPr lang="es-ES" sz="2000" b="1" dirty="0">
              <a:solidFill>
                <a:schemeClr val="tx1"/>
              </a:solidFill>
            </a:endParaRPr>
          </a:p>
          <a:p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7" name="Llamada con línea 2 6"/>
          <p:cNvSpPr/>
          <p:nvPr/>
        </p:nvSpPr>
        <p:spPr>
          <a:xfrm>
            <a:off x="3752084" y="1660310"/>
            <a:ext cx="8317996" cy="687105"/>
          </a:xfrm>
          <a:prstGeom prst="borderCallout2">
            <a:avLst>
              <a:gd name="adj1" fmla="val 48739"/>
              <a:gd name="adj2" fmla="val -300"/>
              <a:gd name="adj3" fmla="val 123790"/>
              <a:gd name="adj4" fmla="val -11703"/>
              <a:gd name="adj5" fmla="val 121561"/>
              <a:gd name="adj6" fmla="val -120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>
                <a:solidFill>
                  <a:schemeClr val="tx1"/>
                </a:solidFill>
              </a:rPr>
              <a:t>Meta 2.5: Cadastrar 100% dos idosos acamados ou com problemas de locomoção. (Estimativa de 8% dos idosos da área).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8" name="Llamada con línea 2 7"/>
          <p:cNvSpPr/>
          <p:nvPr/>
        </p:nvSpPr>
        <p:spPr>
          <a:xfrm>
            <a:off x="3752083" y="5251918"/>
            <a:ext cx="8317997" cy="703478"/>
          </a:xfrm>
          <a:prstGeom prst="borderCallout2">
            <a:avLst>
              <a:gd name="adj1" fmla="val 48739"/>
              <a:gd name="adj2" fmla="val -300"/>
              <a:gd name="adj3" fmla="val -33024"/>
              <a:gd name="adj4" fmla="val -8309"/>
              <a:gd name="adj5" fmla="val -36277"/>
              <a:gd name="adj6" fmla="val -88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419" sz="2000" dirty="0" smtClean="0"/>
          </a:p>
          <a:p>
            <a:r>
              <a:rPr lang="pt-BR" sz="2000" b="1" dirty="0" smtClean="0">
                <a:solidFill>
                  <a:schemeClr val="tx1"/>
                </a:solidFill>
              </a:rPr>
              <a:t>Meta </a:t>
            </a:r>
            <a:r>
              <a:rPr lang="pt-BR" sz="2000" b="1" dirty="0">
                <a:solidFill>
                  <a:schemeClr val="tx1"/>
                </a:solidFill>
              </a:rPr>
              <a:t>2.9: Realizar avaliação da necessidade de atendimento odontológico em 100% dos idosos.</a:t>
            </a:r>
            <a:endParaRPr lang="es-ES" sz="2000" b="1" dirty="0">
              <a:solidFill>
                <a:schemeClr val="tx1"/>
              </a:solidFill>
            </a:endParaRPr>
          </a:p>
          <a:p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9" name="Llamada con línea 2 8"/>
          <p:cNvSpPr/>
          <p:nvPr/>
        </p:nvSpPr>
        <p:spPr>
          <a:xfrm>
            <a:off x="3752083" y="6009988"/>
            <a:ext cx="8317997" cy="703478"/>
          </a:xfrm>
          <a:prstGeom prst="borderCallout2">
            <a:avLst>
              <a:gd name="adj1" fmla="val 48739"/>
              <a:gd name="adj2" fmla="val -300"/>
              <a:gd name="adj3" fmla="val -81525"/>
              <a:gd name="adj4" fmla="val -12411"/>
              <a:gd name="adj5" fmla="val -78958"/>
              <a:gd name="adj6" fmla="val -1224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419" sz="2000" dirty="0" smtClean="0"/>
          </a:p>
          <a:p>
            <a:r>
              <a:rPr lang="pt-BR" sz="2000" b="1" dirty="0" smtClean="0">
                <a:solidFill>
                  <a:schemeClr val="tx1"/>
                </a:solidFill>
              </a:rPr>
              <a:t>Meta </a:t>
            </a:r>
            <a:r>
              <a:rPr lang="pt-BR" sz="2000" b="1" dirty="0">
                <a:solidFill>
                  <a:schemeClr val="tx1"/>
                </a:solidFill>
              </a:rPr>
              <a:t>2.10: Realizar a primeira consulta odontológica para 100% dos idosos.</a:t>
            </a:r>
            <a:endParaRPr lang="es-ES" sz="2000" b="1" dirty="0">
              <a:solidFill>
                <a:schemeClr val="tx1"/>
              </a:solidFill>
            </a:endParaRPr>
          </a:p>
          <a:p>
            <a:r>
              <a:rPr lang="pt-BR" sz="2000" dirty="0"/>
              <a:t> 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5914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392071"/>
          </a:xfrm>
          <a:prstGeom prst="ellipseRibbon">
            <a:avLst>
              <a:gd name="adj1" fmla="val 25000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>
                <a:solidFill>
                  <a:schemeClr val="tx1"/>
                </a:solidFill>
              </a:rPr>
              <a:t>OBJETIVO </a:t>
            </a:r>
            <a:r>
              <a:rPr lang="es-419" sz="3600" b="1" dirty="0" smtClean="0">
                <a:solidFill>
                  <a:schemeClr val="tx1"/>
                </a:solidFill>
              </a:rPr>
              <a:t>ESPECIFICOS E METAS DA </a:t>
            </a:r>
            <a:r>
              <a:rPr lang="pt-BR" sz="3600" b="1" dirty="0" smtClean="0">
                <a:solidFill>
                  <a:schemeClr val="tx1"/>
                </a:solidFill>
              </a:rPr>
              <a:t>INTERVENÇÃO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13" name="Llamada con línea 2 12"/>
          <p:cNvSpPr/>
          <p:nvPr/>
        </p:nvSpPr>
        <p:spPr>
          <a:xfrm>
            <a:off x="4277278" y="3010486"/>
            <a:ext cx="7005012" cy="1313451"/>
          </a:xfrm>
          <a:prstGeom prst="borderCallout2">
            <a:avLst>
              <a:gd name="adj1" fmla="val 48739"/>
              <a:gd name="adj2" fmla="val -300"/>
              <a:gd name="adj3" fmla="val 50882"/>
              <a:gd name="adj4" fmla="val -16868"/>
              <a:gd name="adj5" fmla="val 50640"/>
              <a:gd name="adj6" fmla="val -168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smtClean="0">
                <a:solidFill>
                  <a:schemeClr val="tx1"/>
                </a:solidFill>
              </a:rPr>
              <a:t>Meta 3.1: Buscar 100% dos idosos faltosos às consultas programadas.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4" name="Estrella de 6 puntas 13"/>
          <p:cNvSpPr/>
          <p:nvPr/>
        </p:nvSpPr>
        <p:spPr>
          <a:xfrm>
            <a:off x="150125" y="1487607"/>
            <a:ext cx="3057100" cy="4817660"/>
          </a:xfrm>
          <a:prstGeom prst="star6">
            <a:avLst>
              <a:gd name="adj" fmla="val 31204"/>
              <a:gd name="hf" fmla="val 11547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rgbClr val="FF0000"/>
                </a:solidFill>
              </a:rPr>
              <a:t>Objetivo 3: </a:t>
            </a:r>
            <a:r>
              <a:rPr lang="pt-BR" sz="2400" b="1" dirty="0">
                <a:solidFill>
                  <a:schemeClr val="tx1"/>
                </a:solidFill>
              </a:rPr>
              <a:t>Melhorar a adesão dos idosos ao Programa de Saúde do Idoso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2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392071"/>
          </a:xfrm>
          <a:prstGeom prst="ellipseRibbon">
            <a:avLst>
              <a:gd name="adj1" fmla="val 25000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>
                <a:solidFill>
                  <a:schemeClr val="tx1"/>
                </a:solidFill>
              </a:rPr>
              <a:t>OBJETIVO </a:t>
            </a:r>
            <a:r>
              <a:rPr lang="es-419" sz="3600" b="1" dirty="0" smtClean="0">
                <a:solidFill>
                  <a:schemeClr val="tx1"/>
                </a:solidFill>
              </a:rPr>
              <a:t>ESPECIFICOS E METAS DA </a:t>
            </a:r>
            <a:r>
              <a:rPr lang="pt-BR" sz="3600" b="1" dirty="0" smtClean="0">
                <a:solidFill>
                  <a:schemeClr val="tx1"/>
                </a:solidFill>
              </a:rPr>
              <a:t>INTERVENÇÃO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Estrella de 6 puntas 2"/>
          <p:cNvSpPr/>
          <p:nvPr/>
        </p:nvSpPr>
        <p:spPr>
          <a:xfrm>
            <a:off x="150125" y="1487607"/>
            <a:ext cx="2832226" cy="4817660"/>
          </a:xfrm>
          <a:prstGeom prst="star6">
            <a:avLst>
              <a:gd name="adj" fmla="val 34124"/>
              <a:gd name="hf" fmla="val 11547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rgbClr val="FF0000"/>
                </a:solidFill>
              </a:rPr>
              <a:t>Objetivo 4: </a:t>
            </a:r>
            <a:r>
              <a:rPr lang="pt-BR" sz="2400" b="1" dirty="0">
                <a:solidFill>
                  <a:schemeClr val="tx1"/>
                </a:solidFill>
              </a:rPr>
              <a:t>Melhorar o registro das informações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4" name="Llamada con línea 2 3"/>
          <p:cNvSpPr/>
          <p:nvPr/>
        </p:nvSpPr>
        <p:spPr>
          <a:xfrm>
            <a:off x="3791067" y="4684121"/>
            <a:ext cx="8317996" cy="1177299"/>
          </a:xfrm>
          <a:prstGeom prst="borderCallout2">
            <a:avLst>
              <a:gd name="adj1" fmla="val 48739"/>
              <a:gd name="adj2" fmla="val -300"/>
              <a:gd name="adj3" fmla="val -33465"/>
              <a:gd name="adj4" fmla="val -10389"/>
              <a:gd name="adj5" fmla="val -35618"/>
              <a:gd name="adj6" fmla="val -1071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</a:rPr>
              <a:t>Meta 4.2: Distribuir a Caderneta de Saúde da Pessoa Idosa a 100% dos idosos cadastrados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7" name="Llamada con línea 2 6"/>
          <p:cNvSpPr/>
          <p:nvPr/>
        </p:nvSpPr>
        <p:spPr>
          <a:xfrm>
            <a:off x="3791067" y="2642948"/>
            <a:ext cx="8317996" cy="1045211"/>
          </a:xfrm>
          <a:prstGeom prst="borderCallout2">
            <a:avLst>
              <a:gd name="adj1" fmla="val 48739"/>
              <a:gd name="adj2" fmla="val -300"/>
              <a:gd name="adj3" fmla="val 131531"/>
              <a:gd name="adj4" fmla="val -10883"/>
              <a:gd name="adj5" fmla="val 132594"/>
              <a:gd name="adj6" fmla="val -10754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</a:rPr>
              <a:t>Meta 4.1: Manter registro específico de 100% das pessoas idosas</a:t>
            </a:r>
            <a:r>
              <a:rPr lang="pt-BR" sz="2400" b="1" dirty="0"/>
              <a:t>.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392071"/>
          </a:xfrm>
          <a:prstGeom prst="ellipseRibbon">
            <a:avLst>
              <a:gd name="adj1" fmla="val 25000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>
                <a:solidFill>
                  <a:schemeClr val="tx1"/>
                </a:solidFill>
              </a:rPr>
              <a:t>OBJETIVO </a:t>
            </a:r>
            <a:r>
              <a:rPr lang="es-419" sz="3600" b="1" dirty="0" smtClean="0">
                <a:solidFill>
                  <a:schemeClr val="tx1"/>
                </a:solidFill>
              </a:rPr>
              <a:t>ESPECIFICOS E METAS DA </a:t>
            </a:r>
            <a:r>
              <a:rPr lang="pt-BR" sz="3600" b="1" dirty="0" smtClean="0">
                <a:solidFill>
                  <a:schemeClr val="tx1"/>
                </a:solidFill>
              </a:rPr>
              <a:t>INTERVENÇÃO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Estrella de 6 puntas 2"/>
          <p:cNvSpPr/>
          <p:nvPr/>
        </p:nvSpPr>
        <p:spPr>
          <a:xfrm>
            <a:off x="150125" y="1487607"/>
            <a:ext cx="2832226" cy="4817660"/>
          </a:xfrm>
          <a:prstGeom prst="star6">
            <a:avLst>
              <a:gd name="adj" fmla="val 34124"/>
              <a:gd name="hf" fmla="val 11547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rgbClr val="FF0000"/>
                </a:solidFill>
              </a:rPr>
              <a:t>Objetivo 5: </a:t>
            </a:r>
            <a:r>
              <a:rPr lang="pt-BR" sz="2400" b="1" dirty="0">
                <a:solidFill>
                  <a:schemeClr val="tx1"/>
                </a:solidFill>
              </a:rPr>
              <a:t>Mapear os idosos de risco da área de abrangência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4" name="Llamada con línea 2 3"/>
          <p:cNvSpPr/>
          <p:nvPr/>
        </p:nvSpPr>
        <p:spPr>
          <a:xfrm>
            <a:off x="3752084" y="3452017"/>
            <a:ext cx="8317996" cy="1177299"/>
          </a:xfrm>
          <a:prstGeom prst="borderCallout2">
            <a:avLst>
              <a:gd name="adj1" fmla="val 48739"/>
              <a:gd name="adj2" fmla="val -300"/>
              <a:gd name="adj3" fmla="val 61593"/>
              <a:gd name="adj4" fmla="val -9733"/>
              <a:gd name="adj5" fmla="val 62918"/>
              <a:gd name="adj6" fmla="val -956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</a:rPr>
              <a:t>Meta 5.2: Investigar a presença de indicadores de fragilização na velhice em 100% das pessoas idosas.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5" name="Llamada con línea 2 4"/>
          <p:cNvSpPr/>
          <p:nvPr/>
        </p:nvSpPr>
        <p:spPr>
          <a:xfrm>
            <a:off x="3752083" y="5065355"/>
            <a:ext cx="8317997" cy="1113721"/>
          </a:xfrm>
          <a:prstGeom prst="borderCallout2">
            <a:avLst>
              <a:gd name="adj1" fmla="val 48739"/>
              <a:gd name="adj2" fmla="val -300"/>
              <a:gd name="adj3" fmla="val -36094"/>
              <a:gd name="adj4" fmla="val -9293"/>
              <a:gd name="adj5" fmla="val -37407"/>
              <a:gd name="adj6" fmla="val -929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</a:rPr>
              <a:t>Meta 5.3: Avaliar a rede social de 100% dos idosos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7" name="Llamada con línea 2 6"/>
          <p:cNvSpPr/>
          <p:nvPr/>
        </p:nvSpPr>
        <p:spPr>
          <a:xfrm>
            <a:off x="3752084" y="1970767"/>
            <a:ext cx="8317996" cy="1045211"/>
          </a:xfrm>
          <a:prstGeom prst="borderCallout2">
            <a:avLst>
              <a:gd name="adj1" fmla="val 48739"/>
              <a:gd name="adj2" fmla="val -300"/>
              <a:gd name="adj3" fmla="val 109333"/>
              <a:gd name="adj4" fmla="val -8750"/>
              <a:gd name="adj5" fmla="val 111702"/>
              <a:gd name="adj6" fmla="val -845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</a:rPr>
              <a:t>Meta 5.1: Rastrear 100% das pessoas idosas para risco de morbimortalidade.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2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392071"/>
          </a:xfrm>
          <a:prstGeom prst="ellipseRibbon">
            <a:avLst>
              <a:gd name="adj1" fmla="val 25000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>
                <a:solidFill>
                  <a:schemeClr val="tx1"/>
                </a:solidFill>
              </a:rPr>
              <a:t>OBJETIVO </a:t>
            </a:r>
            <a:r>
              <a:rPr lang="es-419" sz="3600" b="1" dirty="0" smtClean="0">
                <a:solidFill>
                  <a:schemeClr val="tx1"/>
                </a:solidFill>
              </a:rPr>
              <a:t>ESPECIFICOS E METAS DA </a:t>
            </a:r>
            <a:r>
              <a:rPr lang="pt-BR" sz="3600" b="1" dirty="0" smtClean="0">
                <a:solidFill>
                  <a:schemeClr val="tx1"/>
                </a:solidFill>
              </a:rPr>
              <a:t>INTERVENÇÃO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Estrella de 6 puntas 2"/>
          <p:cNvSpPr/>
          <p:nvPr/>
        </p:nvSpPr>
        <p:spPr>
          <a:xfrm>
            <a:off x="150125" y="1487607"/>
            <a:ext cx="2832226" cy="4817660"/>
          </a:xfrm>
          <a:prstGeom prst="star6">
            <a:avLst>
              <a:gd name="adj" fmla="val 34124"/>
              <a:gd name="hf" fmla="val 11547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rgbClr val="FF0000"/>
                </a:solidFill>
              </a:rPr>
              <a:t>Objetivo 6: </a:t>
            </a:r>
            <a:r>
              <a:rPr lang="pt-BR" sz="2400" b="1" dirty="0">
                <a:solidFill>
                  <a:schemeClr val="tx1"/>
                </a:solidFill>
              </a:rPr>
              <a:t>Promover a saúde dos idosos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4" name="Llamada con línea 2 3"/>
          <p:cNvSpPr/>
          <p:nvPr/>
        </p:nvSpPr>
        <p:spPr>
          <a:xfrm>
            <a:off x="3752084" y="3452017"/>
            <a:ext cx="8317996" cy="1177299"/>
          </a:xfrm>
          <a:prstGeom prst="borderCallout2">
            <a:avLst>
              <a:gd name="adj1" fmla="val 48739"/>
              <a:gd name="adj2" fmla="val -300"/>
              <a:gd name="adj3" fmla="val 40727"/>
              <a:gd name="adj4" fmla="val -10553"/>
              <a:gd name="adj5" fmla="val 39733"/>
              <a:gd name="adj6" fmla="val -1054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</a:rPr>
              <a:t>Meta 6.2: Garantir orientação para a prática regular de atividade física a 100% idosos.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5" name="Llamada con línea 2 4"/>
          <p:cNvSpPr/>
          <p:nvPr/>
        </p:nvSpPr>
        <p:spPr>
          <a:xfrm>
            <a:off x="3752083" y="5065355"/>
            <a:ext cx="8317997" cy="1239912"/>
          </a:xfrm>
          <a:prstGeom prst="borderCallout2">
            <a:avLst>
              <a:gd name="adj1" fmla="val 48739"/>
              <a:gd name="adj2" fmla="val -300"/>
              <a:gd name="adj3" fmla="val -36094"/>
              <a:gd name="adj4" fmla="val -9293"/>
              <a:gd name="adj5" fmla="val -37407"/>
              <a:gd name="adj6" fmla="val -929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</a:rPr>
              <a:t>Meta 6.3: Garantir orientações sobre higiene bucal (incluindo higiene de próteses dentárias) para 100% dos idosos cadastrados.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7" name="Llamada con línea 2 6"/>
          <p:cNvSpPr/>
          <p:nvPr/>
        </p:nvSpPr>
        <p:spPr>
          <a:xfrm>
            <a:off x="3752084" y="1970767"/>
            <a:ext cx="8317996" cy="1045211"/>
          </a:xfrm>
          <a:prstGeom prst="borderCallout2">
            <a:avLst>
              <a:gd name="adj1" fmla="val 48739"/>
              <a:gd name="adj2" fmla="val -300"/>
              <a:gd name="adj3" fmla="val 109333"/>
              <a:gd name="adj4" fmla="val -8750"/>
              <a:gd name="adj5" fmla="val 111702"/>
              <a:gd name="adj6" fmla="val -845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</a:rPr>
              <a:t>Meta 6.1: Garantir orientação nutricional para hábitos alimentares saudáveis a 100% das pessoas idosas.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nta curvada hacia abajo 2"/>
          <p:cNvSpPr/>
          <p:nvPr/>
        </p:nvSpPr>
        <p:spPr>
          <a:xfrm>
            <a:off x="0" y="-1"/>
            <a:ext cx="12192000" cy="1392071"/>
          </a:xfrm>
          <a:prstGeom prst="ellipseRibbon">
            <a:avLst>
              <a:gd name="adj1" fmla="val 25000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sz="3600" b="1" smtClean="0">
              <a:solidFill>
                <a:schemeClr val="tx1"/>
              </a:solidFill>
            </a:endParaRPr>
          </a:p>
          <a:p>
            <a:pPr algn="ctr"/>
            <a:r>
              <a:rPr lang="es-419" sz="3600" b="1" smtClean="0">
                <a:solidFill>
                  <a:schemeClr val="tx1"/>
                </a:solidFill>
              </a:rPr>
              <a:t>METODOLOGIA DA </a:t>
            </a:r>
            <a:r>
              <a:rPr lang="pt-BR" sz="3600" b="1" smtClean="0">
                <a:solidFill>
                  <a:schemeClr val="tx1"/>
                </a:solidFill>
              </a:rPr>
              <a:t>INTERVENÇÃO</a:t>
            </a:r>
          </a:p>
          <a:p>
            <a:pPr algn="ctr"/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2129051"/>
            <a:ext cx="121920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Este projeto foi estruturado para ser desenvolvido no período de 12 semanas na Unidade Básica de Saúde Conrado Alves Guimarães, do bairro Brasiliano do Município de Santa Vitória do Palmar/RS. Participaram na intervenção em torno de 86 idosos pertente</a:t>
            </a:r>
            <a:r>
              <a:rPr lang="es-419" sz="3200" b="1" dirty="0" smtClean="0"/>
              <a:t>s </a:t>
            </a:r>
            <a:r>
              <a:rPr lang="pt-BR" sz="3200" b="1" dirty="0" smtClean="0"/>
              <a:t>ao área de abrangência da </a:t>
            </a:r>
            <a:r>
              <a:rPr lang="pt-BR" sz="3200" b="1" dirty="0"/>
              <a:t>unidade de saúde.</a:t>
            </a:r>
            <a:endParaRPr lang="es-419" sz="3200" b="1" dirty="0"/>
          </a:p>
        </p:txBody>
      </p:sp>
    </p:spTree>
    <p:extLst>
      <p:ext uri="{BB962C8B-B14F-4D97-AF65-F5344CB8AC3E}">
        <p14:creationId xmlns:p14="http://schemas.microsoft.com/office/powerpoint/2010/main" val="19095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583141"/>
          </a:xfrm>
          <a:prstGeom prst="ellipseRibbon">
            <a:avLst>
              <a:gd name="adj1" fmla="val 18137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>
                <a:solidFill>
                  <a:schemeClr val="tx1"/>
                </a:solidFill>
              </a:rPr>
              <a:t>RESULTADOS DA </a:t>
            </a:r>
            <a:r>
              <a:rPr lang="pt-BR" sz="3600" b="1" dirty="0">
                <a:solidFill>
                  <a:schemeClr val="tx1"/>
                </a:solidFill>
              </a:rPr>
              <a:t>INTERVENÇÃO</a:t>
            </a:r>
            <a:r>
              <a:rPr lang="es-419" sz="3600" b="1" dirty="0">
                <a:solidFill>
                  <a:schemeClr val="tx1"/>
                </a:solidFill>
              </a:rPr>
              <a:t> PARA CADA OBJETIVO E META</a:t>
            </a:r>
            <a:endParaRPr lang="pt-BR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422841595"/>
              </p:ext>
            </p:extLst>
          </p:nvPr>
        </p:nvGraphicFramePr>
        <p:xfrm>
          <a:off x="99182" y="2470245"/>
          <a:ext cx="5040000" cy="35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5289452" y="2894375"/>
            <a:ext cx="690254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u="sng" dirty="0"/>
              <a:t>Objetivo 1</a:t>
            </a:r>
            <a:r>
              <a:rPr lang="pt-BR" sz="2400" b="1" dirty="0"/>
              <a:t>. Ampliar a cobertura do Programa de Saúde do Idoso.</a:t>
            </a:r>
            <a:endParaRPr lang="es-ES" sz="2400" b="1" dirty="0"/>
          </a:p>
          <a:p>
            <a:r>
              <a:rPr lang="pt-BR" sz="2400" b="1" dirty="0"/>
              <a:t>Meta 1.1: Garantir cadastrar 40% dos idosos de 60 anos e mais da área abrangência em Programa de saúde do idoso na unidade.</a:t>
            </a:r>
            <a:endParaRPr lang="es-ES" sz="2400" b="1" dirty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5543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nta curvada hacia abajo 3"/>
          <p:cNvSpPr/>
          <p:nvPr/>
        </p:nvSpPr>
        <p:spPr>
          <a:xfrm>
            <a:off x="0" y="-1"/>
            <a:ext cx="12192000" cy="1583141"/>
          </a:xfrm>
          <a:prstGeom prst="ellipseRibbon">
            <a:avLst>
              <a:gd name="adj1" fmla="val 18137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>
                <a:solidFill>
                  <a:schemeClr val="tx1"/>
                </a:solidFill>
              </a:rPr>
              <a:t>RESULTADOS DA </a:t>
            </a:r>
            <a:r>
              <a:rPr lang="pt-BR" sz="3600" b="1" dirty="0">
                <a:solidFill>
                  <a:schemeClr val="tx1"/>
                </a:solidFill>
              </a:rPr>
              <a:t>INTERVENÇÃO</a:t>
            </a:r>
            <a:r>
              <a:rPr lang="es-419" sz="3600" b="1" dirty="0">
                <a:solidFill>
                  <a:schemeClr val="tx1"/>
                </a:solidFill>
              </a:rPr>
              <a:t> PARA CADA OBJETIVO E META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1730326"/>
            <a:ext cx="1212166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/>
              <a:t>Objetivo 2</a:t>
            </a:r>
            <a:r>
              <a:rPr lang="pt-BR" sz="2800" b="1" dirty="0"/>
              <a:t>. Melhorar a qualidade da atenção ao idoso na Unidade de Saúde. </a:t>
            </a:r>
            <a:endParaRPr lang="es-ES" sz="2800" b="1" dirty="0"/>
          </a:p>
          <a:p>
            <a:r>
              <a:rPr lang="pt-BR" sz="2800" b="1" dirty="0"/>
              <a:t>Meta 2.1- Realizar Avaliação Multidimensional Rápida de 100% dos idosos da área de abrangência utilizando como modelo a proposta de avaliação do Ministério da Saúde.</a:t>
            </a:r>
            <a:endParaRPr lang="es-ES" sz="2800" b="1" dirty="0"/>
          </a:p>
          <a:p>
            <a:r>
              <a:rPr lang="" sz="2800" b="1" dirty="0" smtClean="0"/>
              <a:t>O</a:t>
            </a:r>
            <a:r>
              <a:rPr lang="pt-BR" sz="2800" b="1" dirty="0" smtClean="0"/>
              <a:t> </a:t>
            </a:r>
            <a:r>
              <a:rPr lang="pt-BR" sz="2800" b="1" dirty="0"/>
              <a:t>100% dos idosos da área de abrangência receberam Avaliação Multidimensional Rápida. Conseguimos, ao longo dos meses, os seguintes dados: no primeiro mês 27 idosos (100%), no segundo mês 64 (100%), no terceiro mês 86 idosos (100%).</a:t>
            </a:r>
            <a:endParaRPr lang="es-ES" sz="2800" b="1" dirty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5097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583141"/>
          </a:xfrm>
          <a:prstGeom prst="ellipseRibbon">
            <a:avLst>
              <a:gd name="adj1" fmla="val 18137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>
                <a:solidFill>
                  <a:schemeClr val="tx1"/>
                </a:solidFill>
              </a:rPr>
              <a:t>RESULTADOS DA </a:t>
            </a:r>
            <a:r>
              <a:rPr lang="pt-BR" sz="3600" b="1" dirty="0">
                <a:solidFill>
                  <a:schemeClr val="tx1"/>
                </a:solidFill>
              </a:rPr>
              <a:t>INTERVENÇÃO</a:t>
            </a:r>
            <a:r>
              <a:rPr lang="es-419" sz="3600" b="1" dirty="0">
                <a:solidFill>
                  <a:schemeClr val="tx1"/>
                </a:solidFill>
              </a:rPr>
              <a:t> PARA CADA OBJETIVO E META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-14068" y="1786596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Meta 2.2- Realizar exame clínico apropriado em 100% das consultas, incluindo exame físico dos pés, com palpação dos pulsos tibial posterior e pedioso e medida da sensibilidade a cada três meses para diabéticos.</a:t>
            </a:r>
            <a:endParaRPr lang="es-ES" sz="2800" b="1" dirty="0"/>
          </a:p>
          <a:p>
            <a:r>
              <a:rPr lang="pt-BR" sz="2800" b="1" dirty="0"/>
              <a:t>Para </a:t>
            </a:r>
            <a:r>
              <a:rPr lang="" sz="2800" b="1" dirty="0" smtClean="0"/>
              <a:t>o 100 % d</a:t>
            </a:r>
            <a:r>
              <a:rPr lang="pt-BR" sz="2800" b="1" dirty="0" smtClean="0"/>
              <a:t>os </a:t>
            </a:r>
            <a:r>
              <a:rPr lang="pt-BR" sz="2800" b="1" dirty="0"/>
              <a:t>usuários consultados foi realizado o exame clínico </a:t>
            </a:r>
            <a:r>
              <a:rPr lang="pt-BR" sz="2800" b="1" dirty="0" smtClean="0"/>
              <a:t>adequado</a:t>
            </a:r>
            <a:r>
              <a:rPr lang="" sz="2800" b="1" dirty="0" smtClean="0"/>
              <a:t>.</a:t>
            </a:r>
            <a:r>
              <a:rPr lang="pt-BR" sz="2800" b="1" dirty="0" smtClean="0"/>
              <a:t> </a:t>
            </a:r>
            <a:r>
              <a:rPr lang="pt-BR" sz="2800" b="1" dirty="0"/>
              <a:t>Antes do início da intervenção na Unidade Básica de Saúde existia o atendimento aos usuários idosos, mas não com a qualidade requerida e esperada por eles, somente eram realizadas as consultas de acordo com a demanda. </a:t>
            </a:r>
            <a:endParaRPr lang="es-419" sz="2400" b="1" dirty="0"/>
          </a:p>
        </p:txBody>
      </p:sp>
    </p:spTree>
    <p:extLst>
      <p:ext uri="{BB962C8B-B14F-4D97-AF65-F5344CB8AC3E}">
        <p14:creationId xmlns:p14="http://schemas.microsoft.com/office/powerpoint/2010/main" val="12344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583141"/>
          </a:xfrm>
          <a:prstGeom prst="ellipseRibbon">
            <a:avLst>
              <a:gd name="adj1" fmla="val 18137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>
                <a:solidFill>
                  <a:schemeClr val="tx1"/>
                </a:solidFill>
              </a:rPr>
              <a:t>RESULTADOS DA </a:t>
            </a:r>
            <a:r>
              <a:rPr lang="pt-BR" sz="3600" b="1" dirty="0">
                <a:solidFill>
                  <a:schemeClr val="tx1"/>
                </a:solidFill>
              </a:rPr>
              <a:t>INTERVENÇÃO</a:t>
            </a:r>
            <a:r>
              <a:rPr lang="es-419" sz="3600" b="1" dirty="0">
                <a:solidFill>
                  <a:schemeClr val="tx1"/>
                </a:solidFill>
              </a:rPr>
              <a:t> PARA CADA OBJETIVO E META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1955410"/>
            <a:ext cx="12192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Meta 2.3- Realizar a solicitação de exames complementares periódicos em 100% dos idosos hipertensos e/ou diabéticos.</a:t>
            </a:r>
            <a:endParaRPr lang="es-ES" sz="2800" b="1" dirty="0"/>
          </a:p>
          <a:p>
            <a:r>
              <a:rPr lang="pt-BR" sz="2800" b="1" dirty="0" smtClean="0"/>
              <a:t>Durante </a:t>
            </a:r>
            <a:r>
              <a:rPr lang="pt-BR" sz="2800" b="1" dirty="0"/>
              <a:t>a intervenção os resultados alcançados foram: no primeiro mês 27 idosos (100%), no segundo mês 64 idosos (100%), no terceiro mês 86 idosos (100%). </a:t>
            </a:r>
            <a:r>
              <a:rPr lang="" sz="2800" b="1" dirty="0"/>
              <a:t>O</a:t>
            </a:r>
            <a:r>
              <a:rPr lang="pt-BR" sz="2800" b="1" dirty="0" smtClean="0"/>
              <a:t> </a:t>
            </a:r>
            <a:r>
              <a:rPr lang="pt-BR" sz="2800" b="1" dirty="0"/>
              <a:t>100% dos idosos hipertensos e/ou diabéticos tenham os exames complementares indicados de acordo com a periodicidade recomendada</a:t>
            </a:r>
            <a:r>
              <a:rPr lang="pt-BR" sz="2400" b="1" dirty="0"/>
              <a:t>.</a:t>
            </a:r>
            <a:endParaRPr lang="es-ES" sz="2400" b="1" dirty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92016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nta curvada hacia abajo 8"/>
          <p:cNvSpPr/>
          <p:nvPr/>
        </p:nvSpPr>
        <p:spPr>
          <a:xfrm>
            <a:off x="0" y="-1"/>
            <a:ext cx="12192000" cy="1392071"/>
          </a:xfrm>
          <a:prstGeom prst="ellipseRibbon">
            <a:avLst>
              <a:gd name="adj1" fmla="val 25000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INTRODUÇÃO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0" y="1897039"/>
            <a:ext cx="121920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Mais de 10% da população brasileira é idosa e estima-se que no ano </a:t>
            </a:r>
            <a:r>
              <a:rPr lang="pt-BR" sz="3200" b="1" dirty="0" smtClean="0"/>
              <a:t>2050 </a:t>
            </a:r>
            <a:r>
              <a:rPr lang="pt-BR" sz="3200" b="1" dirty="0"/>
              <a:t>esta população será </a:t>
            </a:r>
            <a:r>
              <a:rPr lang="pt-BR" sz="3200" b="1" dirty="0" smtClean="0"/>
              <a:t>d</a:t>
            </a:r>
            <a:r>
              <a:rPr lang="es-419" sz="3200" b="1" dirty="0"/>
              <a:t>o</a:t>
            </a:r>
            <a:r>
              <a:rPr lang="pt-BR" sz="3200" b="1" dirty="0" smtClean="0"/>
              <a:t> 30%</a:t>
            </a:r>
            <a:r>
              <a:rPr lang="es-419" sz="3200" b="1" dirty="0" smtClean="0"/>
              <a:t>. </a:t>
            </a:r>
            <a:r>
              <a:rPr lang="pt-BR" sz="3200" b="1" dirty="0" smtClean="0"/>
              <a:t>Assim</a:t>
            </a:r>
            <a:r>
              <a:rPr lang="pt-BR" sz="3200" b="1" dirty="0"/>
              <a:t>, temos que pensar desde já como melhorar a atenção à saúde dos idosos</a:t>
            </a:r>
            <a:r>
              <a:rPr lang="pt-BR" sz="3200" b="1" dirty="0" smtClean="0"/>
              <a:t>.</a:t>
            </a:r>
            <a:r>
              <a:rPr lang="es-419" sz="3200" b="1" dirty="0" smtClean="0"/>
              <a:t> </a:t>
            </a:r>
            <a:r>
              <a:rPr lang="pt-BR" sz="3200" b="1" dirty="0"/>
              <a:t>O maior desafio na atenção à pessoa idosa é conseguir contribuir para que, apesar das progressivas limitações que possam ocorrer, elas possam redescobrir possibilidade de viver sua própria vida com a máxima qualidade possível</a:t>
            </a:r>
            <a:r>
              <a:rPr lang="pt-BR" sz="3200" b="1" dirty="0" smtClean="0"/>
              <a:t>.</a:t>
            </a:r>
            <a:r>
              <a:rPr lang="es-419" sz="3200" b="1" baseline="30000" dirty="0" smtClean="0"/>
              <a:t> 1</a:t>
            </a:r>
            <a:endParaRPr lang="es-ES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664505" y="6249215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 smtClean="0"/>
              <a:t>BRASIL, 2007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67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583141"/>
          </a:xfrm>
          <a:prstGeom prst="ellipseRibbon">
            <a:avLst>
              <a:gd name="adj1" fmla="val 18137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>
                <a:solidFill>
                  <a:schemeClr val="tx1"/>
                </a:solidFill>
              </a:rPr>
              <a:t>RESULTADOS DA </a:t>
            </a:r>
            <a:r>
              <a:rPr lang="pt-BR" sz="3600" b="1" dirty="0">
                <a:solidFill>
                  <a:schemeClr val="tx1"/>
                </a:solidFill>
              </a:rPr>
              <a:t>INTERVENÇÃO</a:t>
            </a:r>
            <a:r>
              <a:rPr lang="es-419" sz="3600" b="1" dirty="0">
                <a:solidFill>
                  <a:schemeClr val="tx1"/>
                </a:solidFill>
              </a:rPr>
              <a:t> PARA CADA OBJETIVO E META</a:t>
            </a:r>
            <a:endParaRPr lang="pt-BR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383355271"/>
              </p:ext>
            </p:extLst>
          </p:nvPr>
        </p:nvGraphicFramePr>
        <p:xfrm>
          <a:off x="216730" y="2574386"/>
          <a:ext cx="504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5729540" y="3309058"/>
            <a:ext cx="6790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Meta 2.4- Priorizar a prescrição de medicamentos da Farmácia a 100% dos idosos</a:t>
            </a:r>
            <a:r>
              <a:rPr lang="pt-BR" sz="2400" b="1" dirty="0" smtClean="0"/>
              <a:t>.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402685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583141"/>
          </a:xfrm>
          <a:prstGeom prst="ellipseRibbon">
            <a:avLst>
              <a:gd name="adj1" fmla="val 18137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>
                <a:solidFill>
                  <a:schemeClr val="tx1"/>
                </a:solidFill>
              </a:rPr>
              <a:t>RESULTADOS DA </a:t>
            </a:r>
            <a:r>
              <a:rPr lang="pt-BR" sz="3600" b="1" dirty="0">
                <a:solidFill>
                  <a:schemeClr val="tx1"/>
                </a:solidFill>
              </a:rPr>
              <a:t>INTERVENÇÃO</a:t>
            </a:r>
            <a:r>
              <a:rPr lang="es-419" sz="3600" b="1" dirty="0">
                <a:solidFill>
                  <a:schemeClr val="tx1"/>
                </a:solidFill>
              </a:rPr>
              <a:t> PARA CADA OBJETIVO E META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583140"/>
            <a:ext cx="1219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Meta 2.5- Cadastrar 100% dos idosos acamados ou com problemas de locomoção. </a:t>
            </a:r>
            <a:endParaRPr lang="es-ES" sz="2800" b="1" dirty="0"/>
          </a:p>
          <a:p>
            <a:r>
              <a:rPr lang="pt-BR" sz="2800" b="1" dirty="0"/>
              <a:t>O 100% dos idosos acamados ou com problemas de locomoção foram </a:t>
            </a:r>
            <a:r>
              <a:rPr lang="pt-BR" sz="2800" b="1" dirty="0" smtClean="0"/>
              <a:t>cadastrados.</a:t>
            </a:r>
            <a:r>
              <a:rPr lang="" sz="2800" b="1" dirty="0" smtClean="0"/>
              <a:t> O</a:t>
            </a:r>
            <a:r>
              <a:rPr lang="pt-BR" sz="2800" b="1" dirty="0" smtClean="0"/>
              <a:t>s </a:t>
            </a:r>
            <a:r>
              <a:rPr lang="pt-BR" sz="2800" b="1" dirty="0"/>
              <a:t>resultados alcançados foram: no primeiro mês 3 idosos (100%), no segundo mês 9 idosos (100%), no terceiro mês 13 idosos (100%). </a:t>
            </a:r>
            <a:endParaRPr lang="" sz="2800" b="1" dirty="0" smtClean="0"/>
          </a:p>
          <a:p>
            <a:r>
              <a:rPr lang="pt-BR" sz="2800" b="1" dirty="0" smtClean="0"/>
              <a:t>Meta </a:t>
            </a:r>
            <a:r>
              <a:rPr lang="pt-BR" sz="2800" b="1" dirty="0"/>
              <a:t>2.6- Realizar visita domiciliar a 100% dos idosos acamados ou com problemas de locomoção</a:t>
            </a:r>
            <a:r>
              <a:rPr lang="pt-BR" sz="2800" b="1" dirty="0" smtClean="0"/>
              <a:t>.  </a:t>
            </a:r>
            <a:endParaRPr lang="es-ES" sz="2800" b="1" dirty="0"/>
          </a:p>
          <a:p>
            <a:r>
              <a:rPr lang="pt-BR" sz="2800" b="1" dirty="0" smtClean="0"/>
              <a:t>Durante </a:t>
            </a:r>
            <a:r>
              <a:rPr lang="pt-BR" sz="2800" b="1" dirty="0"/>
              <a:t>a intervenção </a:t>
            </a:r>
            <a:r>
              <a:rPr lang="" sz="2800" b="1" dirty="0"/>
              <a:t>o</a:t>
            </a:r>
            <a:r>
              <a:rPr lang="pt-BR" sz="2800" b="1" dirty="0" smtClean="0"/>
              <a:t> </a:t>
            </a:r>
            <a:r>
              <a:rPr lang="pt-BR" sz="2800" b="1" dirty="0"/>
              <a:t>100% dos idosos acamados ou com problemas de locomoção receberam a visita domiciliar. </a:t>
            </a:r>
            <a:endParaRPr lang="es-ES" sz="2800" b="1" dirty="0"/>
          </a:p>
          <a:p>
            <a:endParaRPr lang="es-419" sz="2800" b="1" dirty="0"/>
          </a:p>
        </p:txBody>
      </p:sp>
    </p:spTree>
    <p:extLst>
      <p:ext uri="{BB962C8B-B14F-4D97-AF65-F5344CB8AC3E}">
        <p14:creationId xmlns:p14="http://schemas.microsoft.com/office/powerpoint/2010/main" val="16085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583141"/>
          </a:xfrm>
          <a:prstGeom prst="ellipseRibbon">
            <a:avLst>
              <a:gd name="adj1" fmla="val 18137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>
                <a:solidFill>
                  <a:schemeClr val="tx1"/>
                </a:solidFill>
              </a:rPr>
              <a:t>RESULTADOS DA </a:t>
            </a:r>
            <a:r>
              <a:rPr lang="pt-BR" sz="3600" b="1" dirty="0">
                <a:solidFill>
                  <a:schemeClr val="tx1"/>
                </a:solidFill>
              </a:rPr>
              <a:t>INTERVENÇÃO</a:t>
            </a:r>
            <a:r>
              <a:rPr lang="es-419" sz="3600" b="1" dirty="0">
                <a:solidFill>
                  <a:schemeClr val="tx1"/>
                </a:solidFill>
              </a:rPr>
              <a:t> PARA CADA OBJETIVO E META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1583140"/>
            <a:ext cx="12192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Meta 2.7- Rastrear 100% dos idosos para Hipertensão Arterial Sistêmica Conseguimos rastrear 100% </a:t>
            </a:r>
            <a:r>
              <a:rPr lang="" sz="2800" b="1" dirty="0" smtClean="0"/>
              <a:t>dos </a:t>
            </a:r>
            <a:r>
              <a:rPr lang="pt-BR" sz="2800" b="1" dirty="0" smtClean="0"/>
              <a:t>idosos para hipertensão na última consulta. </a:t>
            </a:r>
            <a:endParaRPr lang="" sz="2800" b="1" dirty="0" smtClean="0"/>
          </a:p>
          <a:p>
            <a:r>
              <a:rPr lang="pt-BR" sz="2800" b="1" dirty="0" smtClean="0"/>
              <a:t>Meta </a:t>
            </a:r>
            <a:r>
              <a:rPr lang="pt-BR" sz="2800" b="1" dirty="0"/>
              <a:t>2.8- Rastrear 100% dos idosos com pressão arterial sustentada maior que 135/80 mmHg para Diabetes Mellitus (DM). </a:t>
            </a:r>
            <a:endParaRPr lang="es-ES" sz="2800" b="1" dirty="0"/>
          </a:p>
          <a:p>
            <a:r>
              <a:rPr lang="pt-BR" sz="2800" b="1" dirty="0" smtClean="0"/>
              <a:t>Rastreamos </a:t>
            </a:r>
            <a:r>
              <a:rPr lang="pt-BR" sz="2800" b="1" dirty="0"/>
              <a:t>100% de </a:t>
            </a:r>
            <a:r>
              <a:rPr lang="pt-BR" sz="2800" b="1" dirty="0" smtClean="0"/>
              <a:t>idosos</a:t>
            </a:r>
            <a:r>
              <a:rPr lang="es-419" sz="2800" b="1" dirty="0" smtClean="0"/>
              <a:t> </a:t>
            </a:r>
            <a:r>
              <a:rPr lang="pt-BR" sz="2800" b="1" dirty="0" smtClean="0"/>
              <a:t>para </a:t>
            </a:r>
            <a:r>
              <a:rPr lang="pt-BR" sz="2800" b="1" dirty="0"/>
              <a:t>diabetes. </a:t>
            </a:r>
            <a:r>
              <a:rPr lang="" sz="2800" b="1" dirty="0" smtClean="0"/>
              <a:t>O</a:t>
            </a:r>
            <a:r>
              <a:rPr lang="pt-BR" sz="2800" b="1" dirty="0" smtClean="0"/>
              <a:t>s </a:t>
            </a:r>
            <a:r>
              <a:rPr lang="pt-BR" sz="2800" b="1" dirty="0"/>
              <a:t>resultados alcançados foram: no primeiro mês 17 idosos (100%), no segundo mês 46 idosos (100%), no terceiro mês 63 idosos (100%).</a:t>
            </a:r>
            <a:endParaRPr lang="es-ES" sz="2800" b="1" dirty="0"/>
          </a:p>
          <a:p>
            <a:endParaRPr lang="es-419" b="1" dirty="0"/>
          </a:p>
        </p:txBody>
      </p:sp>
    </p:spTree>
    <p:extLst>
      <p:ext uri="{BB962C8B-B14F-4D97-AF65-F5344CB8AC3E}">
        <p14:creationId xmlns:p14="http://schemas.microsoft.com/office/powerpoint/2010/main" val="18795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583141"/>
          </a:xfrm>
          <a:prstGeom prst="ellipseRibbon">
            <a:avLst>
              <a:gd name="adj1" fmla="val 18137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>
                <a:solidFill>
                  <a:schemeClr val="tx1"/>
                </a:solidFill>
              </a:rPr>
              <a:t>RESULTADOS DA </a:t>
            </a:r>
            <a:r>
              <a:rPr lang="pt-BR" sz="3600" b="1" dirty="0">
                <a:solidFill>
                  <a:schemeClr val="tx1"/>
                </a:solidFill>
              </a:rPr>
              <a:t>INTERVENÇÃO</a:t>
            </a:r>
            <a:r>
              <a:rPr lang="es-419" sz="3600" b="1" dirty="0">
                <a:solidFill>
                  <a:schemeClr val="tx1"/>
                </a:solidFill>
              </a:rPr>
              <a:t> PARA CADA OBJETIVO E META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1927274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Meta 2.9- Realizar avaliação da necessidade de atendimento odontológico em 100% dos idosos.</a:t>
            </a:r>
            <a:endParaRPr lang="es-ES" sz="2800" b="1" dirty="0"/>
          </a:p>
          <a:p>
            <a:r>
              <a:rPr lang="pt-BR" sz="2800" b="1" dirty="0" smtClean="0"/>
              <a:t>Para </a:t>
            </a:r>
            <a:r>
              <a:rPr lang="pt-BR" sz="2800" b="1" dirty="0"/>
              <a:t>este indicador, conseguimos os seguintes dados: no 1º mês foram 27 idosos (100%), no 2º mês 64 idosos (100%), no 3º mês 86 idosos (100%). Com respeito a avaliação da necessidade de atendimento odontológico observamos que durante a intervenção a totalidade dos usuários idosos foram avaliados.</a:t>
            </a:r>
            <a:endParaRPr lang="es-ES" sz="2800" b="1" dirty="0"/>
          </a:p>
          <a:p>
            <a:endParaRPr lang="es-419" sz="2800" b="1" dirty="0"/>
          </a:p>
        </p:txBody>
      </p:sp>
    </p:spTree>
    <p:extLst>
      <p:ext uri="{BB962C8B-B14F-4D97-AF65-F5344CB8AC3E}">
        <p14:creationId xmlns:p14="http://schemas.microsoft.com/office/powerpoint/2010/main" val="7008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583141"/>
          </a:xfrm>
          <a:prstGeom prst="ellipseRibbon">
            <a:avLst>
              <a:gd name="adj1" fmla="val 18137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>
                <a:solidFill>
                  <a:schemeClr val="tx1"/>
                </a:solidFill>
              </a:rPr>
              <a:t>RESULTADOS DA </a:t>
            </a:r>
            <a:r>
              <a:rPr lang="pt-BR" sz="3600" b="1" dirty="0">
                <a:solidFill>
                  <a:schemeClr val="tx1"/>
                </a:solidFill>
              </a:rPr>
              <a:t>INTERVENÇÃO</a:t>
            </a:r>
            <a:r>
              <a:rPr lang="es-419" sz="3600" b="1" dirty="0">
                <a:solidFill>
                  <a:schemeClr val="tx1"/>
                </a:solidFill>
              </a:rPr>
              <a:t> PARA CADA OBJETIVO E META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2250832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Meta 2.10- Realizar a primeira consulta odontológica para 100% dos idosos.</a:t>
            </a:r>
            <a:endParaRPr lang="es-ES" sz="2800" b="1" dirty="0"/>
          </a:p>
          <a:p>
            <a:r>
              <a:rPr lang="pt-BR" sz="2800" b="1" dirty="0" smtClean="0"/>
              <a:t>Para </a:t>
            </a:r>
            <a:r>
              <a:rPr lang="pt-BR" sz="2800" b="1" dirty="0"/>
              <a:t>este indicador, conseguimos os seguintes dados: no 1º mês foram 27 idosos (100%), no 2º mês 64 idosos (100%), no 3º mês 86 idosos (100%). O 100% dos idosos receberam sua primeira consulta odontológica programática.</a:t>
            </a:r>
            <a:endParaRPr lang="es-419" sz="2800" b="1" dirty="0"/>
          </a:p>
        </p:txBody>
      </p:sp>
    </p:spTree>
    <p:extLst>
      <p:ext uri="{BB962C8B-B14F-4D97-AF65-F5344CB8AC3E}">
        <p14:creationId xmlns:p14="http://schemas.microsoft.com/office/powerpoint/2010/main" val="186828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583141"/>
          </a:xfrm>
          <a:prstGeom prst="ellipseRibbon">
            <a:avLst>
              <a:gd name="adj1" fmla="val 18137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>
                <a:solidFill>
                  <a:schemeClr val="tx1"/>
                </a:solidFill>
              </a:rPr>
              <a:t>RESULTADOS DA </a:t>
            </a:r>
            <a:r>
              <a:rPr lang="pt-BR" sz="3600" b="1" dirty="0">
                <a:solidFill>
                  <a:schemeClr val="tx1"/>
                </a:solidFill>
              </a:rPr>
              <a:t>INTERVENÇÃO</a:t>
            </a:r>
            <a:r>
              <a:rPr lang="es-419" sz="3600" b="1" dirty="0">
                <a:solidFill>
                  <a:schemeClr val="tx1"/>
                </a:solidFill>
              </a:rPr>
              <a:t> PARA CADA OBJETIVO E META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1748909"/>
            <a:ext cx="12192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/>
              <a:t>Objetivo 3. </a:t>
            </a:r>
            <a:r>
              <a:rPr lang="pt-BR" sz="2800" b="1" dirty="0"/>
              <a:t>Melhorar a adesão dos idosos ao Programa de Saúde do Idoso. </a:t>
            </a:r>
            <a:endParaRPr lang="es-ES" sz="2800" b="1" dirty="0"/>
          </a:p>
          <a:p>
            <a:r>
              <a:rPr lang="pt-BR" sz="2800" b="1" dirty="0"/>
              <a:t>Meta 3.1: Buscar 100% dos idosos faltosos às consultas programadas</a:t>
            </a:r>
            <a:r>
              <a:rPr lang="pt-BR" sz="2800" b="1" dirty="0" smtClean="0"/>
              <a:t>. </a:t>
            </a:r>
            <a:endParaRPr lang="es-ES" sz="2800" b="1" dirty="0"/>
          </a:p>
          <a:p>
            <a:r>
              <a:rPr lang="pt-BR" sz="2800" b="1" dirty="0" smtClean="0"/>
              <a:t>Durante </a:t>
            </a:r>
            <a:r>
              <a:rPr lang="pt-BR" sz="2800" b="1" dirty="0"/>
              <a:t>a intervenção, encontramos que </a:t>
            </a:r>
            <a:r>
              <a:rPr lang="pt-BR" sz="2800" b="1" dirty="0" smtClean="0"/>
              <a:t>no </a:t>
            </a:r>
            <a:r>
              <a:rPr lang="pt-BR" sz="2800" b="1" dirty="0"/>
              <a:t>primeiro mês, 2 (100%) foram identificados como usuários faltosos às consultas, </a:t>
            </a:r>
            <a:r>
              <a:rPr lang="pt-BR" sz="2800" b="1" dirty="0" smtClean="0"/>
              <a:t>no </a:t>
            </a:r>
            <a:r>
              <a:rPr lang="pt-BR" sz="2800" b="1" dirty="0"/>
              <a:t>segundo mês </a:t>
            </a:r>
            <a:r>
              <a:rPr lang="" sz="2800" b="1" dirty="0" smtClean="0"/>
              <a:t>8</a:t>
            </a:r>
            <a:r>
              <a:rPr lang="pt-BR" sz="2800" b="1" dirty="0" smtClean="0"/>
              <a:t> </a:t>
            </a:r>
            <a:r>
              <a:rPr lang="pt-BR" sz="2800" b="1" dirty="0"/>
              <a:t>(100%) faltaram a consulta programada pela médica e no terceiro mês </a:t>
            </a:r>
            <a:r>
              <a:rPr lang="" sz="2800" b="1" dirty="0" smtClean="0"/>
              <a:t>1</a:t>
            </a:r>
            <a:r>
              <a:rPr lang="pt-BR" sz="2800" b="1" dirty="0" smtClean="0"/>
              <a:t>4 </a:t>
            </a:r>
            <a:r>
              <a:rPr lang="pt-BR" sz="2800" b="1" dirty="0"/>
              <a:t>(100%) </a:t>
            </a:r>
            <a:r>
              <a:rPr lang="" sz="2800" b="1" dirty="0" smtClean="0"/>
              <a:t>idosos</a:t>
            </a:r>
            <a:r>
              <a:rPr lang="pt-BR" sz="2800" b="1" dirty="0" smtClean="0"/>
              <a:t> </a:t>
            </a:r>
            <a:r>
              <a:rPr lang="pt-BR" sz="2800" b="1" dirty="0"/>
              <a:t>foram identificados como faltosos a </a:t>
            </a:r>
            <a:r>
              <a:rPr lang="pt-BR" sz="2800" b="1" dirty="0" smtClean="0"/>
              <a:t>consulta</a:t>
            </a:r>
            <a:r>
              <a:rPr lang="" sz="2800" b="1" dirty="0" smtClean="0"/>
              <a:t>. M</a:t>
            </a:r>
            <a:r>
              <a:rPr lang="pt-BR" sz="2800" b="1" dirty="0" smtClean="0"/>
              <a:t>as </a:t>
            </a:r>
            <a:r>
              <a:rPr lang="pt-BR" sz="2800" b="1" dirty="0"/>
              <a:t>para o 100% deles foi realizada a busca </a:t>
            </a:r>
            <a:r>
              <a:rPr lang="pt-BR" sz="2800" b="1" dirty="0" smtClean="0"/>
              <a:t>ativa</a:t>
            </a:r>
            <a:r>
              <a:rPr lang="" sz="2800" b="1" dirty="0" smtClean="0"/>
              <a:t>.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0587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583141"/>
          </a:xfrm>
          <a:prstGeom prst="ellipseRibbon">
            <a:avLst>
              <a:gd name="adj1" fmla="val 18137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>
                <a:solidFill>
                  <a:schemeClr val="tx1"/>
                </a:solidFill>
              </a:rPr>
              <a:t>RESULTADOS DA </a:t>
            </a:r>
            <a:r>
              <a:rPr lang="pt-BR" sz="3600" b="1" dirty="0">
                <a:solidFill>
                  <a:schemeClr val="tx1"/>
                </a:solidFill>
              </a:rPr>
              <a:t>INTERVENÇÃO</a:t>
            </a:r>
            <a:r>
              <a:rPr lang="es-419" sz="3600" b="1" dirty="0">
                <a:solidFill>
                  <a:schemeClr val="tx1"/>
                </a:solidFill>
              </a:rPr>
              <a:t> PARA CADA OBJETIVO E META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1744394"/>
            <a:ext cx="1219200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Objetivo 4: Melhorar o registro das informações</a:t>
            </a:r>
            <a:endParaRPr lang="es-ES" sz="2800" b="1" dirty="0"/>
          </a:p>
          <a:p>
            <a:r>
              <a:rPr lang="pt-BR" sz="2800" b="1" dirty="0"/>
              <a:t>Meta 4.1- Manter registro específico de 100% das pessoas idosas</a:t>
            </a:r>
            <a:r>
              <a:rPr lang="pt-BR" sz="2800" b="1" dirty="0" smtClean="0"/>
              <a:t>. </a:t>
            </a:r>
            <a:endParaRPr lang="es-ES" sz="2800" b="1" dirty="0"/>
          </a:p>
          <a:p>
            <a:r>
              <a:rPr lang="pt-BR" sz="2800" b="1" dirty="0" smtClean="0"/>
              <a:t>Ao </a:t>
            </a:r>
            <a:r>
              <a:rPr lang="pt-BR" sz="2800" b="1" dirty="0"/>
              <a:t>longo da intervenção conseguimos os seguintes resultados: no primeiro mês 27 idosos (100%), no segundo mês 64 idosos (100%), no terceiro mês 86 idosos (100%). O 100% das pessoas idosas tiveram adequado preenchimento das fichas de acompanhamento.</a:t>
            </a:r>
            <a:endParaRPr lang="es-ES" sz="2800" b="1" dirty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2538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583141"/>
          </a:xfrm>
          <a:prstGeom prst="ellipseRibbon">
            <a:avLst>
              <a:gd name="adj1" fmla="val 18137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>
                <a:solidFill>
                  <a:schemeClr val="tx1"/>
                </a:solidFill>
              </a:rPr>
              <a:t>RESULTADOS DA </a:t>
            </a:r>
            <a:r>
              <a:rPr lang="pt-BR" sz="3600" b="1" dirty="0">
                <a:solidFill>
                  <a:schemeClr val="tx1"/>
                </a:solidFill>
              </a:rPr>
              <a:t>INTERVENÇÃO</a:t>
            </a:r>
            <a:r>
              <a:rPr lang="es-419" sz="3600" b="1" dirty="0">
                <a:solidFill>
                  <a:schemeClr val="tx1"/>
                </a:solidFill>
              </a:rPr>
              <a:t> PARA CADA OBJETIVO E META</a:t>
            </a:r>
            <a:endParaRPr lang="pt-BR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916400618"/>
              </p:ext>
            </p:extLst>
          </p:nvPr>
        </p:nvGraphicFramePr>
        <p:xfrm>
          <a:off x="269044" y="2702120"/>
          <a:ext cx="504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5514536" y="3260965"/>
            <a:ext cx="6677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Meta 4.2- Distribuir a Caderneta de Saúde da Pessoa Idosa a 100% dos idosos cadastrados.</a:t>
            </a:r>
            <a:endParaRPr lang="es-ES" sz="2400" b="1" dirty="0"/>
          </a:p>
          <a:p>
            <a:r>
              <a:rPr lang="pt-BR" sz="2400" b="1" dirty="0" smtClean="0"/>
              <a:t> </a:t>
            </a:r>
            <a:endParaRPr lang="es-419" sz="2400" b="1" dirty="0"/>
          </a:p>
        </p:txBody>
      </p:sp>
    </p:spTree>
    <p:extLst>
      <p:ext uri="{BB962C8B-B14F-4D97-AF65-F5344CB8AC3E}">
        <p14:creationId xmlns:p14="http://schemas.microsoft.com/office/powerpoint/2010/main" val="41615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583141"/>
          </a:xfrm>
          <a:prstGeom prst="ellipseRibbon">
            <a:avLst>
              <a:gd name="adj1" fmla="val 18137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>
                <a:solidFill>
                  <a:schemeClr val="tx1"/>
                </a:solidFill>
              </a:rPr>
              <a:t>RESULTADOS DA </a:t>
            </a:r>
            <a:r>
              <a:rPr lang="pt-BR" sz="3600" b="1" dirty="0">
                <a:solidFill>
                  <a:schemeClr val="tx1"/>
                </a:solidFill>
              </a:rPr>
              <a:t>INTERVENÇÃO</a:t>
            </a:r>
            <a:r>
              <a:rPr lang="es-419" sz="3600" b="1" dirty="0">
                <a:solidFill>
                  <a:schemeClr val="tx1"/>
                </a:solidFill>
              </a:rPr>
              <a:t> PARA CADA OBJETIVO E META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1786597"/>
            <a:ext cx="12192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u="sng" dirty="0"/>
              <a:t>Objetivo 5:</a:t>
            </a:r>
            <a:r>
              <a:rPr lang="pt-BR" sz="2400" b="1" dirty="0"/>
              <a:t> Mapear os idosos de risco da área de abrangência.</a:t>
            </a:r>
            <a:endParaRPr lang="es-ES" sz="2400" b="1" dirty="0"/>
          </a:p>
          <a:p>
            <a:r>
              <a:rPr lang="pt-BR" sz="2400" b="1" dirty="0"/>
              <a:t>Meta 5.1- Rastrear 100% das pessoas idosas para risco de morbimortalidade</a:t>
            </a:r>
            <a:r>
              <a:rPr lang="pt-BR" sz="2400" b="1" dirty="0" smtClean="0"/>
              <a:t>.  </a:t>
            </a:r>
            <a:endParaRPr lang="es-ES" sz="2400" b="1" dirty="0"/>
          </a:p>
          <a:p>
            <a:r>
              <a:rPr lang="pt-BR" sz="2400" b="1" dirty="0" smtClean="0"/>
              <a:t>Conseguimos </a:t>
            </a:r>
            <a:r>
              <a:rPr lang="pt-BR" sz="2400" b="1" dirty="0"/>
              <a:t>realizar avaliação de risco de morbimortalidade para o 100% das pessoas </a:t>
            </a:r>
            <a:r>
              <a:rPr lang="pt-BR" sz="2400" b="1" dirty="0" smtClean="0"/>
              <a:t>idosas</a:t>
            </a:r>
            <a:r>
              <a:rPr lang="" sz="2400" b="1" dirty="0" smtClean="0"/>
              <a:t> d</a:t>
            </a:r>
            <a:r>
              <a:rPr lang="pt-BR" sz="2400" b="1" dirty="0" err="1" smtClean="0"/>
              <a:t>urante</a:t>
            </a:r>
            <a:r>
              <a:rPr lang="" sz="2400" b="1" dirty="0" smtClean="0"/>
              <a:t> os </a:t>
            </a:r>
            <a:r>
              <a:rPr lang="pt-BR" sz="2400" b="1" dirty="0"/>
              <a:t>três </a:t>
            </a:r>
            <a:r>
              <a:rPr lang="" sz="2400" b="1" dirty="0" smtClean="0"/>
              <a:t>meses da </a:t>
            </a:r>
            <a:r>
              <a:rPr lang="pt-BR" sz="2400" b="1" dirty="0" smtClean="0"/>
              <a:t>intervenção</a:t>
            </a:r>
            <a:r>
              <a:rPr lang="" sz="2400" b="1" dirty="0" smtClean="0"/>
              <a:t>.</a:t>
            </a:r>
            <a:r>
              <a:rPr lang="pt-BR" sz="2400" b="1" dirty="0" smtClean="0"/>
              <a:t> </a:t>
            </a:r>
            <a:endParaRPr lang="" sz="2400" b="1" dirty="0" smtClean="0"/>
          </a:p>
          <a:p>
            <a:r>
              <a:rPr lang="pt-BR" sz="2400" b="1" dirty="0" smtClean="0"/>
              <a:t>Meta </a:t>
            </a:r>
            <a:r>
              <a:rPr lang="pt-BR" sz="2400" b="1" dirty="0"/>
              <a:t>5.2- Investigar a presença de indicadores de fragilização na velhice em 100% das pessoas idosas.</a:t>
            </a:r>
            <a:endParaRPr lang="es-ES" sz="2400" b="1" dirty="0"/>
          </a:p>
          <a:p>
            <a:r>
              <a:rPr lang="pt-BR" sz="2400" b="1" dirty="0" smtClean="0"/>
              <a:t>O </a:t>
            </a:r>
            <a:r>
              <a:rPr lang="pt-BR" sz="2400" b="1" dirty="0"/>
              <a:t>100% das pessoas idosas receberam avaliação para fragilização na velhice.</a:t>
            </a:r>
            <a:endParaRPr lang="es-ES" sz="2400" b="1" dirty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8686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583141"/>
          </a:xfrm>
          <a:prstGeom prst="ellipseRibbon">
            <a:avLst>
              <a:gd name="adj1" fmla="val 18137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>
                <a:solidFill>
                  <a:schemeClr val="tx1"/>
                </a:solidFill>
              </a:rPr>
              <a:t>RESULTADOS DA </a:t>
            </a:r>
            <a:r>
              <a:rPr lang="pt-BR" sz="3600" b="1" dirty="0">
                <a:solidFill>
                  <a:schemeClr val="tx1"/>
                </a:solidFill>
              </a:rPr>
              <a:t>INTERVENÇÃO</a:t>
            </a:r>
            <a:r>
              <a:rPr lang="es-419" sz="3600" b="1" dirty="0">
                <a:solidFill>
                  <a:schemeClr val="tx1"/>
                </a:solidFill>
              </a:rPr>
              <a:t> PARA CADA OBJETIVO E META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-14068" y="1871003"/>
            <a:ext cx="12192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Meta 5.3- Avaliar a rede social de 100% dos </a:t>
            </a:r>
            <a:r>
              <a:rPr lang="pt-BR" sz="2400" b="1" dirty="0" smtClean="0"/>
              <a:t>idosos.</a:t>
            </a:r>
            <a:endParaRPr lang="es-ES" sz="2400" b="1" dirty="0"/>
          </a:p>
          <a:p>
            <a:r>
              <a:rPr lang="pt-BR" sz="2400" b="1" dirty="0" smtClean="0"/>
              <a:t>Durante </a:t>
            </a:r>
            <a:r>
              <a:rPr lang="pt-BR" sz="2400" b="1" dirty="0"/>
              <a:t>a intervenção conseguimos </a:t>
            </a:r>
            <a:r>
              <a:rPr lang="pt-BR" sz="2400" b="1" dirty="0" smtClean="0"/>
              <a:t>que </a:t>
            </a:r>
            <a:r>
              <a:rPr lang="pt-BR" sz="2400" b="1" dirty="0"/>
              <a:t>o 100% dos idosos atendidos na UBS tenham avaliação da rede social</a:t>
            </a:r>
            <a:r>
              <a:rPr lang="pt-BR" sz="2400" b="1" dirty="0" smtClean="0"/>
              <a:t>.</a:t>
            </a:r>
            <a:endParaRPr lang="es-419" sz="2400" b="1" dirty="0" smtClean="0"/>
          </a:p>
          <a:p>
            <a:r>
              <a:rPr lang="pt-BR" sz="2800" b="1" u="sng" dirty="0"/>
              <a:t>Objetivo 6. </a:t>
            </a:r>
            <a:r>
              <a:rPr lang="pt-BR" sz="2400" b="1" dirty="0"/>
              <a:t>Promover a saúde dos idosos.</a:t>
            </a:r>
            <a:endParaRPr lang="es-ES" sz="2400" b="1" dirty="0"/>
          </a:p>
          <a:p>
            <a:r>
              <a:rPr lang="pt-BR" sz="2400" b="1" dirty="0"/>
              <a:t>Meta 6.1- Garantir orientação nutricional para hábitos alimentares saudáveis a 100% das pessoas idosas.</a:t>
            </a:r>
            <a:endParaRPr lang="es-ES" sz="2400" b="1" dirty="0"/>
          </a:p>
          <a:p>
            <a:r>
              <a:rPr lang="pt-BR" sz="2400" b="1" dirty="0" smtClean="0"/>
              <a:t>Durante </a:t>
            </a:r>
            <a:r>
              <a:rPr lang="pt-BR" sz="2400" b="1" dirty="0"/>
              <a:t>a intervenção conseguimos </a:t>
            </a:r>
            <a:r>
              <a:rPr lang="" sz="2400" b="1" dirty="0" smtClean="0"/>
              <a:t>que </a:t>
            </a:r>
            <a:r>
              <a:rPr lang="pt-BR" sz="2400" b="1" dirty="0" smtClean="0"/>
              <a:t>o </a:t>
            </a:r>
            <a:r>
              <a:rPr lang="pt-BR" sz="2400" b="1" dirty="0"/>
              <a:t>100% dos usuários idosos receberam orientação nutricional para hábitos alimentares saudáveis.</a:t>
            </a:r>
            <a:endParaRPr lang="es-ES" sz="2400" b="1" dirty="0"/>
          </a:p>
          <a:p>
            <a:endParaRPr lang="es-ES" sz="2400" b="1" dirty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724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27295"/>
            <a:ext cx="12192000" cy="1392071"/>
          </a:xfrm>
          <a:prstGeom prst="ellipseRibbon">
            <a:avLst>
              <a:gd name="adj1" fmla="val 25000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INTRODUÇÃO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1803814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O cuidado com essa população se faz cada vez mais necessário, sendo o envelhecimento ativo e saudável o grande objetivo </a:t>
            </a:r>
            <a:r>
              <a:rPr lang="pt-BR" sz="3200" b="1" dirty="0" smtClean="0"/>
              <a:t>deste </a:t>
            </a:r>
            <a:r>
              <a:rPr lang="pt-BR" sz="3200" b="1" dirty="0"/>
              <a:t>projeto</a:t>
            </a:r>
            <a:r>
              <a:rPr lang="pt-BR" sz="3200" b="1" dirty="0" smtClean="0"/>
              <a:t>.</a:t>
            </a:r>
            <a:r>
              <a:rPr lang="es-419" sz="3200" b="1" dirty="0" smtClean="0"/>
              <a:t> </a:t>
            </a:r>
            <a:r>
              <a:rPr lang="pt-BR" sz="3200" b="1" dirty="0"/>
              <a:t>O trabalho de equipes da Atenção Básica/Saúde da Família, as ações coletivas na comunidade, as atividades de grupo, a participação das redes sociais dos usuários, são alguns dos recursos indispensáveis para atuação nas dimensões cultural e social nas pessoas idosas</a:t>
            </a:r>
            <a:r>
              <a:rPr lang="pt-BR" sz="2800" b="1" dirty="0" smtClean="0"/>
              <a:t>.</a:t>
            </a:r>
            <a:r>
              <a:rPr lang="es-419" sz="2800" b="1" dirty="0" smtClean="0"/>
              <a:t> </a:t>
            </a:r>
            <a:r>
              <a:rPr lang="es-419" sz="2800" b="1" baseline="30000" dirty="0" smtClean="0"/>
              <a:t>1,2</a:t>
            </a:r>
            <a:endParaRPr lang="es-ES" sz="28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862646" y="6105378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 smtClean="0"/>
              <a:t>BRASIL, 2007; BRASIL, 2006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73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583141"/>
          </a:xfrm>
          <a:prstGeom prst="ellipseRibbon">
            <a:avLst>
              <a:gd name="adj1" fmla="val 18137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>
                <a:solidFill>
                  <a:schemeClr val="tx1"/>
                </a:solidFill>
              </a:rPr>
              <a:t>RESULTADOS DA </a:t>
            </a:r>
            <a:r>
              <a:rPr lang="pt-BR" sz="3600" b="1" dirty="0">
                <a:solidFill>
                  <a:schemeClr val="tx1"/>
                </a:solidFill>
              </a:rPr>
              <a:t>INTERVENÇÃO</a:t>
            </a:r>
            <a:r>
              <a:rPr lang="es-419" sz="3600" b="1" dirty="0">
                <a:solidFill>
                  <a:schemeClr val="tx1"/>
                </a:solidFill>
              </a:rPr>
              <a:t> PARA CADA OBJETIVO E META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1744394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Meta 6.2- Garantir orientação para a prática regular de atividade física a 100% idosos.</a:t>
            </a:r>
            <a:endParaRPr lang="es-ES" sz="2400" b="1" dirty="0"/>
          </a:p>
          <a:p>
            <a:r>
              <a:rPr lang="pt-BR" sz="2400" b="1" dirty="0" smtClean="0"/>
              <a:t>Durante </a:t>
            </a:r>
            <a:r>
              <a:rPr lang="pt-BR" sz="2400" b="1" dirty="0"/>
              <a:t>a intervenção conseguimos </a:t>
            </a:r>
            <a:r>
              <a:rPr lang="pt-BR" sz="2400" b="1" dirty="0" smtClean="0"/>
              <a:t>que </a:t>
            </a:r>
            <a:r>
              <a:rPr lang="pt-BR" sz="2400" b="1" dirty="0"/>
              <a:t>o 100% dos usuários idosos receberam orientação sobre a importância da pratica regular de atividade </a:t>
            </a:r>
            <a:r>
              <a:rPr lang="pt-BR" sz="2400" b="1" dirty="0" smtClean="0"/>
              <a:t>física</a:t>
            </a:r>
            <a:r>
              <a:rPr lang="es-419" sz="2400" b="1" dirty="0" smtClean="0"/>
              <a:t>.</a:t>
            </a:r>
          </a:p>
          <a:p>
            <a:r>
              <a:rPr lang="pt-BR" sz="2400" b="1" dirty="0"/>
              <a:t>Meta 6.3- Garantir orientações sobre higiene bucal (incluindo higiene de próteses dentárias) para 100% dos idosos </a:t>
            </a:r>
            <a:r>
              <a:rPr lang="pt-BR" sz="2400" b="1" dirty="0" smtClean="0"/>
              <a:t>cadastrados.</a:t>
            </a:r>
            <a:endParaRPr lang="es-ES" sz="2400" b="1" dirty="0"/>
          </a:p>
          <a:p>
            <a:r>
              <a:rPr lang="pt-BR" sz="2400" b="1" dirty="0" smtClean="0"/>
              <a:t>Durante </a:t>
            </a:r>
            <a:r>
              <a:rPr lang="pt-BR" sz="2400" b="1" dirty="0"/>
              <a:t>a intervenção conseguimos que o 100% dos usuários idosos foram orientados sobre a importância da higiene bucal.</a:t>
            </a:r>
            <a:endParaRPr lang="es-419" b="1" dirty="0"/>
          </a:p>
        </p:txBody>
      </p:sp>
    </p:spTree>
    <p:extLst>
      <p:ext uri="{BB962C8B-B14F-4D97-AF65-F5344CB8AC3E}">
        <p14:creationId xmlns:p14="http://schemas.microsoft.com/office/powerpoint/2010/main" val="38434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392703"/>
          </a:xfrm>
          <a:prstGeom prst="ellipseRibbon">
            <a:avLst>
              <a:gd name="adj1" fmla="val 27023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sz="36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4000" b="1" dirty="0" smtClean="0">
                <a:solidFill>
                  <a:schemeClr val="tx1"/>
                </a:solidFill>
              </a:rPr>
              <a:t>DISCUSSÃO</a:t>
            </a:r>
            <a:endParaRPr lang="pt-BR" sz="4000" b="1" dirty="0">
              <a:solidFill>
                <a:schemeClr val="tx1"/>
              </a:solidFill>
            </a:endParaRPr>
          </a:p>
          <a:p>
            <a:pPr algn="ctr"/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1547447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 intervenção, em minha unidade básica de saúde, propiciou que meta da cobertura da atenção de saúde da pessoa idosa conseguisse diversos resultados satisfatórios. A qualidade do atendimento clinico para os usuários idosos, foi melhorada, prevendo algumas complicações causadas por doenças crônicas. Além disso, também propiciou a melhoria da qualidade do preenchimento dos registros (prontuário clinico e ficha de espelho), realizando o preenchimento para todos os idosos que receberam atendimento na unidade básica de saúde</a:t>
            </a:r>
            <a:r>
              <a:rPr lang="pt-BR" sz="2400" b="1" dirty="0" smtClean="0"/>
              <a:t>.</a:t>
            </a:r>
            <a:r>
              <a:rPr lang="es-419" sz="24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424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392703"/>
          </a:xfrm>
          <a:prstGeom prst="ellipseRibbon">
            <a:avLst>
              <a:gd name="adj1" fmla="val 27023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sz="36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4000" b="1" dirty="0" smtClean="0">
                <a:solidFill>
                  <a:schemeClr val="tx1"/>
                </a:solidFill>
              </a:rPr>
              <a:t>DISCUSSÃO</a:t>
            </a:r>
            <a:endParaRPr lang="pt-BR" sz="4000" b="1" dirty="0">
              <a:solidFill>
                <a:schemeClr val="tx1"/>
              </a:solidFill>
            </a:endParaRPr>
          </a:p>
          <a:p>
            <a:pPr algn="ctr"/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1547447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Durante </a:t>
            </a:r>
            <a:r>
              <a:rPr lang="pt-BR" sz="2400" b="1" dirty="0"/>
              <a:t>a intervenção, conseguimos fazer uma revisão clínica completa e necessária nesta faixa etária, que nos permitiu avaliar suas necessidades, seu modo e estilo de vida, suas doenças crônicas, seus fatores de risco, também foi possível a realização de avaliação multidimensional mais completa com o propósito de ter melhor conhecimento da situação de cada </a:t>
            </a:r>
            <a:r>
              <a:rPr lang="pt-BR" sz="2400" b="1" dirty="0" smtClean="0"/>
              <a:t>um</a:t>
            </a:r>
            <a:r>
              <a:rPr lang="es-419" sz="2400" b="1" dirty="0" smtClean="0"/>
              <a:t> deles.</a:t>
            </a:r>
            <a:endParaRPr lang="es-419" sz="2400" b="1" dirty="0"/>
          </a:p>
        </p:txBody>
      </p:sp>
    </p:spTree>
    <p:extLst>
      <p:ext uri="{BB962C8B-B14F-4D97-AF65-F5344CB8AC3E}">
        <p14:creationId xmlns:p14="http://schemas.microsoft.com/office/powerpoint/2010/main" val="24410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nta curvada hacia abajo 2"/>
          <p:cNvSpPr/>
          <p:nvPr/>
        </p:nvSpPr>
        <p:spPr>
          <a:xfrm>
            <a:off x="0" y="-1"/>
            <a:ext cx="12192000" cy="1392703"/>
          </a:xfrm>
          <a:prstGeom prst="ellipseRibbon">
            <a:avLst>
              <a:gd name="adj1" fmla="val 27023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sz="36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4000" b="1" dirty="0" smtClean="0">
                <a:solidFill>
                  <a:schemeClr val="tx1"/>
                </a:solidFill>
              </a:rPr>
              <a:t>DISCUSSÃO</a:t>
            </a:r>
            <a:endParaRPr lang="pt-BR" sz="4000" b="1" dirty="0">
              <a:solidFill>
                <a:schemeClr val="tx1"/>
              </a:solidFill>
            </a:endParaRPr>
          </a:p>
          <a:p>
            <a:pPr algn="ctr"/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533378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Através desta intervenção, conseguimos que a equipe fora uma verdadeira equipe, trabalhando </a:t>
            </a:r>
            <a:r>
              <a:rPr lang="pt-BR" sz="2400" b="1" dirty="0" err="1" smtClean="0"/>
              <a:t>junt</a:t>
            </a:r>
            <a:r>
              <a:rPr lang="es-419" sz="2400" b="1" dirty="0" smtClean="0"/>
              <a:t>o</a:t>
            </a:r>
            <a:r>
              <a:rPr lang="pt-BR" sz="2400" b="1" dirty="0" smtClean="0"/>
              <a:t>s </a:t>
            </a:r>
            <a:r>
              <a:rPr lang="pt-BR" sz="2400" b="1" dirty="0"/>
              <a:t>com o mesmo </a:t>
            </a:r>
            <a:r>
              <a:rPr lang="pt-BR" sz="2400" b="1" dirty="0" smtClean="0"/>
              <a:t>objetivo</a:t>
            </a:r>
            <a:r>
              <a:rPr lang="es-419" sz="2400" b="1" dirty="0" smtClean="0"/>
              <a:t>. </a:t>
            </a:r>
            <a:r>
              <a:rPr lang="pt-BR" sz="2400" b="1" dirty="0" smtClean="0"/>
              <a:t>A </a:t>
            </a:r>
            <a:r>
              <a:rPr lang="pt-BR" sz="2400" b="1" dirty="0"/>
              <a:t>intervenção exigiu que a equipe se capacitasse para seguir as recomendações do Ministério da Saúde relativas a melhorar a qualidade da a atenção a saúde da pessoa idosa. Além disso, esta intervenção ajudou a equipe a interagir mais com a comunidade, conseguindo envolvê-la na vida da unidade básica de saúde, principalmente com os usuários idosos que são as pessoas mais frágeis, vulnerável, com falta de carinho, compreensão e amor</a:t>
            </a:r>
            <a:r>
              <a:rPr lang="pt-BR" sz="2800" b="1" dirty="0" smtClean="0"/>
              <a:t>.</a:t>
            </a:r>
            <a:r>
              <a:rPr lang="es-419" sz="28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4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nta curvada hacia abajo 2"/>
          <p:cNvSpPr/>
          <p:nvPr/>
        </p:nvSpPr>
        <p:spPr>
          <a:xfrm>
            <a:off x="0" y="-1"/>
            <a:ext cx="12192000" cy="1392703"/>
          </a:xfrm>
          <a:prstGeom prst="ellipseRibbon">
            <a:avLst>
              <a:gd name="adj1" fmla="val 27023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sz="36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4000" b="1" dirty="0" smtClean="0">
                <a:solidFill>
                  <a:schemeClr val="tx1"/>
                </a:solidFill>
              </a:rPr>
              <a:t>DISCUSSÃO</a:t>
            </a:r>
            <a:endParaRPr lang="pt-BR" sz="4000" b="1" dirty="0">
              <a:solidFill>
                <a:schemeClr val="tx1"/>
              </a:solidFill>
            </a:endParaRPr>
          </a:p>
          <a:p>
            <a:pPr algn="ctr"/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533378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Esta </a:t>
            </a:r>
            <a:r>
              <a:rPr lang="pt-BR" sz="2400" b="1" dirty="0"/>
              <a:t>intervenção acabou tendo impacto também em outras atividades no serviço, na unidade de saúde, assim como na atenção aos usuários hipertensos e diabéticos, puericultura, atenção Pré natal, etc., onde o trabalho ficou mais organizado. </a:t>
            </a:r>
            <a:endParaRPr lang="es-ES" sz="2400" b="1" dirty="0"/>
          </a:p>
          <a:p>
            <a:endParaRPr lang="es-419" sz="2800" b="1" dirty="0"/>
          </a:p>
        </p:txBody>
      </p:sp>
    </p:spTree>
    <p:extLst>
      <p:ext uri="{BB962C8B-B14F-4D97-AF65-F5344CB8AC3E}">
        <p14:creationId xmlns:p14="http://schemas.microsoft.com/office/powerpoint/2010/main" val="15316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1547445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Ao incorporar a intervenção da atenção aos usuários idosos à rotina do serviço, teremos condições de superar algumas das dificuldades encontradas, além disso, nosso seguinte passo seria garantir que o programa de atenção à saúde da pessoa idosa na unidade continue funcionando, que as consultas de acompanhamento continuem com a qualidade esperada por os usuários, com os exames complementares em dia segundo os protocolos disponíveis na </a:t>
            </a:r>
            <a:r>
              <a:rPr lang="pt-BR" sz="2800" b="1" dirty="0" smtClean="0"/>
              <a:t>unidade</a:t>
            </a:r>
            <a:r>
              <a:rPr lang="" sz="2800" b="1" dirty="0"/>
              <a:t>.</a:t>
            </a:r>
            <a:endParaRPr lang="es-419" sz="2800" b="1" dirty="0"/>
          </a:p>
        </p:txBody>
      </p:sp>
      <p:sp>
        <p:nvSpPr>
          <p:cNvPr id="4" name="Cinta curvada hacia abajo 3"/>
          <p:cNvSpPr/>
          <p:nvPr/>
        </p:nvSpPr>
        <p:spPr>
          <a:xfrm>
            <a:off x="0" y="-1"/>
            <a:ext cx="12192000" cy="1392703"/>
          </a:xfrm>
          <a:prstGeom prst="ellipseRibbon">
            <a:avLst>
              <a:gd name="adj1" fmla="val 27023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sz="36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4000" b="1" dirty="0" smtClean="0">
                <a:solidFill>
                  <a:schemeClr val="tx1"/>
                </a:solidFill>
              </a:rPr>
              <a:t>DISCUSSÃO</a:t>
            </a:r>
            <a:endParaRPr lang="pt-BR" sz="4000" b="1" dirty="0">
              <a:solidFill>
                <a:schemeClr val="tx1"/>
              </a:solidFill>
            </a:endParaRPr>
          </a:p>
          <a:p>
            <a:pPr algn="ctr"/>
            <a:endParaRPr lang="pt-B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1547445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2800" b="1" dirty="0" smtClean="0"/>
              <a:t>Continuar </a:t>
            </a:r>
            <a:r>
              <a:rPr lang="pt-BR" sz="2800" b="1" dirty="0" smtClean="0"/>
              <a:t>orientando </a:t>
            </a:r>
            <a:r>
              <a:rPr lang="pt-BR" sz="2800" b="1" dirty="0"/>
              <a:t>aos usuários e a comunidade sobre a importância de conhecer os fatores de riscos e brindando promoção em saúde estimulando estilos de vida saudáveis. Neste momento, atenção à saúde do idoso, está integrada a rotina do serviço da unidade e a equipe de saúde está consciente de que este trabalho deve ser mantido no tempo futuro. </a:t>
            </a:r>
            <a:endParaRPr lang="es-ES" sz="2800" b="1" dirty="0"/>
          </a:p>
          <a:p>
            <a:endParaRPr lang="es-419" sz="2800" b="1" dirty="0"/>
          </a:p>
        </p:txBody>
      </p:sp>
      <p:sp>
        <p:nvSpPr>
          <p:cNvPr id="4" name="Cinta curvada hacia abajo 3"/>
          <p:cNvSpPr/>
          <p:nvPr/>
        </p:nvSpPr>
        <p:spPr>
          <a:xfrm>
            <a:off x="0" y="-1"/>
            <a:ext cx="12192000" cy="1392703"/>
          </a:xfrm>
          <a:prstGeom prst="ellipseRibbon">
            <a:avLst>
              <a:gd name="adj1" fmla="val 27023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sz="36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4000" b="1" dirty="0" smtClean="0">
                <a:solidFill>
                  <a:schemeClr val="tx1"/>
                </a:solidFill>
              </a:rPr>
              <a:t>DISCUSSÃO</a:t>
            </a:r>
            <a:endParaRPr lang="pt-BR" sz="4000" b="1" dirty="0">
              <a:solidFill>
                <a:schemeClr val="tx1"/>
              </a:solidFill>
            </a:endParaRPr>
          </a:p>
          <a:p>
            <a:pPr algn="ctr"/>
            <a:endParaRPr lang="pt-B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nta curvada hacia abajo 2"/>
          <p:cNvSpPr/>
          <p:nvPr/>
        </p:nvSpPr>
        <p:spPr>
          <a:xfrm>
            <a:off x="0" y="112540"/>
            <a:ext cx="12192000" cy="1583141"/>
          </a:xfrm>
          <a:prstGeom prst="ellipseRibbon">
            <a:avLst>
              <a:gd name="adj1" fmla="val 18137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REFLEXÃO CRÍTICA SOBRE </a:t>
            </a:r>
            <a:r>
              <a:rPr lang="es-419" sz="3600" b="1" dirty="0">
                <a:solidFill>
                  <a:schemeClr val="tx1"/>
                </a:solidFill>
              </a:rPr>
              <a:t>O</a:t>
            </a:r>
            <a:r>
              <a:rPr lang="pt-BR" sz="3600" b="1" dirty="0" smtClean="0">
                <a:solidFill>
                  <a:schemeClr val="tx1"/>
                </a:solidFill>
              </a:rPr>
              <a:t> PROCESSO PESSOAL DE APRENDIZAGEM</a:t>
            </a:r>
            <a:endParaRPr lang="es-419" sz="3600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695681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O curso de especialização em Saúde da Família da UFPEL oferece para os médicos do Programa Mais Médicos </a:t>
            </a:r>
            <a:r>
              <a:rPr lang="pt-BR" sz="2800" b="1" dirty="0" smtClean="0"/>
              <a:t>ferramentas necessárias para superar muitos desafios enfrentados no Brasil. O curso de especialização em Saúde da Família associado ao cotidiano profissional e muito importante para mim porque oportuniza a produção de conhecimento, a qualificação da prática profissional e a intervenção no serviço para melhorar a atenção à saúde permitindo incrementar nosso raciocínio clínico</a:t>
            </a:r>
            <a:r>
              <a:rPr lang="" sz="2800" b="1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8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nta curvada hacia abajo 2"/>
          <p:cNvSpPr/>
          <p:nvPr/>
        </p:nvSpPr>
        <p:spPr>
          <a:xfrm>
            <a:off x="0" y="112540"/>
            <a:ext cx="12192000" cy="1583141"/>
          </a:xfrm>
          <a:prstGeom prst="ellipseRibbon">
            <a:avLst>
              <a:gd name="adj1" fmla="val 18137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REFLEXÃO CRÍTICA SOBRE </a:t>
            </a:r>
            <a:r>
              <a:rPr lang="es-419" sz="3600" b="1" dirty="0">
                <a:solidFill>
                  <a:schemeClr val="tx1"/>
                </a:solidFill>
              </a:rPr>
              <a:t>O</a:t>
            </a:r>
            <a:r>
              <a:rPr lang="pt-BR" sz="3600" b="1" dirty="0" smtClean="0">
                <a:solidFill>
                  <a:schemeClr val="tx1"/>
                </a:solidFill>
              </a:rPr>
              <a:t> PROCESSO PESSOAL DE APRENDIZAGEM</a:t>
            </a:r>
            <a:endParaRPr lang="es-419" sz="3600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695681"/>
            <a:ext cx="12192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Também</a:t>
            </a:r>
            <a:r>
              <a:rPr lang="" sz="2800" b="1" dirty="0" smtClean="0"/>
              <a:t> nos ajuda </a:t>
            </a:r>
            <a:r>
              <a:rPr lang="pt-BR" sz="2800" b="1" dirty="0" smtClean="0"/>
              <a:t>esclarecer nossas duvidas durante a prática clínica e incrementar nossos conhecimentos científicos a través da participação nos fóruns. </a:t>
            </a:r>
            <a:r>
              <a:rPr lang="pt-BR" sz="2800" b="1" dirty="0"/>
              <a:t>Além disso, o curso busca a realização de atividades práticas que busquem a implementação das políticas do SUS de forma mais eficaz.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74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392071"/>
          </a:xfrm>
          <a:prstGeom prst="ellipseRibbon">
            <a:avLst>
              <a:gd name="adj1" fmla="val 25000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600" b="1" dirty="0" smtClean="0">
              <a:solidFill>
                <a:schemeClr val="bg1"/>
              </a:solidFill>
            </a:endParaRPr>
          </a:p>
          <a:p>
            <a:pPr algn="ctr"/>
            <a:r>
              <a:rPr lang="x-none" sz="4000" b="1" dirty="0" smtClean="0">
                <a:solidFill>
                  <a:schemeClr val="tx1"/>
                </a:solidFill>
              </a:rPr>
              <a:t>R</a:t>
            </a:r>
            <a:r>
              <a:rPr lang="pt-BR" sz="4000" b="1" dirty="0">
                <a:solidFill>
                  <a:schemeClr val="tx1"/>
                </a:solidFill>
              </a:rPr>
              <a:t>EFERÊNCIAS</a:t>
            </a:r>
          </a:p>
          <a:p>
            <a:pPr algn="ctr"/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2504049"/>
            <a:ext cx="1219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b="1" dirty="0" smtClean="0"/>
              <a:t>Brasil</a:t>
            </a:r>
            <a:r>
              <a:rPr lang="pt-BR" b="1" dirty="0"/>
              <a:t>. Ministério da Saúde. Secretaria-Executiva. Núcleo Técnico da Política Nacional de Humanização. </a:t>
            </a:r>
            <a:r>
              <a:rPr lang="pt-BR" b="1" dirty="0" smtClean="0"/>
              <a:t>Humaniza</a:t>
            </a:r>
            <a:r>
              <a:rPr lang="es-419" b="1" dirty="0" smtClean="0"/>
              <a:t> </a:t>
            </a:r>
            <a:r>
              <a:rPr lang="pt-BR" b="1" dirty="0" smtClean="0"/>
              <a:t>SUS</a:t>
            </a:r>
            <a:r>
              <a:rPr lang="pt-BR" b="1" dirty="0"/>
              <a:t>: equipe de referência e apoio matricial / Ministério da Saúde, Secretaria-Executiva, Núcleo Técnico da Política Nacional de Humanização. – Brasília: Ministério da Saúde, 2004. 16 p. – (Série B. Textos Básicos de Saúde. Brasília, </a:t>
            </a:r>
            <a:r>
              <a:rPr lang="pt-BR" b="1" dirty="0" smtClean="0"/>
              <a:t>2007</a:t>
            </a:r>
            <a:r>
              <a:rPr lang="es-419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419" b="1" dirty="0" smtClean="0"/>
          </a:p>
          <a:p>
            <a:pPr marL="342900" indent="-342900">
              <a:buFont typeface="+mj-lt"/>
              <a:buAutoNum type="arabicPeriod"/>
            </a:pPr>
            <a:r>
              <a:rPr lang="pt-BR" b="1" dirty="0" smtClean="0"/>
              <a:t>Brasil</a:t>
            </a:r>
            <a:r>
              <a:rPr lang="pt-BR" b="1" dirty="0"/>
              <a:t>. Ministério da Saúde. Secretaria de Atenção à Saúde. Departamento de Atenção Básica. Envelhecimento e </a:t>
            </a:r>
            <a:r>
              <a:rPr lang="es-419" b="1" dirty="0" smtClean="0"/>
              <a:t>     </a:t>
            </a:r>
            <a:r>
              <a:rPr lang="pt-BR" b="1" dirty="0" smtClean="0"/>
              <a:t>saúde </a:t>
            </a:r>
            <a:r>
              <a:rPr lang="pt-BR" b="1" dirty="0"/>
              <a:t>da pessoa idosa / Ministério da Saúde, Secretaria de Atenção à Saúde, Departamento de Atenção Básica – Brasília: Ministério da Saúde, 2006. 192 p. il. – (Série A. Normas e Manuais Técnicos) (Cadernos de Atenção Básica, n. 19. Brasília, 2006.</a:t>
            </a:r>
            <a:endParaRPr lang="es-ES" b="1" dirty="0"/>
          </a:p>
          <a:p>
            <a:r>
              <a:rPr lang="pt-BR" b="1" dirty="0"/>
              <a:t> </a:t>
            </a:r>
            <a:endParaRPr lang="es-ES" b="1" dirty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6498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392071"/>
          </a:xfrm>
          <a:prstGeom prst="ellipseRibbon">
            <a:avLst>
              <a:gd name="adj1" fmla="val 25000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INTRODUÇÃO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1595021"/>
            <a:ext cx="120737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3200" b="1" dirty="0" smtClean="0"/>
              <a:t>Nosso trabalho foi desenvolvido na</a:t>
            </a:r>
            <a:r>
              <a:rPr lang="pt-BR" sz="3200" b="1" dirty="0" smtClean="0"/>
              <a:t> </a:t>
            </a:r>
            <a:r>
              <a:rPr lang="pt-BR" sz="3200" b="1" dirty="0"/>
              <a:t>Unidade Básica de Saúde (UBS) Conrado Alves </a:t>
            </a:r>
            <a:r>
              <a:rPr lang="pt-BR" sz="3200" b="1" dirty="0" smtClean="0"/>
              <a:t>Guimarães, localizada </a:t>
            </a:r>
            <a:r>
              <a:rPr lang="pt-BR" sz="3200" b="1" dirty="0"/>
              <a:t>na entrada do município de Santa Vitoria do </a:t>
            </a:r>
            <a:r>
              <a:rPr lang="pt-BR" sz="3200" b="1" dirty="0" smtClean="0"/>
              <a:t>Palmar</a:t>
            </a:r>
            <a:r>
              <a:rPr lang="" sz="3200" b="1" dirty="0" smtClean="0"/>
              <a:t>/RS</a:t>
            </a:r>
            <a:r>
              <a:rPr lang="pt-BR" sz="3200" b="1" dirty="0" smtClean="0"/>
              <a:t>, </a:t>
            </a:r>
            <a:r>
              <a:rPr lang="pt-BR" sz="3200" b="1" dirty="0"/>
              <a:t>Bairro Brasiliano, zona </a:t>
            </a:r>
            <a:r>
              <a:rPr lang="pt-BR" sz="3200" b="1" dirty="0" smtClean="0"/>
              <a:t>urbana</a:t>
            </a:r>
            <a:r>
              <a:rPr lang="es-419" sz="3200" b="1" dirty="0"/>
              <a:t> </a:t>
            </a:r>
            <a:r>
              <a:rPr lang="es-419" sz="3200" b="1" dirty="0" smtClean="0"/>
              <a:t>que t</a:t>
            </a:r>
            <a:r>
              <a:rPr lang="pt-BR" sz="3200" b="1" dirty="0" smtClean="0"/>
              <a:t>em </a:t>
            </a:r>
            <a:r>
              <a:rPr lang="pt-BR" sz="3200" b="1" dirty="0"/>
              <a:t>uma população adstrita de cerca de 1.382 usuários, distribuídos em 2 </a:t>
            </a:r>
            <a:r>
              <a:rPr lang="pt-BR" sz="3200" b="1" dirty="0" smtClean="0"/>
              <a:t>micro áreas. </a:t>
            </a:r>
            <a:r>
              <a:rPr lang="pt-BR" sz="3200" b="1" dirty="0"/>
              <a:t>Esta unidade está em uma área de grande acessibilidade para a população</a:t>
            </a:r>
            <a:r>
              <a:rPr lang="pt-BR" sz="3200" b="1" dirty="0" smtClean="0"/>
              <a:t>.</a:t>
            </a:r>
            <a:r>
              <a:rPr lang="" sz="3200" b="1" dirty="0" smtClean="0"/>
              <a:t> Este municipio</a:t>
            </a:r>
            <a:r>
              <a:rPr lang="es-419" sz="3200" b="1" dirty="0" smtClean="0"/>
              <a:t> </a:t>
            </a:r>
            <a:r>
              <a:rPr lang="pt-BR" sz="3200" b="1" dirty="0" smtClean="0"/>
              <a:t>tem</a:t>
            </a:r>
            <a:r>
              <a:rPr lang="es-419" sz="3200" b="1" dirty="0" smtClean="0"/>
              <a:t> </a:t>
            </a:r>
            <a:r>
              <a:rPr lang="es-419" sz="3200" b="1" dirty="0"/>
              <a:t>cerca de </a:t>
            </a:r>
            <a:r>
              <a:rPr lang="pt-BR" sz="3200" b="1" dirty="0"/>
              <a:t>de 31 000 </a:t>
            </a:r>
            <a:r>
              <a:rPr lang="pt-BR" sz="3200" b="1" dirty="0" smtClean="0"/>
              <a:t>habitantes</a:t>
            </a:r>
            <a:r>
              <a:rPr lang="" sz="3200" b="1" dirty="0" smtClean="0"/>
              <a:t>.</a:t>
            </a:r>
            <a:r>
              <a:rPr lang="pt-BR" sz="3200" b="1" dirty="0" smtClean="0"/>
              <a:t> </a:t>
            </a:r>
            <a:endParaRPr lang="es-419" sz="3200" b="1" dirty="0" smtClean="0"/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5221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392071"/>
          </a:xfrm>
          <a:prstGeom prst="ellipseRibbon">
            <a:avLst>
              <a:gd name="adj1" fmla="val 25000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 smtClean="0">
                <a:solidFill>
                  <a:schemeClr val="tx1"/>
                </a:solidFill>
              </a:rPr>
              <a:t>FOTOGRAFIAS</a:t>
            </a:r>
            <a:endParaRPr lang="x-none" sz="3600" b="1" dirty="0" smtClean="0">
              <a:solidFill>
                <a:schemeClr val="bg1"/>
              </a:solidFill>
            </a:endParaRPr>
          </a:p>
        </p:txBody>
      </p:sp>
      <p:pic>
        <p:nvPicPr>
          <p:cNvPr id="3" name="Imagen 2" descr="C:\Users\DalkenisBlanca\Documents\CURSO BRASIL DALKENIS\AVALIACAO DA INTERVENCAO\ARREGLAR\DALKENIS FOTOS\20150411_0949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83" y="1676827"/>
            <a:ext cx="3924887" cy="3165229"/>
          </a:xfrm>
          <a:prstGeom prst="rect">
            <a:avLst/>
          </a:prstGeom>
          <a:ln w="1270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Imagen 3" descr="C:\Users\DalkenisBlanca\Documents\CURSO BRASIL DALKENIS\AVALIACAO DA INTERVENCAO\ARREGLAR\DALKENIS FOTOS\IMG_005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77" y="1676827"/>
            <a:ext cx="3924000" cy="3168000"/>
          </a:xfrm>
          <a:prstGeom prst="rect">
            <a:avLst/>
          </a:prstGeom>
          <a:ln w="1270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2644727" y="5458265"/>
            <a:ext cx="725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400" b="1" dirty="0" smtClean="0"/>
              <a:t>Grupo de </a:t>
            </a:r>
            <a:r>
              <a:rPr lang="pt-BR" sz="2400" b="1" dirty="0" smtClean="0"/>
              <a:t>Idosos da UBS Conrado Alves Guimaraes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7332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392071"/>
          </a:xfrm>
          <a:prstGeom prst="ellipseRibbon">
            <a:avLst>
              <a:gd name="adj1" fmla="val 25000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 smtClean="0">
                <a:solidFill>
                  <a:schemeClr val="tx1"/>
                </a:solidFill>
              </a:rPr>
              <a:t>FOTOGRAFIAS</a:t>
            </a:r>
            <a:endParaRPr lang="x-none" sz="3600" b="1" dirty="0" smtClean="0">
              <a:solidFill>
                <a:schemeClr val="bg1"/>
              </a:solidFill>
            </a:endParaRPr>
          </a:p>
        </p:txBody>
      </p:sp>
      <p:pic>
        <p:nvPicPr>
          <p:cNvPr id="3" name="Imagen 2" descr="C:\Users\DalkenisBlanca\Documents\CURSO BRASIL DALKENIS\AVALIACAO DA INTERVENCAO\ARREGLAR\DALKENIS FOTOS\IMG_14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03" y="1924237"/>
            <a:ext cx="3096000" cy="3238606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lumMod val="75000"/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 descr="C:\Users\DalkenisBlanca\Documents\CURSO BRASIL DALKENIS\AVALIACAO DA INTERVENCAO\ARREGLAR\DALKENIS FOTOS\20150306_09114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403" y="1909762"/>
            <a:ext cx="3096000" cy="3253081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lumMod val="75000"/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48" y="1864041"/>
            <a:ext cx="3094891" cy="3298802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lumMod val="75000"/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722118" y="5695010"/>
            <a:ext cx="11032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/>
              <a:t>Equipe de </a:t>
            </a:r>
            <a:r>
              <a:rPr lang="es-419" sz="2400" b="1" dirty="0" err="1" smtClean="0"/>
              <a:t>saúde</a:t>
            </a:r>
            <a:r>
              <a:rPr lang="es-419" sz="2400" b="1" dirty="0" smtClean="0"/>
              <a:t> realizando </a:t>
            </a:r>
            <a:r>
              <a:rPr lang="es-419" sz="2400" b="1" dirty="0" err="1" smtClean="0"/>
              <a:t>atividades</a:t>
            </a:r>
            <a:r>
              <a:rPr lang="es-419" sz="2400" b="1" dirty="0" smtClean="0"/>
              <a:t> </a:t>
            </a:r>
            <a:r>
              <a:rPr lang="es-419" sz="2400" b="1" dirty="0" err="1" smtClean="0"/>
              <a:t>com</a:t>
            </a:r>
            <a:r>
              <a:rPr lang="es-419" sz="2400" b="1" dirty="0" smtClean="0"/>
              <a:t> o Grupo de </a:t>
            </a:r>
            <a:r>
              <a:rPr lang="es-419" sz="2400" b="1" dirty="0" err="1" smtClean="0"/>
              <a:t>Idosos</a:t>
            </a:r>
            <a:r>
              <a:rPr lang="es-419" sz="2400" b="1" dirty="0" smtClean="0"/>
              <a:t> da UBS</a:t>
            </a:r>
            <a:endParaRPr lang="es-419" sz="2400" b="1" dirty="0"/>
          </a:p>
        </p:txBody>
      </p:sp>
    </p:spTree>
    <p:extLst>
      <p:ext uri="{BB962C8B-B14F-4D97-AF65-F5344CB8AC3E}">
        <p14:creationId xmlns:p14="http://schemas.microsoft.com/office/powerpoint/2010/main" val="17411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DalkenisBlanca\Documents\CURSO BRASIL DALKENIS\AVALIACAO DA INTERVENCAO\ARREGLAR\DALKENIS FOTOS\20150506_08585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39" y="1927275"/>
            <a:ext cx="3486956" cy="3291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n 2" descr="C:\Users\DalkenisBlanca\Documents\CURSO BRASIL DALKENIS\AVALIACAO DA INTERVENCAO\ARREGLAR\DALKENIS FOTOS\20150516_0928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35" y="1927275"/>
            <a:ext cx="3488788" cy="3291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inta curvada hacia abajo 3"/>
          <p:cNvSpPr/>
          <p:nvPr/>
        </p:nvSpPr>
        <p:spPr>
          <a:xfrm>
            <a:off x="0" y="-1"/>
            <a:ext cx="12192000" cy="1392071"/>
          </a:xfrm>
          <a:prstGeom prst="ellipseRibbon">
            <a:avLst>
              <a:gd name="adj1" fmla="val 25000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 smtClean="0">
                <a:solidFill>
                  <a:schemeClr val="tx1"/>
                </a:solidFill>
              </a:rPr>
              <a:t>FOTOGRAFIAS</a:t>
            </a:r>
            <a:endParaRPr lang="x-none" sz="3600" b="1" dirty="0" smtClean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00331" y="5367845"/>
            <a:ext cx="9692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Técnica de enfermagem realizando medição do peso e altura e aferição da pressão arterial</a:t>
            </a:r>
            <a:endParaRPr lang="es-ES" sz="2400" b="1" dirty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6168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DalkenisBlanca\Documents\CURSO BRASIL DALKENIS\AVALIACAO DA INTERVENCAO\ARREGLAR\DALKENIS FOTOS\20150327_0836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5" y="1969477"/>
            <a:ext cx="4372195" cy="3657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rgbClr val="FF0066">
                <a:alpha val="6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3" name="CuadroTexto 2"/>
          <p:cNvSpPr txBox="1"/>
          <p:nvPr/>
        </p:nvSpPr>
        <p:spPr>
          <a:xfrm>
            <a:off x="5233181" y="3060506"/>
            <a:ext cx="5697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Enfermeira revisando e atualizando a caderneta da saúde da pessoa idosa</a:t>
            </a:r>
            <a:endParaRPr lang="es-ES" sz="2400" b="1" dirty="0"/>
          </a:p>
          <a:p>
            <a:endParaRPr lang="es-419" dirty="0"/>
          </a:p>
        </p:txBody>
      </p:sp>
      <p:sp>
        <p:nvSpPr>
          <p:cNvPr id="4" name="Cinta curvada hacia abajo 3"/>
          <p:cNvSpPr/>
          <p:nvPr/>
        </p:nvSpPr>
        <p:spPr>
          <a:xfrm>
            <a:off x="0" y="-1"/>
            <a:ext cx="12192000" cy="1392071"/>
          </a:xfrm>
          <a:prstGeom prst="ellipseRibbon">
            <a:avLst>
              <a:gd name="adj1" fmla="val 25000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 smtClean="0">
                <a:solidFill>
                  <a:schemeClr val="tx1"/>
                </a:solidFill>
              </a:rPr>
              <a:t>FOTOGRAFIAS</a:t>
            </a:r>
            <a:endParaRPr lang="x-none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0150506_1505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04" y="2349304"/>
            <a:ext cx="4208073" cy="3685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lumMod val="75000"/>
                <a:alpha val="6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3" name="CuadroTexto 2"/>
          <p:cNvSpPr txBox="1"/>
          <p:nvPr/>
        </p:nvSpPr>
        <p:spPr>
          <a:xfrm>
            <a:off x="4937760" y="3334044"/>
            <a:ext cx="6752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</a:t>
            </a:r>
            <a:r>
              <a:rPr lang="es-419" sz="2400" b="1" dirty="0" smtClean="0"/>
              <a:t>é</a:t>
            </a:r>
            <a:r>
              <a:rPr lang="pt-BR" sz="2400" b="1" dirty="0" smtClean="0"/>
              <a:t>dica </a:t>
            </a:r>
            <a:r>
              <a:rPr lang="pt-BR" sz="2400" b="1" dirty="0"/>
              <a:t>realizando atendimento clinico para a pessoa idosa</a:t>
            </a:r>
            <a:endParaRPr lang="es-419" sz="2400" b="1" dirty="0"/>
          </a:p>
        </p:txBody>
      </p:sp>
      <p:sp>
        <p:nvSpPr>
          <p:cNvPr id="4" name="Cinta curvada hacia abajo 3"/>
          <p:cNvSpPr/>
          <p:nvPr/>
        </p:nvSpPr>
        <p:spPr>
          <a:xfrm>
            <a:off x="0" y="-1"/>
            <a:ext cx="12192000" cy="1392071"/>
          </a:xfrm>
          <a:prstGeom prst="ellipseRibbon">
            <a:avLst>
              <a:gd name="adj1" fmla="val 25000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 smtClean="0">
                <a:solidFill>
                  <a:schemeClr val="tx1"/>
                </a:solidFill>
              </a:rPr>
              <a:t>FOTOGRAFIAS</a:t>
            </a:r>
            <a:endParaRPr lang="x-none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9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0150414_09145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3" y="1597685"/>
            <a:ext cx="3756073" cy="4219305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5120641" y="3291840"/>
            <a:ext cx="6175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Odontólogo realizando atendimento odontológico para a pessoa idosa</a:t>
            </a:r>
            <a:endParaRPr lang="es-419" sz="2400" b="1" dirty="0"/>
          </a:p>
        </p:txBody>
      </p:sp>
      <p:sp>
        <p:nvSpPr>
          <p:cNvPr id="4" name="Cinta curvada hacia abajo 3"/>
          <p:cNvSpPr/>
          <p:nvPr/>
        </p:nvSpPr>
        <p:spPr>
          <a:xfrm>
            <a:off x="0" y="-1"/>
            <a:ext cx="12192000" cy="1392071"/>
          </a:xfrm>
          <a:prstGeom prst="ellipseRibbon">
            <a:avLst>
              <a:gd name="adj1" fmla="val 25000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 smtClean="0">
                <a:solidFill>
                  <a:schemeClr val="tx1"/>
                </a:solidFill>
              </a:rPr>
              <a:t>FOTOGRAFIAS</a:t>
            </a:r>
            <a:endParaRPr lang="x-none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392071"/>
          </a:xfrm>
          <a:prstGeom prst="ellipseRibbon">
            <a:avLst>
              <a:gd name="adj1" fmla="val 25000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 smtClean="0">
                <a:solidFill>
                  <a:schemeClr val="tx1"/>
                </a:solidFill>
              </a:rPr>
              <a:t>FOTOGRAFIAS</a:t>
            </a:r>
            <a:endParaRPr lang="x-none" sz="3600" b="1" dirty="0" smtClean="0">
              <a:solidFill>
                <a:schemeClr val="bg1"/>
              </a:solidFill>
            </a:endParaRPr>
          </a:p>
        </p:txBody>
      </p:sp>
      <p:pic>
        <p:nvPicPr>
          <p:cNvPr id="3" name="Imagen 2" descr="C:\Users\DalkenisBlanca\Pictures\BRASILIANO\IDOSOS\20150903_1129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" y="1814732"/>
            <a:ext cx="4192172" cy="4107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5106573" y="3363406"/>
            <a:ext cx="573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Equipe de saúde realizando monitoramento das ações.</a:t>
            </a:r>
            <a:endParaRPr lang="es-ES" dirty="0"/>
          </a:p>
          <a:p>
            <a:r>
              <a:rPr lang="pt-BR" dirty="0"/>
              <a:t> </a:t>
            </a:r>
            <a:endParaRPr lang="es-ES" dirty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4824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392071"/>
          </a:xfrm>
          <a:prstGeom prst="ellipseRibbon">
            <a:avLst>
              <a:gd name="adj1" fmla="val 25000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 smtClean="0">
                <a:solidFill>
                  <a:schemeClr val="tx1"/>
                </a:solidFill>
              </a:rPr>
              <a:t>FOTOGRAFIAS</a:t>
            </a:r>
            <a:endParaRPr lang="x-none" sz="3600" b="1" dirty="0" smtClean="0">
              <a:solidFill>
                <a:schemeClr val="bg1"/>
              </a:solidFill>
            </a:endParaRPr>
          </a:p>
        </p:txBody>
      </p:sp>
      <p:pic>
        <p:nvPicPr>
          <p:cNvPr id="3" name="Imagen 2" descr="C:\Users\DalkenisBlanca\Documents\CURSO BRASIL DALKENIS\AVALIACAO DA INTERVENCAO\ARREGLAR\DALKENIS FOTOS\20150428_1610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59" y="1586425"/>
            <a:ext cx="3387457" cy="3562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Imagen 3" descr="C:\Users\DalkenisBlanca\Documents\CURSO BRASIL DALKENIS\AVALIACAO DA INTERVENCAO\ARREGLAR\DALKENIS FOTOS\20150512_16353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32513"/>
            <a:ext cx="4248150" cy="2916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595532" y="5528603"/>
            <a:ext cx="11000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Equipe de saúde realizando visita domiciliar para usuários idosos com ou sim problemas de locomoção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6907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392071"/>
          </a:xfrm>
          <a:prstGeom prst="ellipseRibbon">
            <a:avLst>
              <a:gd name="adj1" fmla="val 25000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 smtClean="0">
                <a:solidFill>
                  <a:schemeClr val="tx1"/>
                </a:solidFill>
              </a:rPr>
              <a:t>FOTOGRAFIAS</a:t>
            </a:r>
            <a:endParaRPr lang="x-none" sz="3600" b="1" dirty="0" smtClean="0">
              <a:solidFill>
                <a:schemeClr val="bg1"/>
              </a:solidFill>
            </a:endParaRPr>
          </a:p>
        </p:txBody>
      </p:sp>
      <p:pic>
        <p:nvPicPr>
          <p:cNvPr id="6" name="Imagen 5" descr="20150410_0801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8" y="1885363"/>
            <a:ext cx="4553243" cy="2911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C:\Users\DalkenisBlanca\Documents\CURSO BRASIL DALKENIS\AVALIACAO DA INTERVENCAO\ARREGLAR\DALKENIS FOTOS\20150410_0808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43115" y="2352871"/>
            <a:ext cx="4487304" cy="3552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815926" y="5290375"/>
            <a:ext cx="5795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Fisioterapeuta realizando pratica de exercício físico com os idosos (Atividade de promoção em saúde)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14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2785402"/>
            <a:ext cx="12192000" cy="1800666"/>
          </a:xfrm>
          <a:prstGeom prst="ellipseRibbon">
            <a:avLst>
              <a:gd name="adj1" fmla="val 38137"/>
              <a:gd name="adj2" fmla="val 56661"/>
              <a:gd name="adj3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 smtClean="0">
                <a:solidFill>
                  <a:schemeClr val="tx1"/>
                </a:solidFill>
              </a:rPr>
              <a:t>MUITO OBRIGADO</a:t>
            </a:r>
          </a:p>
        </p:txBody>
      </p:sp>
    </p:spTree>
    <p:extLst>
      <p:ext uri="{BB962C8B-B14F-4D97-AF65-F5344CB8AC3E}">
        <p14:creationId xmlns:p14="http://schemas.microsoft.com/office/powerpoint/2010/main" val="27803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392071"/>
          </a:xfrm>
          <a:prstGeom prst="ellipseRibbon">
            <a:avLst>
              <a:gd name="adj1" fmla="val 24020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INTRODUÇÃO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" y="2306472"/>
            <a:ext cx="12192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 smtClean="0"/>
              <a:t>A </a:t>
            </a:r>
            <a:r>
              <a:rPr lang="pt-BR" sz="2800" b="1" dirty="0"/>
              <a:t>equipe de saúde</a:t>
            </a:r>
            <a:r>
              <a:rPr lang="es-419" sz="2800" b="1" dirty="0"/>
              <a:t> esta</a:t>
            </a:r>
            <a:r>
              <a:rPr lang="pt-BR" sz="2800" b="1" dirty="0"/>
              <a:t> composta de um médico, uma enfermeira, uma técnica de enfermagem, um dentista, </a:t>
            </a:r>
            <a:r>
              <a:rPr lang="" sz="2800" b="1" dirty="0" smtClean="0"/>
              <a:t>duas </a:t>
            </a:r>
            <a:r>
              <a:rPr lang="pt-BR" sz="2800" b="1" dirty="0" smtClean="0"/>
              <a:t>agentes comunitárias</a:t>
            </a:r>
            <a:r>
              <a:rPr lang="es-419" sz="2800" b="1" dirty="0" smtClean="0"/>
              <a:t>, </a:t>
            </a:r>
            <a:r>
              <a:rPr lang="pt-BR" sz="2800" b="1" dirty="0" smtClean="0"/>
              <a:t>uma </a:t>
            </a:r>
            <a:r>
              <a:rPr lang="es-419" sz="2800" b="1" dirty="0" smtClean="0"/>
              <a:t>recepcionista </a:t>
            </a:r>
            <a:r>
              <a:rPr lang="es-419" sz="2800" b="1" dirty="0"/>
              <a:t>e </a:t>
            </a:r>
            <a:r>
              <a:rPr lang="pt-BR" sz="2800" b="1" dirty="0"/>
              <a:t>uma auxiliar</a:t>
            </a:r>
            <a:r>
              <a:rPr lang="es-419" sz="2800" b="1" dirty="0"/>
              <a:t> </a:t>
            </a:r>
            <a:r>
              <a:rPr lang="pt-BR" sz="2800" b="1" dirty="0" smtClean="0"/>
              <a:t>geral</a:t>
            </a:r>
            <a:r>
              <a:rPr lang="es-419" sz="2800" b="1" dirty="0" smtClean="0"/>
              <a:t>. </a:t>
            </a:r>
            <a:r>
              <a:rPr lang="pt-BR" sz="2800" b="1" dirty="0" smtClean="0"/>
              <a:t>Também</a:t>
            </a:r>
            <a:r>
              <a:rPr lang="es-419" sz="2800" b="1" dirty="0" smtClean="0"/>
              <a:t> </a:t>
            </a:r>
            <a:r>
              <a:rPr lang="pt-BR" sz="2800" b="1" dirty="0" smtClean="0"/>
              <a:t>trabalham</a:t>
            </a:r>
            <a:r>
              <a:rPr lang="es-419" sz="2800" b="1" dirty="0" smtClean="0"/>
              <a:t> </a:t>
            </a:r>
            <a:r>
              <a:rPr lang="pt-BR" sz="2800" b="1" dirty="0" smtClean="0"/>
              <a:t>uma</a:t>
            </a:r>
            <a:r>
              <a:rPr lang="es-419" sz="2800" b="1" dirty="0" smtClean="0"/>
              <a:t> </a:t>
            </a:r>
            <a:r>
              <a:rPr lang="es-419" sz="2800" b="1" dirty="0"/>
              <a:t>nutricionista e </a:t>
            </a:r>
            <a:r>
              <a:rPr lang="" sz="2800" b="1" dirty="0" smtClean="0"/>
              <a:t>dois</a:t>
            </a:r>
            <a:r>
              <a:rPr lang="es-419" sz="2800" b="1" dirty="0" smtClean="0"/>
              <a:t> </a:t>
            </a:r>
            <a:r>
              <a:rPr lang="es-419" sz="2800" b="1" dirty="0"/>
              <a:t>fisioterapeuta</a:t>
            </a:r>
            <a:r>
              <a:rPr lang="es-419" sz="2800" b="1" dirty="0" smtClean="0"/>
              <a:t>.</a:t>
            </a:r>
            <a:r>
              <a:rPr lang="" sz="2800" b="1" dirty="0" smtClean="0"/>
              <a:t> </a:t>
            </a:r>
          </a:p>
          <a:p>
            <a:r>
              <a:rPr lang="pt-BR" sz="2800" b="1" dirty="0" smtClean="0"/>
              <a:t>Durante </a:t>
            </a:r>
            <a:r>
              <a:rPr lang="pt-BR" sz="2800" b="1" dirty="0"/>
              <a:t>o período de analise </a:t>
            </a:r>
            <a:r>
              <a:rPr lang="pt-BR" sz="2800" b="1" dirty="0" smtClean="0"/>
              <a:t>situacional </a:t>
            </a:r>
            <a:r>
              <a:rPr lang="pt-BR" sz="2800" b="1" dirty="0"/>
              <a:t>identificamos algumas dificuldades na </a:t>
            </a:r>
            <a:r>
              <a:rPr lang="es-419" sz="2800" b="1" dirty="0"/>
              <a:t>cobertura </a:t>
            </a:r>
            <a:r>
              <a:rPr lang="pt-BR" sz="2800" b="1" dirty="0"/>
              <a:t>de atenção aos usuários idosos</a:t>
            </a:r>
            <a:r>
              <a:rPr lang="" sz="2800" b="1" dirty="0"/>
              <a:t>, </a:t>
            </a:r>
            <a:r>
              <a:rPr lang="pt-BR" sz="2800" b="1" dirty="0"/>
              <a:t>insuficiente avaliação da rede social e indicadores de fragilidade na velhice</a:t>
            </a:r>
            <a:r>
              <a:rPr lang="es-419" sz="2800" b="1" dirty="0"/>
              <a:t>.</a:t>
            </a:r>
            <a:endParaRPr lang="pt-BR" sz="2800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717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392071"/>
          </a:xfrm>
          <a:prstGeom prst="ellipseRibbon">
            <a:avLst>
              <a:gd name="adj1" fmla="val 25000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INTRODUÇÃO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-13648" y="1624084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2800" b="1" dirty="0" smtClean="0"/>
              <a:t>Outras dificuldades identificadas foram: </a:t>
            </a:r>
            <a:r>
              <a:rPr lang="pt-BR" sz="2800" b="1" dirty="0" smtClean="0"/>
              <a:t>Pouca solicitação de exames complementares</a:t>
            </a:r>
            <a:r>
              <a:rPr lang="" sz="2800" b="1" dirty="0" smtClean="0"/>
              <a:t>, pouca </a:t>
            </a:r>
            <a:r>
              <a:rPr lang="pt-BR" sz="2800" b="1" dirty="0" smtClean="0"/>
              <a:t>prescrição </a:t>
            </a:r>
            <a:r>
              <a:rPr lang="" sz="2800" b="1" dirty="0" smtClean="0"/>
              <a:t>e </a:t>
            </a:r>
            <a:r>
              <a:rPr lang="pt-BR" sz="2800" b="1" dirty="0" smtClean="0"/>
              <a:t>controle de medicamentos da Farmácia Popular</a:t>
            </a:r>
            <a:r>
              <a:rPr lang="" sz="2800" b="1" dirty="0"/>
              <a:t> </a:t>
            </a:r>
            <a:r>
              <a:rPr lang="" sz="2800" b="1" dirty="0" smtClean="0"/>
              <a:t>e d</a:t>
            </a:r>
            <a:r>
              <a:rPr lang="pt-BR" sz="2800" b="1" dirty="0" smtClean="0"/>
              <a:t>eficiências na qualidade e quantidade das visitas domiciliares aos usuários com dificuldade de locomoção</a:t>
            </a:r>
            <a:r>
              <a:rPr lang="es-419" sz="2800" b="1" dirty="0" smtClean="0"/>
              <a:t>.</a:t>
            </a:r>
            <a:endParaRPr lang="pt-BR" sz="2800" b="1" dirty="0" smtClean="0"/>
          </a:p>
          <a:p>
            <a:endParaRPr lang="es-419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0257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nta curvada hacia abajo 2"/>
          <p:cNvSpPr/>
          <p:nvPr/>
        </p:nvSpPr>
        <p:spPr>
          <a:xfrm>
            <a:off x="0" y="-1"/>
            <a:ext cx="12192000" cy="1392071"/>
          </a:xfrm>
          <a:prstGeom prst="ellipseRibbon">
            <a:avLst>
              <a:gd name="adj1" fmla="val 25000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>
                <a:solidFill>
                  <a:schemeClr val="tx1"/>
                </a:solidFill>
              </a:rPr>
              <a:t>OBJETIVO </a:t>
            </a:r>
            <a:r>
              <a:rPr lang="es-419" sz="3600" b="1" dirty="0" smtClean="0">
                <a:solidFill>
                  <a:schemeClr val="tx1"/>
                </a:solidFill>
              </a:rPr>
              <a:t>GERAL DA </a:t>
            </a:r>
            <a:r>
              <a:rPr lang="pt-BR" sz="3600" b="1" dirty="0" smtClean="0">
                <a:solidFill>
                  <a:schemeClr val="tx1"/>
                </a:solidFill>
              </a:rPr>
              <a:t>INTERVENÇÃO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54842" y="2756848"/>
            <a:ext cx="11561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Melhorar a Atenção aos Idosos da UBS Conrado Alves Guimarães, Santa Vitória do Palmar/ RS. </a:t>
            </a:r>
            <a:endParaRPr lang="es-ES" sz="3200" b="1" dirty="0"/>
          </a:p>
          <a:p>
            <a:endParaRPr lang="es-419" sz="3200" b="1" dirty="0"/>
          </a:p>
        </p:txBody>
      </p:sp>
    </p:spTree>
    <p:extLst>
      <p:ext uri="{BB962C8B-B14F-4D97-AF65-F5344CB8AC3E}">
        <p14:creationId xmlns:p14="http://schemas.microsoft.com/office/powerpoint/2010/main" val="26587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392071"/>
          </a:xfrm>
          <a:prstGeom prst="ellipseRibbon">
            <a:avLst>
              <a:gd name="adj1" fmla="val 25000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>
                <a:solidFill>
                  <a:schemeClr val="tx1"/>
                </a:solidFill>
              </a:rPr>
              <a:t>OBJETIVO </a:t>
            </a:r>
            <a:r>
              <a:rPr lang="es-419" sz="3600" b="1" dirty="0" smtClean="0">
                <a:solidFill>
                  <a:schemeClr val="tx1"/>
                </a:solidFill>
              </a:rPr>
              <a:t>ESPECIFICOS E METAS DA </a:t>
            </a:r>
            <a:r>
              <a:rPr lang="pt-BR" sz="3600" b="1" dirty="0" smtClean="0">
                <a:solidFill>
                  <a:schemeClr val="tx1"/>
                </a:solidFill>
              </a:rPr>
              <a:t>INTERVENÇÃO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13" name="Llamada con línea 2 12"/>
          <p:cNvSpPr/>
          <p:nvPr/>
        </p:nvSpPr>
        <p:spPr>
          <a:xfrm>
            <a:off x="4277278" y="3010486"/>
            <a:ext cx="7005012" cy="1313451"/>
          </a:xfrm>
          <a:prstGeom prst="borderCallout2">
            <a:avLst>
              <a:gd name="adj1" fmla="val 48739"/>
              <a:gd name="adj2" fmla="val -300"/>
              <a:gd name="adj3" fmla="val 50882"/>
              <a:gd name="adj4" fmla="val -16868"/>
              <a:gd name="adj5" fmla="val 50640"/>
              <a:gd name="adj6" fmla="val -168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</a:rPr>
              <a:t>Meta 1.1: Ampliar a cobertura de atenção à saúde do idoso da área da unidade de saúde para 40%.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4" name="Estrella de 6 puntas 13"/>
          <p:cNvSpPr/>
          <p:nvPr/>
        </p:nvSpPr>
        <p:spPr>
          <a:xfrm>
            <a:off x="150125" y="1487607"/>
            <a:ext cx="3057100" cy="4817660"/>
          </a:xfrm>
          <a:prstGeom prst="star6">
            <a:avLst>
              <a:gd name="adj" fmla="val 31204"/>
              <a:gd name="hf" fmla="val 11547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rgbClr val="FF0000"/>
                </a:solidFill>
              </a:rPr>
              <a:t>Objetivo 1</a:t>
            </a:r>
            <a:r>
              <a:rPr lang="pt-BR" sz="2400" b="1" dirty="0">
                <a:solidFill>
                  <a:schemeClr val="tx1"/>
                </a:solidFill>
              </a:rPr>
              <a:t>: Ampliar a cobertura do Programa de Saúde do Idoso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nta curvada hacia abajo 1"/>
          <p:cNvSpPr/>
          <p:nvPr/>
        </p:nvSpPr>
        <p:spPr>
          <a:xfrm>
            <a:off x="0" y="-1"/>
            <a:ext cx="12192000" cy="1392071"/>
          </a:xfrm>
          <a:prstGeom prst="ellipseRibbon">
            <a:avLst>
              <a:gd name="adj1" fmla="val 25000"/>
              <a:gd name="adj2" fmla="val 70046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b="1" dirty="0">
                <a:solidFill>
                  <a:schemeClr val="tx1"/>
                </a:solidFill>
              </a:rPr>
              <a:t>OBJETIVO </a:t>
            </a:r>
            <a:r>
              <a:rPr lang="es-419" sz="3600" b="1" dirty="0" smtClean="0">
                <a:solidFill>
                  <a:schemeClr val="tx1"/>
                </a:solidFill>
              </a:rPr>
              <a:t>ESPECIFICOS E METAS DA </a:t>
            </a:r>
            <a:r>
              <a:rPr lang="pt-BR" sz="3600" b="1" dirty="0" smtClean="0">
                <a:solidFill>
                  <a:schemeClr val="tx1"/>
                </a:solidFill>
              </a:rPr>
              <a:t>INTERVENÇÃO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Estrella de 6 puntas 2"/>
          <p:cNvSpPr/>
          <p:nvPr/>
        </p:nvSpPr>
        <p:spPr>
          <a:xfrm>
            <a:off x="150125" y="1487607"/>
            <a:ext cx="2832226" cy="4817660"/>
          </a:xfrm>
          <a:prstGeom prst="star6">
            <a:avLst>
              <a:gd name="adj" fmla="val 34124"/>
              <a:gd name="hf" fmla="val 11547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rgbClr val="FF0000"/>
                </a:solidFill>
              </a:rPr>
              <a:t>Objetivo 2:</a:t>
            </a:r>
            <a:r>
              <a:rPr lang="pt-BR" sz="2400" b="1" dirty="0">
                <a:solidFill>
                  <a:schemeClr val="tx1"/>
                </a:solidFill>
              </a:rPr>
              <a:t> Melhorar a qualidade da atenção ao idoso na Unidade de Saúde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4" name="Llamada con línea 2 3"/>
          <p:cNvSpPr/>
          <p:nvPr/>
        </p:nvSpPr>
        <p:spPr>
          <a:xfrm>
            <a:off x="3752084" y="2906107"/>
            <a:ext cx="8317996" cy="1177299"/>
          </a:xfrm>
          <a:prstGeom prst="borderCallout2">
            <a:avLst>
              <a:gd name="adj1" fmla="val 48739"/>
              <a:gd name="adj2" fmla="val -300"/>
              <a:gd name="adj3" fmla="val 61593"/>
              <a:gd name="adj4" fmla="val -9733"/>
              <a:gd name="adj5" fmla="val 62918"/>
              <a:gd name="adj6" fmla="val -956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>
                <a:solidFill>
                  <a:schemeClr val="tx1"/>
                </a:solidFill>
              </a:rPr>
              <a:t>Meta 2.2: Realizar exame clínico apropriado em 100% das consultas, incluindo exame físico dos pés, com palpação dos pulsos tibial posterior e pedioso e medida da sensibilidade a cada </a:t>
            </a:r>
            <a:r>
              <a:rPr lang="pt-BR" sz="2000" b="1" dirty="0" smtClean="0">
                <a:solidFill>
                  <a:schemeClr val="tx1"/>
                </a:solidFill>
              </a:rPr>
              <a:t>três </a:t>
            </a:r>
            <a:r>
              <a:rPr lang="pt-BR" sz="2000" b="1" dirty="0">
                <a:solidFill>
                  <a:schemeClr val="tx1"/>
                </a:solidFill>
              </a:rPr>
              <a:t>meses para diabéticos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5" name="Llamada con línea 2 4"/>
          <p:cNvSpPr/>
          <p:nvPr/>
        </p:nvSpPr>
        <p:spPr>
          <a:xfrm>
            <a:off x="3752083" y="4260137"/>
            <a:ext cx="8317997" cy="1113721"/>
          </a:xfrm>
          <a:prstGeom prst="borderCallout2">
            <a:avLst>
              <a:gd name="adj1" fmla="val 48739"/>
              <a:gd name="adj2" fmla="val -300"/>
              <a:gd name="adj3" fmla="val 25177"/>
              <a:gd name="adj4" fmla="val -10442"/>
              <a:gd name="adj5" fmla="val 23864"/>
              <a:gd name="adj6" fmla="val -1044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>
                <a:solidFill>
                  <a:schemeClr val="tx1"/>
                </a:solidFill>
              </a:rPr>
              <a:t>Meta 2.3: Realizar a solicitação de exames complementares periódicos em 100% dos idosos hipertensos e/ou diabéticos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6" name="Llamada con línea 2 5"/>
          <p:cNvSpPr/>
          <p:nvPr/>
        </p:nvSpPr>
        <p:spPr>
          <a:xfrm>
            <a:off x="3752084" y="5573590"/>
            <a:ext cx="8317996" cy="1233062"/>
          </a:xfrm>
          <a:prstGeom prst="borderCallout2">
            <a:avLst>
              <a:gd name="adj1" fmla="val 48739"/>
              <a:gd name="adj2" fmla="val -300"/>
              <a:gd name="adj3" fmla="val -2670"/>
              <a:gd name="adj4" fmla="val -14860"/>
              <a:gd name="adj5" fmla="val -5054"/>
              <a:gd name="adj6" fmla="val -152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>
                <a:solidFill>
                  <a:schemeClr val="tx1"/>
                </a:solidFill>
              </a:rPr>
              <a:t>Meta 2.4: Priorizar a prescrição de medicamentos da Farmácia Popular a 100% dos idosos.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7" name="Llamada con línea 2 6"/>
          <p:cNvSpPr/>
          <p:nvPr/>
        </p:nvSpPr>
        <p:spPr>
          <a:xfrm>
            <a:off x="3752084" y="1626483"/>
            <a:ext cx="8317996" cy="1045211"/>
          </a:xfrm>
          <a:prstGeom prst="borderCallout2">
            <a:avLst>
              <a:gd name="adj1" fmla="val 48739"/>
              <a:gd name="adj2" fmla="val -300"/>
              <a:gd name="adj3" fmla="val 70161"/>
              <a:gd name="adj4" fmla="val -12852"/>
              <a:gd name="adj5" fmla="val 69918"/>
              <a:gd name="adj6" fmla="val -1305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>
                <a:solidFill>
                  <a:schemeClr val="tx1"/>
                </a:solidFill>
              </a:rPr>
              <a:t>Meta 2.1: Realizar Avaliação Multidimensional Rápida de 100% dos idosos da área de abrangência utilizando como modelo a proposta de avaliação do Ministério da Saúde.</a:t>
            </a:r>
            <a:endParaRPr lang="es-E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6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588</TotalTime>
  <Words>2849</Words>
  <Application>Microsoft Office PowerPoint</Application>
  <PresentationFormat>Panorámica</PresentationFormat>
  <Paragraphs>195</Paragraphs>
  <Slides>49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4" baseType="lpstr">
      <vt:lpstr>Arial</vt:lpstr>
      <vt:lpstr>Calibri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danet martinez</dc:creator>
  <cp:lastModifiedBy>Dalkenis Blanca Gonzalez Santi</cp:lastModifiedBy>
  <cp:revision>46</cp:revision>
  <dcterms:created xsi:type="dcterms:W3CDTF">2015-09-08T19:55:41Z</dcterms:created>
  <dcterms:modified xsi:type="dcterms:W3CDTF">2015-09-17T16:08:28Z</dcterms:modified>
</cp:coreProperties>
</file>