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308" r:id="rId4"/>
    <p:sldId id="316" r:id="rId5"/>
    <p:sldId id="307" r:id="rId6"/>
    <p:sldId id="357" r:id="rId7"/>
    <p:sldId id="306" r:id="rId8"/>
    <p:sldId id="319" r:id="rId9"/>
    <p:sldId id="320" r:id="rId10"/>
    <p:sldId id="321" r:id="rId11"/>
    <p:sldId id="322" r:id="rId12"/>
    <p:sldId id="323" r:id="rId13"/>
    <p:sldId id="324" r:id="rId14"/>
    <p:sldId id="327" r:id="rId15"/>
    <p:sldId id="335" r:id="rId16"/>
    <p:sldId id="336" r:id="rId17"/>
    <p:sldId id="337" r:id="rId18"/>
    <p:sldId id="340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8" r:id="rId35"/>
    <p:sldId id="359" r:id="rId36"/>
    <p:sldId id="317" r:id="rId37"/>
    <p:sldId id="318" r:id="rId38"/>
    <p:sldId id="360" r:id="rId3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A321"/>
    <a:srgbClr val="3914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2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FPEL\07%2012%202014\DAMELIS\PROJETO%20DE%20INTERVEN&#199;&#195;O%20E%20ANEXOS\PLANILHAS%20DE%20COLETA%20DE%20DADOS\PLANILHA%20DE%20COLETA%20DE%20DADOS%20FINAL%20REENVIADA%20DAMELIS%20%2023%2006%20201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FPEL\07%2012%202014\DAMELIS\PROJETO%20DE%20INTERVEN&#199;&#195;O%20E%20ANEXOS\PLANILHAS%20DE%20COLETA%20DE%20DADOS\PLANILHA%20DE%20COLETA%20DE%20DADOS%20FINAL%20REENVIADA%20DAMELIS%20%2023%2006%20201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FPEL\07%2012%202014\DAMELIS\PROJETO%20DE%20INTERVEN&#199;&#195;O%20E%20ANEXOS\PLANILHAS%20DE%20COLETA%20DE%20DADOS\PLANILHA%20DE%20COLETA%20DE%20DADOS%20FINAL%20REENVIADA%20DAMELIS%20%2023%2006%202015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FPEL\07%2012%202014\DAMELIS\PROJETO%20DE%20INTERVEN&#199;&#195;O%20E%20ANEXOS\PLANILHAS%20DE%20COLETA%20DE%20DADOS\PLANILHA%20DE%20COLETA%20DE%20DADOS%20FINAL%20REENVIADA%20DAMELIS%20%2023%2006%202015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FPEL\07%2012%202014\DAMELIS\PROJETO%20DE%20INTERVEN&#199;&#195;O%20E%20ANEXOS\PLANILHAS%20DE%20COLETA%20DE%20DADOS\PLANILHA%20DE%20COLETA%20DE%20DADOS%20FINAL%20REENVIADA%20DAMELIS%20%2023%2006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FPEL\07%2012%202014\DAMELIS\PROJETO%20DE%20INTERVEN&#199;&#195;O%20E%20ANEXOS\PLANILHAS%20DE%20COLETA%20DE%20DADOS\PLANILHA%20DE%20COLETA%20DE%20DADOS%20FINAL%20REVISADA%20E%20OK%20DAMELIS%2005%2007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FPEL\07%2012%202014\DAMELIS\PROJETO%20DE%20INTERVEN&#199;&#195;O%20E%20ANEXOS\PLANILHAS%20DE%20COLETA%20DE%20DADOS\PLANILHA%20DE%20COLETA%20DE%20DADOS%20FINAL%20REVISADA%20E%20OK%20DAMELIS%2005%2007%20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FPEL\07%2012%202014\DAMELIS\PROJETO%20DE%20INTERVEN&#199;&#195;O%20E%20ANEXOS\PLANILHAS%20DE%20COLETA%20DE%20DADOS\PLANILHA%20DE%20COLETA%20DE%20DADOS%20FINAL%20REVISADA%20E%20OK%20DAMELIS%2005%2007%20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FPEL\07%2012%202014\DAMELIS\PROJETO%20DE%20INTERVEN&#199;&#195;O%20E%20ANEXOS\PLANILHAS%20DE%20COLETA%20DE%20DADOS\PLANILHA%20DE%20COLETA%20DE%20DADOS%20FINAL%20REVISADA%20E%20OK%20DAMELIS%2005%2007%202015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UFPEL\07%2012%202014\DAMELIS\PROJETO%20DE%20INTERVEN&#199;&#195;O%20E%20ANEXOS\PLANILHAS%20DE%20COLETA%20DE%20DADOS\PLANILHA%20DE%20COLETA%20DE%20DADOS%20FINAL%20REVISADA%20E%20OK%20DAMELIS%2005%2007%2020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FPEL\07%2012%202014\DAMELIS\PROJETO%20DE%20INTERVEN&#199;&#195;O%20E%20ANEXOS\PLANILHAS%20DE%20COLETA%20DE%20DADOS\PLANILHA%20DE%20COLETA%20DE%20DADOS%20FINAL%20REENVIADA%20DAMELIS%20%2023%2006%202015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UFPEL\07%2012%202014\DAMELIS\PROJETO%20DE%20INTERVEN&#199;&#195;O%20E%20ANEXOS\PLANILHAS%20DE%20COLETA%20DE%20DADOS\PLANILHA%20DE%20COLETA%20DE%20DADOS%20FINAL%20REENVIADA%20DAMELIS%20%2023%2006%20201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FPEL\07%2012%202014\DAMELIS\PROJETO%20DE%20INTERVEN&#199;&#195;O%20E%20ANEXOS\PLANILHAS%20DE%20COLETA%20DE%20DADOS\PLANILHA%20DE%20COLETA%20DE%20DADOS%20FINAL%20REENVIADA%20DAMELIS%20%2023%2006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0.16460905349794372</c:v>
                </c:pt>
                <c:pt idx="1">
                  <c:v>0.30864197530864806</c:v>
                </c:pt>
                <c:pt idx="2">
                  <c:v>0.58436213991768349</c:v>
                </c:pt>
              </c:numCache>
            </c:numRef>
          </c:val>
        </c:ser>
        <c:dLbls/>
        <c:axId val="52998912"/>
        <c:axId val="53000448"/>
      </c:barChart>
      <c:catAx>
        <c:axId val="529989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3000448"/>
        <c:crosses val="autoZero"/>
        <c:auto val="1"/>
        <c:lblAlgn val="ctr"/>
        <c:lblOffset val="100"/>
      </c:catAx>
      <c:valAx>
        <c:axId val="5300044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29989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crianças com avaliação de risco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Indicadores!$D$81:$F$81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Indicadores!$D$82:$F$82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0.96478873239437624</c:v>
                </c:pt>
              </c:numCache>
            </c:numRef>
          </c:val>
        </c:ser>
        <c:dLbls/>
        <c:axId val="62945536"/>
        <c:axId val="62955520"/>
      </c:barChart>
      <c:catAx>
        <c:axId val="629455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2955520"/>
        <c:crosses val="autoZero"/>
        <c:auto val="1"/>
        <c:lblAlgn val="ctr"/>
        <c:lblOffset val="100"/>
      </c:catAx>
      <c:valAx>
        <c:axId val="6295552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2945536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Indicadores!$C$95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Indicadores!$D$94:$F$94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Indicadores!$D$95:$F$95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0.61267605633804134</c:v>
                </c:pt>
              </c:numCache>
            </c:numRef>
          </c:val>
        </c:ser>
        <c:dLbls/>
        <c:axId val="63242240"/>
        <c:axId val="63243776"/>
      </c:barChart>
      <c:catAx>
        <c:axId val="632422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3243776"/>
        <c:crosses val="autoZero"/>
        <c:auto val="1"/>
        <c:lblAlgn val="ctr"/>
        <c:lblOffset val="100"/>
      </c:catAx>
      <c:valAx>
        <c:axId val="6324377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3242240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Indicadores!$C$101</c:f>
              <c:strCache>
                <c:ptCount val="1"/>
                <c:pt idx="0">
                  <c:v>Proporção de crianças cujas mães receberam orientações nutricionais de acordo com a faixa etária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Indicadores!$D$100:$F$100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Indicadores!$D$101:$F$101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0.96478873239437601</c:v>
                </c:pt>
              </c:numCache>
            </c:numRef>
          </c:val>
        </c:ser>
        <c:dLbls/>
        <c:axId val="63297408"/>
        <c:axId val="63298944"/>
      </c:barChart>
      <c:catAx>
        <c:axId val="632974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3298944"/>
        <c:crosses val="autoZero"/>
        <c:auto val="1"/>
        <c:lblAlgn val="ctr"/>
        <c:lblOffset val="100"/>
      </c:catAx>
      <c:valAx>
        <c:axId val="6329894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3297408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Indicadores!$C$101</c:f>
              <c:strCache>
                <c:ptCount val="1"/>
                <c:pt idx="0">
                  <c:v>Proporção de crianças cujas mães receberam orientações nutricionais de acordo com a faixa etária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Indicadores!$D$100:$F$100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Indicadores!$D$101:$F$101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0.96478873239437624</c:v>
                </c:pt>
              </c:numCache>
            </c:numRef>
          </c:val>
        </c:ser>
        <c:dLbls/>
        <c:axId val="64490880"/>
        <c:axId val="64492672"/>
      </c:barChart>
      <c:catAx>
        <c:axId val="644908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4492672"/>
        <c:crosses val="autoZero"/>
        <c:auto val="1"/>
        <c:lblAlgn val="ctr"/>
        <c:lblOffset val="100"/>
      </c:catAx>
      <c:valAx>
        <c:axId val="6449267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4490880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/>
        <c:axId val="62277888"/>
        <c:axId val="62459904"/>
      </c:barChart>
      <c:catAx>
        <c:axId val="622778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459904"/>
        <c:crosses val="autoZero"/>
        <c:auto val="1"/>
        <c:lblAlgn val="ctr"/>
        <c:lblOffset val="100"/>
      </c:catAx>
      <c:valAx>
        <c:axId val="6245990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2778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Indicadores!$D$45:$F$45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Indicadores!$D$46:$F$46</c:f>
              <c:numCache>
                <c:formatCode>0.0%</c:formatCode>
                <c:ptCount val="3"/>
                <c:pt idx="0">
                  <c:v>0.47500000000000031</c:v>
                </c:pt>
                <c:pt idx="1">
                  <c:v>1</c:v>
                </c:pt>
                <c:pt idx="2">
                  <c:v>0.99295774647887891</c:v>
                </c:pt>
              </c:numCache>
            </c:numRef>
          </c:val>
        </c:ser>
        <c:dLbls/>
        <c:axId val="62488576"/>
        <c:axId val="62490112"/>
      </c:barChart>
      <c:catAx>
        <c:axId val="624885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490112"/>
        <c:crosses val="autoZero"/>
        <c:auto val="1"/>
        <c:lblAlgn val="ctr"/>
        <c:lblOffset val="100"/>
      </c:catAx>
      <c:valAx>
        <c:axId val="6249011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4885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com teste do pezinho realizado até 7 dias de vida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Indicadores!$D$50:$F$50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Indicadores!$D$51:$F$51</c:f>
              <c:numCache>
                <c:formatCode>0.0%</c:formatCode>
                <c:ptCount val="3"/>
                <c:pt idx="0">
                  <c:v>1</c:v>
                </c:pt>
                <c:pt idx="1">
                  <c:v>0.54666666666666652</c:v>
                </c:pt>
                <c:pt idx="2">
                  <c:v>0.88028169014084512</c:v>
                </c:pt>
              </c:numCache>
            </c:numRef>
          </c:val>
        </c:ser>
        <c:dLbls/>
        <c:axId val="62663296"/>
        <c:axId val="62669184"/>
      </c:barChart>
      <c:catAx>
        <c:axId val="626632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2669184"/>
        <c:crosses val="autoZero"/>
        <c:auto val="1"/>
        <c:lblAlgn val="ctr"/>
        <c:lblOffset val="100"/>
      </c:catAx>
      <c:valAx>
        <c:axId val="6266918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26632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992184075582107"/>
          <c:y val="8.6572686478706279E-2"/>
          <c:w val="0.84788500029045699"/>
          <c:h val="0.8056227245787829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crianças entre 6 e 72 meses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Indicadores!$D$56:$F$56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Indicadores!$D$57:$F$57</c:f>
              <c:numCache>
                <c:formatCode>0.0%</c:formatCode>
                <c:ptCount val="3"/>
                <c:pt idx="0">
                  <c:v>0.52500000000000002</c:v>
                </c:pt>
                <c:pt idx="1">
                  <c:v>1</c:v>
                </c:pt>
                <c:pt idx="2">
                  <c:v>0.97857142857142865</c:v>
                </c:pt>
              </c:numCache>
            </c:numRef>
          </c:val>
        </c:ser>
        <c:dLbls/>
        <c:axId val="62712832"/>
        <c:axId val="62808832"/>
      </c:barChart>
      <c:catAx>
        <c:axId val="627128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2808832"/>
        <c:crosses val="autoZero"/>
        <c:auto val="1"/>
        <c:lblAlgn val="ctr"/>
        <c:lblOffset val="100"/>
      </c:catAx>
      <c:valAx>
        <c:axId val="6280883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27128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crianças de 6 a 72 meses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Indicadores!$D$61:$F$61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Indicadores!$D$62:$F$62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0.97857142857142865</c:v>
                </c:pt>
              </c:numCache>
            </c:numRef>
          </c:val>
        </c:ser>
        <c:dLbls/>
        <c:axId val="62856192"/>
        <c:axId val="62857984"/>
      </c:barChart>
      <c:catAx>
        <c:axId val="628561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2857984"/>
        <c:crosses val="autoZero"/>
        <c:auto val="1"/>
        <c:lblAlgn val="ctr"/>
        <c:lblOffset val="100"/>
      </c:catAx>
      <c:valAx>
        <c:axId val="6285798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28561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Indicadores!$C$68</c:f>
              <c:strCache>
                <c:ptCount val="1"/>
                <c:pt idx="0">
                  <c:v>Proporção de busca ativa realizada às crianças faltosas às consultas no programa de saúde da criança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Indicadores!$D$67:$F$67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Indicadores!$D$68:$F$68</c:f>
              <c:numCache>
                <c:formatCode>0.0%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/>
        <c:axId val="62733312"/>
        <c:axId val="62739200"/>
      </c:barChart>
      <c:catAx>
        <c:axId val="627333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2739200"/>
        <c:crosses val="autoZero"/>
        <c:auto val="1"/>
        <c:lblAlgn val="ctr"/>
        <c:lblOffset val="100"/>
      </c:catAx>
      <c:valAx>
        <c:axId val="6273920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27333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0941071882143764"/>
          <c:y val="9.1361813815826212E-2"/>
          <c:w val="0.84757852849039061"/>
          <c:h val="0.7948699391299491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Indicadores!$C$75</c:f>
              <c:strCache>
                <c:ptCount val="1"/>
                <c:pt idx="0">
                  <c:v>Proporção de crianças com registro atualizado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Indicadores!$D$74:$F$74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Indicadores!$D$75:$F$75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0.96478873239437601</c:v>
                </c:pt>
              </c:numCache>
            </c:numRef>
          </c:val>
        </c:ser>
        <c:dLbls/>
        <c:axId val="62614528"/>
        <c:axId val="62628608"/>
      </c:barChart>
      <c:catAx>
        <c:axId val="626145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2628608"/>
        <c:crosses val="autoZero"/>
        <c:auto val="1"/>
        <c:lblAlgn val="ctr"/>
        <c:lblOffset val="100"/>
      </c:catAx>
      <c:valAx>
        <c:axId val="6262860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2614528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crianças com avaliação de risco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Indicadores!$D$81:$F$81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Indicadores!$D$82:$F$82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0.96478873239437601</c:v>
                </c:pt>
              </c:numCache>
            </c:numRef>
          </c:val>
        </c:ser>
        <c:dLbls/>
        <c:axId val="63062784"/>
        <c:axId val="63064320"/>
      </c:barChart>
      <c:catAx>
        <c:axId val="630627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3064320"/>
        <c:crosses val="autoZero"/>
        <c:auto val="1"/>
        <c:lblAlgn val="ctr"/>
        <c:lblOffset val="100"/>
      </c:catAx>
      <c:valAx>
        <c:axId val="6306432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3062784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65B0C-59CE-4D53-8A10-15BA816ACBB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FC093A2-6CDA-4E86-865B-4FA89265F427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Trebuchet MS" pitchFamily="34" charset="0"/>
            </a:rPr>
            <a:t>Baixa cobertura à saúde da criança</a:t>
          </a:r>
          <a:endParaRPr lang="pt-BR" b="1" dirty="0">
            <a:solidFill>
              <a:schemeClr val="tx1"/>
            </a:solidFill>
            <a:latin typeface="Trebuchet MS" pitchFamily="34" charset="0"/>
          </a:endParaRPr>
        </a:p>
      </dgm:t>
    </dgm:pt>
    <dgm:pt modelId="{7A734C16-479E-4180-B3A9-DD5749EFE9F6}" type="parTrans" cxnId="{1DDC48ED-77C8-4BE3-9E5C-E4A23F2617D0}">
      <dgm:prSet/>
      <dgm:spPr/>
      <dgm:t>
        <a:bodyPr/>
        <a:lstStyle/>
        <a:p>
          <a:endParaRPr lang="pt-BR"/>
        </a:p>
      </dgm:t>
    </dgm:pt>
    <dgm:pt modelId="{6E15F890-317F-4B61-A1CC-AA863A30A354}" type="sibTrans" cxnId="{1DDC48ED-77C8-4BE3-9E5C-E4A23F2617D0}">
      <dgm:prSet/>
      <dgm:spPr/>
      <dgm:t>
        <a:bodyPr/>
        <a:lstStyle/>
        <a:p>
          <a:endParaRPr lang="pt-BR"/>
        </a:p>
      </dgm:t>
    </dgm:pt>
    <dgm:pt modelId="{07FEB49E-F699-4AF5-8849-1AF253A14D3B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noProof="0" dirty="0" smtClean="0">
              <a:solidFill>
                <a:schemeClr val="tx1"/>
              </a:solidFill>
              <a:latin typeface="+mj-lt"/>
            </a:rPr>
            <a:t>Crianças eram atendidas pelo pediatra</a:t>
          </a:r>
          <a:endParaRPr lang="pt-BR" b="1" noProof="0" dirty="0">
            <a:solidFill>
              <a:schemeClr val="tx1"/>
            </a:solidFill>
            <a:latin typeface="+mj-lt"/>
          </a:endParaRPr>
        </a:p>
      </dgm:t>
    </dgm:pt>
    <dgm:pt modelId="{2BF62051-F05F-4DC6-88E1-9AE155D33198}" type="parTrans" cxnId="{CDFF5B1B-5F4B-4163-9E30-355FD49DA36E}">
      <dgm:prSet/>
      <dgm:spPr/>
      <dgm:t>
        <a:bodyPr/>
        <a:lstStyle/>
        <a:p>
          <a:endParaRPr lang="pt-BR"/>
        </a:p>
      </dgm:t>
    </dgm:pt>
    <dgm:pt modelId="{B50F8683-1DE4-46E6-BB00-6BC2D5A34A0D}" type="sibTrans" cxnId="{CDFF5B1B-5F4B-4163-9E30-355FD49DA36E}">
      <dgm:prSet/>
      <dgm:spPr/>
      <dgm:t>
        <a:bodyPr/>
        <a:lstStyle/>
        <a:p>
          <a:endParaRPr lang="pt-BR"/>
        </a:p>
      </dgm:t>
    </dgm:pt>
    <dgm:pt modelId="{E4BA085D-A6DF-44DE-B7A8-0C1711B24F5C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+mj-lt"/>
            </a:rPr>
            <a:t>Baixa cobertura de Saúde Bucal</a:t>
          </a:r>
          <a:endParaRPr lang="pt-BR" b="1" dirty="0">
            <a:solidFill>
              <a:schemeClr val="tx1"/>
            </a:solidFill>
            <a:latin typeface="+mj-lt"/>
          </a:endParaRPr>
        </a:p>
      </dgm:t>
    </dgm:pt>
    <dgm:pt modelId="{2A502A07-02AC-4C8F-B19D-0AA970A1A05E}" type="parTrans" cxnId="{0597FBA6-3267-4174-91A8-32D228F6DCDC}">
      <dgm:prSet/>
      <dgm:spPr/>
      <dgm:t>
        <a:bodyPr/>
        <a:lstStyle/>
        <a:p>
          <a:endParaRPr lang="pt-BR"/>
        </a:p>
      </dgm:t>
    </dgm:pt>
    <dgm:pt modelId="{B0F4AD6B-0450-4D30-9620-C7AFE3FD1CED}" type="sibTrans" cxnId="{0597FBA6-3267-4174-91A8-32D228F6DCDC}">
      <dgm:prSet/>
      <dgm:spPr/>
      <dgm:t>
        <a:bodyPr/>
        <a:lstStyle/>
        <a:p>
          <a:endParaRPr lang="pt-BR"/>
        </a:p>
      </dgm:t>
    </dgm:pt>
    <dgm:pt modelId="{21FD741E-029D-4FEE-800C-45DB930E82E4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+mj-lt"/>
            </a:rPr>
            <a:t>Trabalho em equipe desarticulado</a:t>
          </a:r>
          <a:endParaRPr lang="pt-BR" b="1" dirty="0">
            <a:solidFill>
              <a:schemeClr val="tx1"/>
            </a:solidFill>
            <a:latin typeface="+mj-lt"/>
          </a:endParaRPr>
        </a:p>
      </dgm:t>
    </dgm:pt>
    <dgm:pt modelId="{BBCCA149-8D8C-4C21-B015-9CD17D586169}" type="parTrans" cxnId="{8C3BB793-76EB-4133-9F73-53D6DA4079ED}">
      <dgm:prSet/>
      <dgm:spPr/>
      <dgm:t>
        <a:bodyPr/>
        <a:lstStyle/>
        <a:p>
          <a:endParaRPr lang="pt-BR"/>
        </a:p>
      </dgm:t>
    </dgm:pt>
    <dgm:pt modelId="{2E68D1E2-BCE9-4375-88BB-105A482A2418}" type="sibTrans" cxnId="{8C3BB793-76EB-4133-9F73-53D6DA4079ED}">
      <dgm:prSet/>
      <dgm:spPr/>
      <dgm:t>
        <a:bodyPr/>
        <a:lstStyle/>
        <a:p>
          <a:endParaRPr lang="pt-BR"/>
        </a:p>
      </dgm:t>
    </dgm:pt>
    <dgm:pt modelId="{429376C4-432D-4A31-B205-B4B1C434F7F4}" type="pres">
      <dgm:prSet presAssocID="{5BA65B0C-59CE-4D53-8A10-15BA816ACB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BD9C4D-AA25-46C9-BEBD-C0EC347448F2}" type="pres">
      <dgm:prSet presAssocID="{2FC093A2-6CDA-4E86-865B-4FA89265F4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7A5CA9-2F0A-41CC-868D-304E2FF6BB4A}" type="pres">
      <dgm:prSet presAssocID="{6E15F890-317F-4B61-A1CC-AA863A30A354}" presName="sibTrans" presStyleCnt="0"/>
      <dgm:spPr/>
    </dgm:pt>
    <dgm:pt modelId="{10D4FFEA-835C-4A5B-A97C-F69AE7976407}" type="pres">
      <dgm:prSet presAssocID="{07FEB49E-F699-4AF5-8849-1AF253A14D3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B2192B-F73A-473C-B86F-6115CE80423E}" type="pres">
      <dgm:prSet presAssocID="{B50F8683-1DE4-46E6-BB00-6BC2D5A34A0D}" presName="sibTrans" presStyleCnt="0"/>
      <dgm:spPr/>
    </dgm:pt>
    <dgm:pt modelId="{DFDD83FD-1B50-4FA3-9AF1-4B14F32F8C33}" type="pres">
      <dgm:prSet presAssocID="{E4BA085D-A6DF-44DE-B7A8-0C1711B24F5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02A022-89C5-452F-A430-062CA0FD8635}" type="pres">
      <dgm:prSet presAssocID="{B0F4AD6B-0450-4D30-9620-C7AFE3FD1CED}" presName="sibTrans" presStyleCnt="0"/>
      <dgm:spPr/>
    </dgm:pt>
    <dgm:pt modelId="{D1BCA60A-3A68-4F67-BF77-30560DA7FC53}" type="pres">
      <dgm:prSet presAssocID="{21FD741E-029D-4FEE-800C-45DB930E82E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92AB97F-9D2B-485E-B775-F61D82149DD8}" type="presOf" srcId="{5BA65B0C-59CE-4D53-8A10-15BA816ACBB2}" destId="{429376C4-432D-4A31-B205-B4B1C434F7F4}" srcOrd="0" destOrd="0" presId="urn:microsoft.com/office/officeart/2005/8/layout/default#1"/>
    <dgm:cxn modelId="{D263794C-B201-4398-B699-20E4E8562992}" type="presOf" srcId="{E4BA085D-A6DF-44DE-B7A8-0C1711B24F5C}" destId="{DFDD83FD-1B50-4FA3-9AF1-4B14F32F8C33}" srcOrd="0" destOrd="0" presId="urn:microsoft.com/office/officeart/2005/8/layout/default#1"/>
    <dgm:cxn modelId="{DC2244B7-3FB8-436B-9056-905114CDC3F5}" type="presOf" srcId="{2FC093A2-6CDA-4E86-865B-4FA89265F427}" destId="{D2BD9C4D-AA25-46C9-BEBD-C0EC347448F2}" srcOrd="0" destOrd="0" presId="urn:microsoft.com/office/officeart/2005/8/layout/default#1"/>
    <dgm:cxn modelId="{CDFF5B1B-5F4B-4163-9E30-355FD49DA36E}" srcId="{5BA65B0C-59CE-4D53-8A10-15BA816ACBB2}" destId="{07FEB49E-F699-4AF5-8849-1AF253A14D3B}" srcOrd="1" destOrd="0" parTransId="{2BF62051-F05F-4DC6-88E1-9AE155D33198}" sibTransId="{B50F8683-1DE4-46E6-BB00-6BC2D5A34A0D}"/>
    <dgm:cxn modelId="{34BBC231-A7F8-47BD-9197-0F1334D933BE}" type="presOf" srcId="{07FEB49E-F699-4AF5-8849-1AF253A14D3B}" destId="{10D4FFEA-835C-4A5B-A97C-F69AE7976407}" srcOrd="0" destOrd="0" presId="urn:microsoft.com/office/officeart/2005/8/layout/default#1"/>
    <dgm:cxn modelId="{8C3BB793-76EB-4133-9F73-53D6DA4079ED}" srcId="{5BA65B0C-59CE-4D53-8A10-15BA816ACBB2}" destId="{21FD741E-029D-4FEE-800C-45DB930E82E4}" srcOrd="3" destOrd="0" parTransId="{BBCCA149-8D8C-4C21-B015-9CD17D586169}" sibTransId="{2E68D1E2-BCE9-4375-88BB-105A482A2418}"/>
    <dgm:cxn modelId="{1DDC48ED-77C8-4BE3-9E5C-E4A23F2617D0}" srcId="{5BA65B0C-59CE-4D53-8A10-15BA816ACBB2}" destId="{2FC093A2-6CDA-4E86-865B-4FA89265F427}" srcOrd="0" destOrd="0" parTransId="{7A734C16-479E-4180-B3A9-DD5749EFE9F6}" sibTransId="{6E15F890-317F-4B61-A1CC-AA863A30A354}"/>
    <dgm:cxn modelId="{0017034F-5AE8-40E5-9877-C11E272A4F6F}" type="presOf" srcId="{21FD741E-029D-4FEE-800C-45DB930E82E4}" destId="{D1BCA60A-3A68-4F67-BF77-30560DA7FC53}" srcOrd="0" destOrd="0" presId="urn:microsoft.com/office/officeart/2005/8/layout/default#1"/>
    <dgm:cxn modelId="{0597FBA6-3267-4174-91A8-32D228F6DCDC}" srcId="{5BA65B0C-59CE-4D53-8A10-15BA816ACBB2}" destId="{E4BA085D-A6DF-44DE-B7A8-0C1711B24F5C}" srcOrd="2" destOrd="0" parTransId="{2A502A07-02AC-4C8F-B19D-0AA970A1A05E}" sibTransId="{B0F4AD6B-0450-4D30-9620-C7AFE3FD1CED}"/>
    <dgm:cxn modelId="{5DB22FED-118D-4245-8FDF-335B9908908E}" type="presParOf" srcId="{429376C4-432D-4A31-B205-B4B1C434F7F4}" destId="{D2BD9C4D-AA25-46C9-BEBD-C0EC347448F2}" srcOrd="0" destOrd="0" presId="urn:microsoft.com/office/officeart/2005/8/layout/default#1"/>
    <dgm:cxn modelId="{F2B02FE6-C959-491A-AAF1-9F274E39C50D}" type="presParOf" srcId="{429376C4-432D-4A31-B205-B4B1C434F7F4}" destId="{887A5CA9-2F0A-41CC-868D-304E2FF6BB4A}" srcOrd="1" destOrd="0" presId="urn:microsoft.com/office/officeart/2005/8/layout/default#1"/>
    <dgm:cxn modelId="{62693634-3358-47AA-BA0A-AD2D4B37D4B1}" type="presParOf" srcId="{429376C4-432D-4A31-B205-B4B1C434F7F4}" destId="{10D4FFEA-835C-4A5B-A97C-F69AE7976407}" srcOrd="2" destOrd="0" presId="urn:microsoft.com/office/officeart/2005/8/layout/default#1"/>
    <dgm:cxn modelId="{8659A72C-1BE5-4FAB-9FB2-2194323FD010}" type="presParOf" srcId="{429376C4-432D-4A31-B205-B4B1C434F7F4}" destId="{AEB2192B-F73A-473C-B86F-6115CE80423E}" srcOrd="3" destOrd="0" presId="urn:microsoft.com/office/officeart/2005/8/layout/default#1"/>
    <dgm:cxn modelId="{C17BCDDB-99A2-44C5-8A14-6B9C94C6F649}" type="presParOf" srcId="{429376C4-432D-4A31-B205-B4B1C434F7F4}" destId="{DFDD83FD-1B50-4FA3-9AF1-4B14F32F8C33}" srcOrd="4" destOrd="0" presId="urn:microsoft.com/office/officeart/2005/8/layout/default#1"/>
    <dgm:cxn modelId="{62C8F45E-3C91-4997-8C72-CBCFC0B87FE9}" type="presParOf" srcId="{429376C4-432D-4A31-B205-B4B1C434F7F4}" destId="{4502A022-89C5-452F-A430-062CA0FD8635}" srcOrd="5" destOrd="0" presId="urn:microsoft.com/office/officeart/2005/8/layout/default#1"/>
    <dgm:cxn modelId="{9A237C82-7841-429D-A147-BE3F13F72563}" type="presParOf" srcId="{429376C4-432D-4A31-B205-B4B1C434F7F4}" destId="{D1BCA60A-3A68-4F67-BF77-30560DA7FC53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C95D59-92A3-4917-91C9-46CA812E47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941CA7D-77DE-4071-9A3F-B411E1C252B9}">
      <dgm:prSet phldrT="[Texto]"/>
      <dgm:spPr/>
      <dgm:t>
        <a:bodyPr/>
        <a:lstStyle/>
        <a:p>
          <a:r>
            <a:rPr lang="pt-BR" dirty="0" smtClean="0"/>
            <a:t>Equipe</a:t>
          </a:r>
          <a:endParaRPr lang="pt-BR" dirty="0"/>
        </a:p>
      </dgm:t>
    </dgm:pt>
    <dgm:pt modelId="{EE2F4980-901B-4852-A932-1BAF7E9C871F}" type="parTrans" cxnId="{A510096C-E128-4A54-88DC-FE57A2A017C3}">
      <dgm:prSet/>
      <dgm:spPr/>
      <dgm:t>
        <a:bodyPr/>
        <a:lstStyle/>
        <a:p>
          <a:endParaRPr lang="pt-BR"/>
        </a:p>
      </dgm:t>
    </dgm:pt>
    <dgm:pt modelId="{43282EE9-6514-4F11-A029-B70FAE5585FB}" type="sibTrans" cxnId="{A510096C-E128-4A54-88DC-FE57A2A017C3}">
      <dgm:prSet/>
      <dgm:spPr/>
      <dgm:t>
        <a:bodyPr/>
        <a:lstStyle/>
        <a:p>
          <a:endParaRPr lang="pt-BR"/>
        </a:p>
      </dgm:t>
    </dgm:pt>
    <dgm:pt modelId="{0B2B1353-53F3-4C60-9475-88D862C2B06E}">
      <dgm:prSet phldrT="[Texto]"/>
      <dgm:spPr/>
      <dgm:t>
        <a:bodyPr/>
        <a:lstStyle/>
        <a:p>
          <a:r>
            <a:rPr lang="pt-BR" dirty="0" smtClean="0"/>
            <a:t>União e comprometimento</a:t>
          </a:r>
          <a:endParaRPr lang="pt-BR" dirty="0"/>
        </a:p>
      </dgm:t>
    </dgm:pt>
    <dgm:pt modelId="{1C872639-AD79-43AC-9B80-C971CABFEA12}" type="parTrans" cxnId="{9E727673-9EBC-4561-8A96-C98060D079F8}">
      <dgm:prSet/>
      <dgm:spPr/>
      <dgm:t>
        <a:bodyPr/>
        <a:lstStyle/>
        <a:p>
          <a:endParaRPr lang="pt-BR"/>
        </a:p>
      </dgm:t>
    </dgm:pt>
    <dgm:pt modelId="{827368A2-410A-47F4-AC70-7F7267EBEA30}" type="sibTrans" cxnId="{9E727673-9EBC-4561-8A96-C98060D079F8}">
      <dgm:prSet/>
      <dgm:spPr/>
      <dgm:t>
        <a:bodyPr/>
        <a:lstStyle/>
        <a:p>
          <a:endParaRPr lang="pt-BR"/>
        </a:p>
      </dgm:t>
    </dgm:pt>
    <dgm:pt modelId="{10525702-866A-4FB2-918A-4A2F3F444FB1}">
      <dgm:prSet phldrT="[Texto]"/>
      <dgm:spPr/>
      <dgm:t>
        <a:bodyPr/>
        <a:lstStyle/>
        <a:p>
          <a:r>
            <a:rPr lang="pt-BR" dirty="0" smtClean="0"/>
            <a:t>Conhecimento e Capacidade de Ações</a:t>
          </a:r>
          <a:endParaRPr lang="pt-BR" dirty="0"/>
        </a:p>
      </dgm:t>
    </dgm:pt>
    <dgm:pt modelId="{444F4D7E-EEE4-4D54-9DBF-57AD9FB187DA}" type="parTrans" cxnId="{489E26D8-ADBE-4B65-AA94-9F9215E7B65F}">
      <dgm:prSet/>
      <dgm:spPr/>
      <dgm:t>
        <a:bodyPr/>
        <a:lstStyle/>
        <a:p>
          <a:endParaRPr lang="pt-BR"/>
        </a:p>
      </dgm:t>
    </dgm:pt>
    <dgm:pt modelId="{BF71D612-0378-4F90-B40F-F7815F5273F7}" type="sibTrans" cxnId="{489E26D8-ADBE-4B65-AA94-9F9215E7B65F}">
      <dgm:prSet/>
      <dgm:spPr/>
      <dgm:t>
        <a:bodyPr/>
        <a:lstStyle/>
        <a:p>
          <a:endParaRPr lang="pt-BR"/>
        </a:p>
      </dgm:t>
    </dgm:pt>
    <dgm:pt modelId="{33132746-F7AA-40F8-94F7-3535F7929688}">
      <dgm:prSet phldrT="[Texto]"/>
      <dgm:spPr/>
      <dgm:t>
        <a:bodyPr/>
        <a:lstStyle/>
        <a:p>
          <a:r>
            <a:rPr lang="pt-BR" dirty="0" smtClean="0"/>
            <a:t>Serviço</a:t>
          </a:r>
          <a:endParaRPr lang="pt-BR" dirty="0"/>
        </a:p>
      </dgm:t>
    </dgm:pt>
    <dgm:pt modelId="{FF3696A7-E476-46B8-A868-5FA847B9096B}" type="parTrans" cxnId="{9DAFCF8C-4FFE-4416-8C4F-24A46733ADD5}">
      <dgm:prSet/>
      <dgm:spPr/>
      <dgm:t>
        <a:bodyPr/>
        <a:lstStyle/>
        <a:p>
          <a:endParaRPr lang="pt-BR"/>
        </a:p>
      </dgm:t>
    </dgm:pt>
    <dgm:pt modelId="{3305C52E-F3B1-48F2-A25C-122E0E188B5F}" type="sibTrans" cxnId="{9DAFCF8C-4FFE-4416-8C4F-24A46733ADD5}">
      <dgm:prSet/>
      <dgm:spPr/>
      <dgm:t>
        <a:bodyPr/>
        <a:lstStyle/>
        <a:p>
          <a:endParaRPr lang="pt-BR"/>
        </a:p>
      </dgm:t>
    </dgm:pt>
    <dgm:pt modelId="{6680D181-5B4C-44C3-BAB3-56574BEC1F2D}">
      <dgm:prSet phldrT="[Texto]"/>
      <dgm:spPr/>
      <dgm:t>
        <a:bodyPr/>
        <a:lstStyle/>
        <a:p>
          <a:r>
            <a:rPr lang="pt-BR" dirty="0" smtClean="0"/>
            <a:t>Melhoria do Acesso</a:t>
          </a:r>
          <a:endParaRPr lang="pt-BR" dirty="0"/>
        </a:p>
      </dgm:t>
    </dgm:pt>
    <dgm:pt modelId="{AC0839D1-4F4F-4A1C-9E97-2D30408C4854}" type="parTrans" cxnId="{A85D1B04-7E71-42EC-B19C-07A7C9B22330}">
      <dgm:prSet/>
      <dgm:spPr/>
      <dgm:t>
        <a:bodyPr/>
        <a:lstStyle/>
        <a:p>
          <a:endParaRPr lang="pt-BR"/>
        </a:p>
      </dgm:t>
    </dgm:pt>
    <dgm:pt modelId="{F74BD032-339B-4BD8-A97D-A5A2D05F4ACA}" type="sibTrans" cxnId="{A85D1B04-7E71-42EC-B19C-07A7C9B22330}">
      <dgm:prSet/>
      <dgm:spPr/>
      <dgm:t>
        <a:bodyPr/>
        <a:lstStyle/>
        <a:p>
          <a:endParaRPr lang="pt-BR"/>
        </a:p>
      </dgm:t>
    </dgm:pt>
    <dgm:pt modelId="{0C3D01F4-9CBF-46DF-AEA1-00CCE5749034}">
      <dgm:prSet phldrT="[Texto]"/>
      <dgm:spPr/>
      <dgm:t>
        <a:bodyPr/>
        <a:lstStyle/>
        <a:p>
          <a:r>
            <a:rPr lang="pt-BR" dirty="0" smtClean="0"/>
            <a:t>Organização das Atividades e Consultas</a:t>
          </a:r>
          <a:endParaRPr lang="pt-BR" dirty="0"/>
        </a:p>
      </dgm:t>
    </dgm:pt>
    <dgm:pt modelId="{05BA5E6F-2B6B-4417-9C30-D66851F63119}" type="parTrans" cxnId="{23495633-4A9B-4DF3-BB7F-A8C67CB77CE6}">
      <dgm:prSet/>
      <dgm:spPr/>
      <dgm:t>
        <a:bodyPr/>
        <a:lstStyle/>
        <a:p>
          <a:endParaRPr lang="pt-BR"/>
        </a:p>
      </dgm:t>
    </dgm:pt>
    <dgm:pt modelId="{4762C376-3251-4688-AF26-9C183F586941}" type="sibTrans" cxnId="{23495633-4A9B-4DF3-BB7F-A8C67CB77CE6}">
      <dgm:prSet/>
      <dgm:spPr/>
      <dgm:t>
        <a:bodyPr/>
        <a:lstStyle/>
        <a:p>
          <a:endParaRPr lang="pt-BR"/>
        </a:p>
      </dgm:t>
    </dgm:pt>
    <dgm:pt modelId="{820A2BF4-E08C-46C6-874A-050BD8702EFB}">
      <dgm:prSet phldrT="[Texto]"/>
      <dgm:spPr/>
      <dgm:t>
        <a:bodyPr/>
        <a:lstStyle/>
        <a:p>
          <a:r>
            <a:rPr lang="pt-BR" dirty="0" smtClean="0"/>
            <a:t>Comunidade</a:t>
          </a:r>
          <a:endParaRPr lang="pt-BR" dirty="0"/>
        </a:p>
      </dgm:t>
    </dgm:pt>
    <dgm:pt modelId="{0D1F4097-2F9E-4981-BC35-7BDFC67D7332}" type="parTrans" cxnId="{96FCDE32-DBE6-4409-975A-CD3EFA9233D0}">
      <dgm:prSet/>
      <dgm:spPr/>
      <dgm:t>
        <a:bodyPr/>
        <a:lstStyle/>
        <a:p>
          <a:endParaRPr lang="pt-BR"/>
        </a:p>
      </dgm:t>
    </dgm:pt>
    <dgm:pt modelId="{28B42163-2493-453D-A735-B5971BAD17A4}" type="sibTrans" cxnId="{96FCDE32-DBE6-4409-975A-CD3EFA9233D0}">
      <dgm:prSet/>
      <dgm:spPr/>
      <dgm:t>
        <a:bodyPr/>
        <a:lstStyle/>
        <a:p>
          <a:endParaRPr lang="pt-BR"/>
        </a:p>
      </dgm:t>
    </dgm:pt>
    <dgm:pt modelId="{E6BE2040-80BE-47C9-95EE-65DCB5ACBF8B}">
      <dgm:prSet phldrT="[Texto]"/>
      <dgm:spPr/>
      <dgm:t>
        <a:bodyPr/>
        <a:lstStyle/>
        <a:p>
          <a:r>
            <a:rPr lang="pt-BR" dirty="0" smtClean="0"/>
            <a:t>Satisfação </a:t>
          </a:r>
          <a:endParaRPr lang="pt-BR" dirty="0"/>
        </a:p>
      </dgm:t>
    </dgm:pt>
    <dgm:pt modelId="{B253A52A-DFF1-45BB-8DEB-88C7DE017D42}" type="parTrans" cxnId="{E77FB432-04A0-4A54-BB40-EC247BAFF076}">
      <dgm:prSet/>
      <dgm:spPr/>
      <dgm:t>
        <a:bodyPr/>
        <a:lstStyle/>
        <a:p>
          <a:endParaRPr lang="pt-BR"/>
        </a:p>
      </dgm:t>
    </dgm:pt>
    <dgm:pt modelId="{51C0926B-64EB-43CC-A20C-92D1D00CD256}" type="sibTrans" cxnId="{E77FB432-04A0-4A54-BB40-EC247BAFF076}">
      <dgm:prSet/>
      <dgm:spPr/>
      <dgm:t>
        <a:bodyPr/>
        <a:lstStyle/>
        <a:p>
          <a:endParaRPr lang="pt-BR"/>
        </a:p>
      </dgm:t>
    </dgm:pt>
    <dgm:pt modelId="{BED0AAD0-D3FC-4C69-8C9A-F1940107A521}">
      <dgm:prSet phldrT="[Texto]"/>
      <dgm:spPr/>
      <dgm:t>
        <a:bodyPr/>
        <a:lstStyle/>
        <a:p>
          <a:r>
            <a:rPr lang="pt-BR" dirty="0" smtClean="0"/>
            <a:t>Participação da comunidade nas ações de saúde</a:t>
          </a:r>
          <a:endParaRPr lang="pt-BR" dirty="0"/>
        </a:p>
      </dgm:t>
    </dgm:pt>
    <dgm:pt modelId="{25F25F22-4825-4984-AAA3-F63FAB3EDFE7}" type="parTrans" cxnId="{B47666E6-2DE0-4D68-AB55-0FCB9456C225}">
      <dgm:prSet/>
      <dgm:spPr/>
      <dgm:t>
        <a:bodyPr/>
        <a:lstStyle/>
        <a:p>
          <a:endParaRPr lang="pt-BR"/>
        </a:p>
      </dgm:t>
    </dgm:pt>
    <dgm:pt modelId="{64E0E8F4-E4A8-4270-9B28-F051EDCF3499}" type="sibTrans" cxnId="{B47666E6-2DE0-4D68-AB55-0FCB9456C225}">
      <dgm:prSet/>
      <dgm:spPr/>
      <dgm:t>
        <a:bodyPr/>
        <a:lstStyle/>
        <a:p>
          <a:endParaRPr lang="pt-BR"/>
        </a:p>
      </dgm:t>
    </dgm:pt>
    <dgm:pt modelId="{D66ED08D-AFD0-439B-B86E-AF1389EDA2C7}" type="pres">
      <dgm:prSet presAssocID="{59C95D59-92A3-4917-91C9-46CA812E47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2BCB72-E424-4719-B3C7-7017873E6107}" type="pres">
      <dgm:prSet presAssocID="{C941CA7D-77DE-4071-9A3F-B411E1C252B9}" presName="linNode" presStyleCnt="0"/>
      <dgm:spPr/>
    </dgm:pt>
    <dgm:pt modelId="{BE8E8063-E358-4F0E-BC78-DDCEC18931C7}" type="pres">
      <dgm:prSet presAssocID="{C941CA7D-77DE-4071-9A3F-B411E1C252B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FF64FD-BB58-4D00-B6B1-9D489FA75229}" type="pres">
      <dgm:prSet presAssocID="{C941CA7D-77DE-4071-9A3F-B411E1C252B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A66CF6-331D-4655-B648-EB351D8BB491}" type="pres">
      <dgm:prSet presAssocID="{43282EE9-6514-4F11-A029-B70FAE5585FB}" presName="sp" presStyleCnt="0"/>
      <dgm:spPr/>
    </dgm:pt>
    <dgm:pt modelId="{DB0D51E9-B33B-47E8-AF3C-3CA4F1E27354}" type="pres">
      <dgm:prSet presAssocID="{33132746-F7AA-40F8-94F7-3535F7929688}" presName="linNode" presStyleCnt="0"/>
      <dgm:spPr/>
    </dgm:pt>
    <dgm:pt modelId="{290A731D-A83C-4850-BFF5-BB1203DC619C}" type="pres">
      <dgm:prSet presAssocID="{33132746-F7AA-40F8-94F7-3535F792968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40E2A9-DBF8-4874-8617-35E1F43602E4}" type="pres">
      <dgm:prSet presAssocID="{33132746-F7AA-40F8-94F7-3535F792968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773F61-F22D-42A4-AE22-24BE3BCD17A8}" type="pres">
      <dgm:prSet presAssocID="{3305C52E-F3B1-48F2-A25C-122E0E188B5F}" presName="sp" presStyleCnt="0"/>
      <dgm:spPr/>
    </dgm:pt>
    <dgm:pt modelId="{EF967711-5A7C-4194-8665-9EDEEE867D7C}" type="pres">
      <dgm:prSet presAssocID="{820A2BF4-E08C-46C6-874A-050BD8702EFB}" presName="linNode" presStyleCnt="0"/>
      <dgm:spPr/>
    </dgm:pt>
    <dgm:pt modelId="{2F5A56D4-A646-4FAC-B757-CBE8F7F80F9E}" type="pres">
      <dgm:prSet presAssocID="{820A2BF4-E08C-46C6-874A-050BD8702EF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20E46A-26E5-467E-8E3B-BFE415D12CB1}" type="pres">
      <dgm:prSet presAssocID="{820A2BF4-E08C-46C6-874A-050BD8702EF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89E26D8-ADBE-4B65-AA94-9F9215E7B65F}" srcId="{C941CA7D-77DE-4071-9A3F-B411E1C252B9}" destId="{10525702-866A-4FB2-918A-4A2F3F444FB1}" srcOrd="1" destOrd="0" parTransId="{444F4D7E-EEE4-4D54-9DBF-57AD9FB187DA}" sibTransId="{BF71D612-0378-4F90-B40F-F7815F5273F7}"/>
    <dgm:cxn modelId="{9DAFCF8C-4FFE-4416-8C4F-24A46733ADD5}" srcId="{59C95D59-92A3-4917-91C9-46CA812E47D0}" destId="{33132746-F7AA-40F8-94F7-3535F7929688}" srcOrd="1" destOrd="0" parTransId="{FF3696A7-E476-46B8-A868-5FA847B9096B}" sibTransId="{3305C52E-F3B1-48F2-A25C-122E0E188B5F}"/>
    <dgm:cxn modelId="{E77FB432-04A0-4A54-BB40-EC247BAFF076}" srcId="{820A2BF4-E08C-46C6-874A-050BD8702EFB}" destId="{E6BE2040-80BE-47C9-95EE-65DCB5ACBF8B}" srcOrd="0" destOrd="0" parTransId="{B253A52A-DFF1-45BB-8DEB-88C7DE017D42}" sibTransId="{51C0926B-64EB-43CC-A20C-92D1D00CD256}"/>
    <dgm:cxn modelId="{732300EF-CC57-4320-9456-AB0D5D3005AC}" type="presOf" srcId="{6680D181-5B4C-44C3-BAB3-56574BEC1F2D}" destId="{4D40E2A9-DBF8-4874-8617-35E1F43602E4}" srcOrd="0" destOrd="0" presId="urn:microsoft.com/office/officeart/2005/8/layout/vList5"/>
    <dgm:cxn modelId="{A85D1B04-7E71-42EC-B19C-07A7C9B22330}" srcId="{33132746-F7AA-40F8-94F7-3535F7929688}" destId="{6680D181-5B4C-44C3-BAB3-56574BEC1F2D}" srcOrd="0" destOrd="0" parTransId="{AC0839D1-4F4F-4A1C-9E97-2D30408C4854}" sibTransId="{F74BD032-339B-4BD8-A97D-A5A2D05F4ACA}"/>
    <dgm:cxn modelId="{727EB9FF-B622-4C4A-988B-0530E43630F1}" type="presOf" srcId="{E6BE2040-80BE-47C9-95EE-65DCB5ACBF8B}" destId="{3D20E46A-26E5-467E-8E3B-BFE415D12CB1}" srcOrd="0" destOrd="0" presId="urn:microsoft.com/office/officeart/2005/8/layout/vList5"/>
    <dgm:cxn modelId="{9053BA5B-420D-4186-A55F-4A901C7B70C1}" type="presOf" srcId="{33132746-F7AA-40F8-94F7-3535F7929688}" destId="{290A731D-A83C-4850-BFF5-BB1203DC619C}" srcOrd="0" destOrd="0" presId="urn:microsoft.com/office/officeart/2005/8/layout/vList5"/>
    <dgm:cxn modelId="{A510096C-E128-4A54-88DC-FE57A2A017C3}" srcId="{59C95D59-92A3-4917-91C9-46CA812E47D0}" destId="{C941CA7D-77DE-4071-9A3F-B411E1C252B9}" srcOrd="0" destOrd="0" parTransId="{EE2F4980-901B-4852-A932-1BAF7E9C871F}" sibTransId="{43282EE9-6514-4F11-A029-B70FAE5585FB}"/>
    <dgm:cxn modelId="{9E727673-9EBC-4561-8A96-C98060D079F8}" srcId="{C941CA7D-77DE-4071-9A3F-B411E1C252B9}" destId="{0B2B1353-53F3-4C60-9475-88D862C2B06E}" srcOrd="0" destOrd="0" parTransId="{1C872639-AD79-43AC-9B80-C971CABFEA12}" sibTransId="{827368A2-410A-47F4-AC70-7F7267EBEA30}"/>
    <dgm:cxn modelId="{671FC566-919D-4F55-BDD1-9A613D05FB3B}" type="presOf" srcId="{0B2B1353-53F3-4C60-9475-88D862C2B06E}" destId="{80FF64FD-BB58-4D00-B6B1-9D489FA75229}" srcOrd="0" destOrd="0" presId="urn:microsoft.com/office/officeart/2005/8/layout/vList5"/>
    <dgm:cxn modelId="{21D7634F-D66E-452C-845D-07A344971784}" type="presOf" srcId="{C941CA7D-77DE-4071-9A3F-B411E1C252B9}" destId="{BE8E8063-E358-4F0E-BC78-DDCEC18931C7}" srcOrd="0" destOrd="0" presId="urn:microsoft.com/office/officeart/2005/8/layout/vList5"/>
    <dgm:cxn modelId="{B47666E6-2DE0-4D68-AB55-0FCB9456C225}" srcId="{820A2BF4-E08C-46C6-874A-050BD8702EFB}" destId="{BED0AAD0-D3FC-4C69-8C9A-F1940107A521}" srcOrd="1" destOrd="0" parTransId="{25F25F22-4825-4984-AAA3-F63FAB3EDFE7}" sibTransId="{64E0E8F4-E4A8-4270-9B28-F051EDCF3499}"/>
    <dgm:cxn modelId="{96FCDE32-DBE6-4409-975A-CD3EFA9233D0}" srcId="{59C95D59-92A3-4917-91C9-46CA812E47D0}" destId="{820A2BF4-E08C-46C6-874A-050BD8702EFB}" srcOrd="2" destOrd="0" parTransId="{0D1F4097-2F9E-4981-BC35-7BDFC67D7332}" sibTransId="{28B42163-2493-453D-A735-B5971BAD17A4}"/>
    <dgm:cxn modelId="{BDEC1CDF-0339-4B44-BCD1-D8D61E733527}" type="presOf" srcId="{BED0AAD0-D3FC-4C69-8C9A-F1940107A521}" destId="{3D20E46A-26E5-467E-8E3B-BFE415D12CB1}" srcOrd="0" destOrd="1" presId="urn:microsoft.com/office/officeart/2005/8/layout/vList5"/>
    <dgm:cxn modelId="{D53E8501-3167-495E-8CA5-C194D72C165A}" type="presOf" srcId="{0C3D01F4-9CBF-46DF-AEA1-00CCE5749034}" destId="{4D40E2A9-DBF8-4874-8617-35E1F43602E4}" srcOrd="0" destOrd="1" presId="urn:microsoft.com/office/officeart/2005/8/layout/vList5"/>
    <dgm:cxn modelId="{1FBFA262-0F2D-4CC5-9CD3-14D31048D1F0}" type="presOf" srcId="{59C95D59-92A3-4917-91C9-46CA812E47D0}" destId="{D66ED08D-AFD0-439B-B86E-AF1389EDA2C7}" srcOrd="0" destOrd="0" presId="urn:microsoft.com/office/officeart/2005/8/layout/vList5"/>
    <dgm:cxn modelId="{4220820E-11B2-4132-B942-58DADB18C59E}" type="presOf" srcId="{10525702-866A-4FB2-918A-4A2F3F444FB1}" destId="{80FF64FD-BB58-4D00-B6B1-9D489FA75229}" srcOrd="0" destOrd="1" presId="urn:microsoft.com/office/officeart/2005/8/layout/vList5"/>
    <dgm:cxn modelId="{23495633-4A9B-4DF3-BB7F-A8C67CB77CE6}" srcId="{33132746-F7AA-40F8-94F7-3535F7929688}" destId="{0C3D01F4-9CBF-46DF-AEA1-00CCE5749034}" srcOrd="1" destOrd="0" parTransId="{05BA5E6F-2B6B-4417-9C30-D66851F63119}" sibTransId="{4762C376-3251-4688-AF26-9C183F586941}"/>
    <dgm:cxn modelId="{4D856880-1018-4687-8215-40F5BCA8E646}" type="presOf" srcId="{820A2BF4-E08C-46C6-874A-050BD8702EFB}" destId="{2F5A56D4-A646-4FAC-B757-CBE8F7F80F9E}" srcOrd="0" destOrd="0" presId="urn:microsoft.com/office/officeart/2005/8/layout/vList5"/>
    <dgm:cxn modelId="{6883FB20-7FB6-4A50-B8F3-5C26B2E86F64}" type="presParOf" srcId="{D66ED08D-AFD0-439B-B86E-AF1389EDA2C7}" destId="{6F2BCB72-E424-4719-B3C7-7017873E6107}" srcOrd="0" destOrd="0" presId="urn:microsoft.com/office/officeart/2005/8/layout/vList5"/>
    <dgm:cxn modelId="{D18DED2A-AEDD-48DA-9709-67D260D2FC8C}" type="presParOf" srcId="{6F2BCB72-E424-4719-B3C7-7017873E6107}" destId="{BE8E8063-E358-4F0E-BC78-DDCEC18931C7}" srcOrd="0" destOrd="0" presId="urn:microsoft.com/office/officeart/2005/8/layout/vList5"/>
    <dgm:cxn modelId="{EAC9A507-2F0C-450D-ABC8-143423E67A3B}" type="presParOf" srcId="{6F2BCB72-E424-4719-B3C7-7017873E6107}" destId="{80FF64FD-BB58-4D00-B6B1-9D489FA75229}" srcOrd="1" destOrd="0" presId="urn:microsoft.com/office/officeart/2005/8/layout/vList5"/>
    <dgm:cxn modelId="{DA618313-0403-4D7E-9AF9-EDEB36EEF08C}" type="presParOf" srcId="{D66ED08D-AFD0-439B-B86E-AF1389EDA2C7}" destId="{F3A66CF6-331D-4655-B648-EB351D8BB491}" srcOrd="1" destOrd="0" presId="urn:microsoft.com/office/officeart/2005/8/layout/vList5"/>
    <dgm:cxn modelId="{CB8EBD2E-AD2D-4F8E-A63E-2E94C63839D7}" type="presParOf" srcId="{D66ED08D-AFD0-439B-B86E-AF1389EDA2C7}" destId="{DB0D51E9-B33B-47E8-AF3C-3CA4F1E27354}" srcOrd="2" destOrd="0" presId="urn:microsoft.com/office/officeart/2005/8/layout/vList5"/>
    <dgm:cxn modelId="{857CABEE-550A-4590-8638-9641632196B7}" type="presParOf" srcId="{DB0D51E9-B33B-47E8-AF3C-3CA4F1E27354}" destId="{290A731D-A83C-4850-BFF5-BB1203DC619C}" srcOrd="0" destOrd="0" presId="urn:microsoft.com/office/officeart/2005/8/layout/vList5"/>
    <dgm:cxn modelId="{B690C389-11A6-420B-80F3-F701B165AB58}" type="presParOf" srcId="{DB0D51E9-B33B-47E8-AF3C-3CA4F1E27354}" destId="{4D40E2A9-DBF8-4874-8617-35E1F43602E4}" srcOrd="1" destOrd="0" presId="urn:microsoft.com/office/officeart/2005/8/layout/vList5"/>
    <dgm:cxn modelId="{7C5E34AB-E634-4233-83EC-E9F0E23F81D8}" type="presParOf" srcId="{D66ED08D-AFD0-439B-B86E-AF1389EDA2C7}" destId="{E1773F61-F22D-42A4-AE22-24BE3BCD17A8}" srcOrd="3" destOrd="0" presId="urn:microsoft.com/office/officeart/2005/8/layout/vList5"/>
    <dgm:cxn modelId="{D0DC0DB1-D6D3-4ECF-87BE-52473623A980}" type="presParOf" srcId="{D66ED08D-AFD0-439B-B86E-AF1389EDA2C7}" destId="{EF967711-5A7C-4194-8665-9EDEEE867D7C}" srcOrd="4" destOrd="0" presId="urn:microsoft.com/office/officeart/2005/8/layout/vList5"/>
    <dgm:cxn modelId="{06B4B569-05B9-419F-AA64-7BB492BD0590}" type="presParOf" srcId="{EF967711-5A7C-4194-8665-9EDEEE867D7C}" destId="{2F5A56D4-A646-4FAC-B757-CBE8F7F80F9E}" srcOrd="0" destOrd="0" presId="urn:microsoft.com/office/officeart/2005/8/layout/vList5"/>
    <dgm:cxn modelId="{88AD70F7-7145-46D7-BA38-85B6F7743F26}" type="presParOf" srcId="{EF967711-5A7C-4194-8665-9EDEEE867D7C}" destId="{3D20E46A-26E5-467E-8E3B-BFE415D12C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BD9C4D-AA25-46C9-BEBD-C0EC347448F2}">
      <dsp:nvSpPr>
        <dsp:cNvPr id="0" name=""/>
        <dsp:cNvSpPr/>
      </dsp:nvSpPr>
      <dsp:spPr>
        <a:xfrm>
          <a:off x="174028" y="1434"/>
          <a:ext cx="2988894" cy="1793336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>
              <a:solidFill>
                <a:schemeClr val="tx1"/>
              </a:solidFill>
              <a:latin typeface="Trebuchet MS" pitchFamily="34" charset="0"/>
            </a:rPr>
            <a:t>Baixa cobertura à saúde da criança</a:t>
          </a:r>
          <a:endParaRPr lang="pt-BR" sz="2900" b="1" kern="1200" dirty="0">
            <a:solidFill>
              <a:schemeClr val="tx1"/>
            </a:solidFill>
            <a:latin typeface="Trebuchet MS" pitchFamily="34" charset="0"/>
          </a:endParaRPr>
        </a:p>
      </dsp:txBody>
      <dsp:txXfrm>
        <a:off x="174028" y="1434"/>
        <a:ext cx="2988894" cy="1793336"/>
      </dsp:txXfrm>
    </dsp:sp>
    <dsp:sp modelId="{10D4FFEA-835C-4A5B-A97C-F69AE7976407}">
      <dsp:nvSpPr>
        <dsp:cNvPr id="0" name=""/>
        <dsp:cNvSpPr/>
      </dsp:nvSpPr>
      <dsp:spPr>
        <a:xfrm>
          <a:off x="3461812" y="1434"/>
          <a:ext cx="2988894" cy="1793336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noProof="0" dirty="0" smtClean="0">
              <a:solidFill>
                <a:schemeClr val="tx1"/>
              </a:solidFill>
              <a:latin typeface="+mj-lt"/>
            </a:rPr>
            <a:t>Crianças eram atendidas pelo pediatra</a:t>
          </a:r>
          <a:endParaRPr lang="pt-BR" sz="2900" b="1" kern="1200" noProof="0" dirty="0">
            <a:solidFill>
              <a:schemeClr val="tx1"/>
            </a:solidFill>
            <a:latin typeface="+mj-lt"/>
          </a:endParaRPr>
        </a:p>
      </dsp:txBody>
      <dsp:txXfrm>
        <a:off x="3461812" y="1434"/>
        <a:ext cx="2988894" cy="1793336"/>
      </dsp:txXfrm>
    </dsp:sp>
    <dsp:sp modelId="{DFDD83FD-1B50-4FA3-9AF1-4B14F32F8C33}">
      <dsp:nvSpPr>
        <dsp:cNvPr id="0" name=""/>
        <dsp:cNvSpPr/>
      </dsp:nvSpPr>
      <dsp:spPr>
        <a:xfrm>
          <a:off x="174028" y="2093660"/>
          <a:ext cx="2988894" cy="1793336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>
              <a:solidFill>
                <a:schemeClr val="tx1"/>
              </a:solidFill>
              <a:latin typeface="+mj-lt"/>
            </a:rPr>
            <a:t>Baixa cobertura de Saúde Bucal</a:t>
          </a:r>
          <a:endParaRPr lang="pt-BR" sz="2900" b="1" kern="1200" dirty="0">
            <a:solidFill>
              <a:schemeClr val="tx1"/>
            </a:solidFill>
            <a:latin typeface="+mj-lt"/>
          </a:endParaRPr>
        </a:p>
      </dsp:txBody>
      <dsp:txXfrm>
        <a:off x="174028" y="2093660"/>
        <a:ext cx="2988894" cy="1793336"/>
      </dsp:txXfrm>
    </dsp:sp>
    <dsp:sp modelId="{D1BCA60A-3A68-4F67-BF77-30560DA7FC53}">
      <dsp:nvSpPr>
        <dsp:cNvPr id="0" name=""/>
        <dsp:cNvSpPr/>
      </dsp:nvSpPr>
      <dsp:spPr>
        <a:xfrm>
          <a:off x="3461812" y="2093660"/>
          <a:ext cx="2988894" cy="1793336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>
              <a:solidFill>
                <a:schemeClr val="tx1"/>
              </a:solidFill>
              <a:latin typeface="+mj-lt"/>
            </a:rPr>
            <a:t>Trabalho em equipe desarticulado</a:t>
          </a:r>
          <a:endParaRPr lang="pt-BR" sz="2900" b="1" kern="1200" dirty="0">
            <a:solidFill>
              <a:schemeClr val="tx1"/>
            </a:solidFill>
            <a:latin typeface="+mj-lt"/>
          </a:endParaRPr>
        </a:p>
      </dsp:txBody>
      <dsp:txXfrm>
        <a:off x="3461812" y="2093660"/>
        <a:ext cx="2988894" cy="17933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FF64FD-BB58-4D00-B6B1-9D489FA75229}">
      <dsp:nvSpPr>
        <dsp:cNvPr id="0" name=""/>
        <dsp:cNvSpPr/>
      </dsp:nvSpPr>
      <dsp:spPr>
        <a:xfrm rot="5400000">
          <a:off x="4727156" y="-1708382"/>
          <a:ext cx="1318083" cy="5069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/>
            <a:t>União e comprometimento</a:t>
          </a:r>
          <a:endParaRPr lang="pt-B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/>
            <a:t>Conhecimento e Capacidade de Ações</a:t>
          </a:r>
          <a:endParaRPr lang="pt-BR" sz="2600" kern="1200" dirty="0"/>
        </a:p>
      </dsp:txBody>
      <dsp:txXfrm rot="5400000">
        <a:off x="4727156" y="-1708382"/>
        <a:ext cx="1318083" cy="5069363"/>
      </dsp:txXfrm>
    </dsp:sp>
    <dsp:sp modelId="{BE8E8063-E358-4F0E-BC78-DDCEC18931C7}">
      <dsp:nvSpPr>
        <dsp:cNvPr id="0" name=""/>
        <dsp:cNvSpPr/>
      </dsp:nvSpPr>
      <dsp:spPr>
        <a:xfrm>
          <a:off x="0" y="2496"/>
          <a:ext cx="2851516" cy="16476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Equipe</a:t>
          </a:r>
          <a:endParaRPr lang="pt-BR" sz="3200" kern="1200" dirty="0"/>
        </a:p>
      </dsp:txBody>
      <dsp:txXfrm>
        <a:off x="0" y="2496"/>
        <a:ext cx="2851516" cy="1647604"/>
      </dsp:txXfrm>
    </dsp:sp>
    <dsp:sp modelId="{4D40E2A9-DBF8-4874-8617-35E1F43602E4}">
      <dsp:nvSpPr>
        <dsp:cNvPr id="0" name=""/>
        <dsp:cNvSpPr/>
      </dsp:nvSpPr>
      <dsp:spPr>
        <a:xfrm rot="5400000">
          <a:off x="4727156" y="21602"/>
          <a:ext cx="1318083" cy="5069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/>
            <a:t>Melhoria do Acesso</a:t>
          </a:r>
          <a:endParaRPr lang="pt-B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/>
            <a:t>Organização das Atividades e Consultas</a:t>
          </a:r>
          <a:endParaRPr lang="pt-BR" sz="2600" kern="1200" dirty="0"/>
        </a:p>
      </dsp:txBody>
      <dsp:txXfrm rot="5400000">
        <a:off x="4727156" y="21602"/>
        <a:ext cx="1318083" cy="5069363"/>
      </dsp:txXfrm>
    </dsp:sp>
    <dsp:sp modelId="{290A731D-A83C-4850-BFF5-BB1203DC619C}">
      <dsp:nvSpPr>
        <dsp:cNvPr id="0" name=""/>
        <dsp:cNvSpPr/>
      </dsp:nvSpPr>
      <dsp:spPr>
        <a:xfrm>
          <a:off x="0" y="1732481"/>
          <a:ext cx="2851516" cy="16476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Serviço</a:t>
          </a:r>
          <a:endParaRPr lang="pt-BR" sz="3200" kern="1200" dirty="0"/>
        </a:p>
      </dsp:txBody>
      <dsp:txXfrm>
        <a:off x="0" y="1732481"/>
        <a:ext cx="2851516" cy="1647604"/>
      </dsp:txXfrm>
    </dsp:sp>
    <dsp:sp modelId="{3D20E46A-26E5-467E-8E3B-BFE415D12CB1}">
      <dsp:nvSpPr>
        <dsp:cNvPr id="0" name=""/>
        <dsp:cNvSpPr/>
      </dsp:nvSpPr>
      <dsp:spPr>
        <a:xfrm rot="5400000">
          <a:off x="4727156" y="1751587"/>
          <a:ext cx="1318083" cy="5069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/>
            <a:t>Satisfação </a:t>
          </a:r>
          <a:endParaRPr lang="pt-B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/>
            <a:t>Participação da comunidade nas ações de saúde</a:t>
          </a:r>
          <a:endParaRPr lang="pt-BR" sz="2600" kern="1200" dirty="0"/>
        </a:p>
      </dsp:txBody>
      <dsp:txXfrm rot="5400000">
        <a:off x="4727156" y="1751587"/>
        <a:ext cx="1318083" cy="5069363"/>
      </dsp:txXfrm>
    </dsp:sp>
    <dsp:sp modelId="{2F5A56D4-A646-4FAC-B757-CBE8F7F80F9E}">
      <dsp:nvSpPr>
        <dsp:cNvPr id="0" name=""/>
        <dsp:cNvSpPr/>
      </dsp:nvSpPr>
      <dsp:spPr>
        <a:xfrm>
          <a:off x="0" y="3462466"/>
          <a:ext cx="2851516" cy="16476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Comunidade</a:t>
          </a:r>
          <a:endParaRPr lang="pt-BR" sz="3200" kern="1200" dirty="0"/>
        </a:p>
      </dsp:txBody>
      <dsp:txXfrm>
        <a:off x="0" y="3462466"/>
        <a:ext cx="2851516" cy="1647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0.1954</cdr:x>
      <cdr:y>0.6188</cdr:y>
    </cdr:from>
    <cdr:to>
      <cdr:x>0.32184</cdr:x>
      <cdr:y>0.72469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224136" y="2104058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dirty="0" smtClean="0"/>
            <a:t>16,5%</a:t>
          </a:r>
          <a:endParaRPr lang="pt-BR" sz="1600" dirty="0"/>
        </a:p>
      </cdr:txBody>
    </cdr:sp>
  </cdr:relSizeAnchor>
  <cdr:relSizeAnchor xmlns:cdr="http://schemas.openxmlformats.org/drawingml/2006/chartDrawing">
    <cdr:from>
      <cdr:x>0.47126</cdr:x>
      <cdr:y>0.49174</cdr:y>
    </cdr:from>
    <cdr:to>
      <cdr:x>0.5977</cdr:x>
      <cdr:y>0.59763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2952328" y="1672010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 smtClean="0"/>
            <a:t>30,9%</a:t>
          </a:r>
          <a:endParaRPr lang="pt-BR" sz="1600" dirty="0"/>
        </a:p>
      </cdr:txBody>
    </cdr:sp>
  </cdr:relSizeAnchor>
  <cdr:relSizeAnchor xmlns:cdr="http://schemas.openxmlformats.org/drawingml/2006/chartDrawing">
    <cdr:from>
      <cdr:x>0.77011</cdr:x>
      <cdr:y>0.21643</cdr:y>
    </cdr:from>
    <cdr:to>
      <cdr:x>0.89655</cdr:x>
      <cdr:y>0.32232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4824536" y="735906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 smtClean="0"/>
            <a:t>58,4%</a:t>
          </a:r>
          <a:endParaRPr lang="pt-BR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</cdr:x>
      <cdr:y>0.72911</cdr:y>
    </cdr:from>
    <cdr:to>
      <cdr:x>0.3</cdr:x>
      <cdr:y>0.82025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584176" y="2304256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</cdr:x>
      <cdr:y>0</cdr:y>
    </cdr:from>
    <cdr:to>
      <cdr:x>0.31429</cdr:x>
      <cdr:y>0.14634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512168" y="0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Arial" pitchFamily="34" charset="0"/>
              <a:cs typeface="Arial" pitchFamily="34" charset="0"/>
            </a:rPr>
            <a:t>100%</a:t>
          </a:r>
          <a:endParaRPr lang="pt-BR" sz="1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0.46667</cdr:x>
      <cdr:y>0</cdr:y>
    </cdr:from>
    <cdr:to>
      <cdr:x>0.58095</cdr:x>
      <cdr:y>0.14634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3528392" y="-216024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en-US" sz="1800" dirty="0" smtClean="0">
              <a:latin typeface="Arial" pitchFamily="34" charset="0"/>
              <a:cs typeface="Arial" pitchFamily="34" charset="0"/>
            </a:rPr>
            <a:t>100%</a:t>
          </a:r>
          <a:endParaRPr lang="pt-BR" sz="1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0.7619</cdr:x>
      <cdr:y>0</cdr:y>
    </cdr:from>
    <cdr:to>
      <cdr:x>0.87619</cdr:x>
      <cdr:y>0.14634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5760640" y="-504056"/>
          <a:ext cx="864096" cy="474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en-US" sz="1800" dirty="0" smtClean="0">
              <a:latin typeface="Arial" pitchFamily="34" charset="0"/>
              <a:cs typeface="Arial" pitchFamily="34" charset="0"/>
            </a:rPr>
            <a:t>96,5%</a:t>
          </a:r>
          <a:endParaRPr lang="pt-BR" sz="18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ângulo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etângulo de cantos arredondados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tângulo de cantos arredondados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tângulo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tângulo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tângulo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tângulo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1E467-5F82-4C97-B6A1-DDD9BC7D0241}" type="datetimeFigureOut">
              <a:rPr lang="pt-BR"/>
              <a:pPr>
                <a:defRPr/>
              </a:pPr>
              <a:t>10/08/2015</a:t>
            </a:fld>
            <a:endParaRPr lang="pt-BR"/>
          </a:p>
        </p:txBody>
      </p:sp>
      <p:sp>
        <p:nvSpPr>
          <p:cNvPr id="18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130034-6B31-4D2F-B3CD-A1F6C999BC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AECB9-004F-4A04-B944-09B8098180C5}" type="datetimeFigureOut">
              <a:rPr lang="pt-BR"/>
              <a:pPr>
                <a:defRPr/>
              </a:pPr>
              <a:t>10/08/2015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62536-0FBF-46AF-9541-AD46C471BB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05FB3-AF4C-480F-A2FF-7A52F71A0DDC}" type="datetimeFigureOut">
              <a:rPr lang="pt-BR"/>
              <a:pPr>
                <a:defRPr/>
              </a:pPr>
              <a:t>10/08/2015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9282D-1D93-43D4-A488-82460F0D1F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2D054-B37C-4876-BA3B-3358C23976B3}" type="datetimeFigureOut">
              <a:rPr lang="pt-BR"/>
              <a:pPr>
                <a:defRPr/>
              </a:pPr>
              <a:t>10/08/2015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5429-C9F1-425B-9E97-1BF641E997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A094-5836-475D-B218-0AFEAB7FF00A}" type="datetimeFigureOut">
              <a:rPr lang="pt-BR"/>
              <a:pPr>
                <a:defRPr/>
              </a:pPr>
              <a:t>10/08/2015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8EBC-A373-4D67-B9E5-BD88DDDBD7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B017A-6C1F-4A87-9790-5ADF104C8829}" type="datetimeFigureOut">
              <a:rPr lang="pt-BR"/>
              <a:pPr>
                <a:defRPr/>
              </a:pPr>
              <a:t>10/08/2015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1751-D4E5-4E8C-B4D8-DC463B0462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07AD24-A74A-4D9A-9A73-8D74F956DE87}" type="datetimeFigureOut">
              <a:rPr lang="pt-BR"/>
              <a:pPr>
                <a:defRPr/>
              </a:pPr>
              <a:t>10/08/2015</a:t>
            </a:fld>
            <a:endParaRPr lang="pt-BR"/>
          </a:p>
        </p:txBody>
      </p:sp>
      <p:sp>
        <p:nvSpPr>
          <p:cNvPr id="8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A9ABFE-6645-4754-9263-EA65865125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D39E5-386C-48DA-A437-3A7F4FCBFECE}" type="datetimeFigureOut">
              <a:rPr lang="pt-BR"/>
              <a:pPr>
                <a:defRPr/>
              </a:pPr>
              <a:t>10/08/2015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52AC-2514-469B-8CDB-42545E9598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E809A-9493-49E2-BB5A-CA13E34C053B}" type="datetimeFigureOut">
              <a:rPr lang="pt-BR"/>
              <a:pPr>
                <a:defRPr/>
              </a:pPr>
              <a:t>10/08/2015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8CA1E-69B6-46B2-9A06-640FA82C92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EC4C2-D9FF-4F69-A709-47805342E0B3}" type="datetimeFigureOut">
              <a:rPr lang="pt-BR"/>
              <a:pPr>
                <a:defRPr/>
              </a:pPr>
              <a:t>10/08/2015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BA9E6-1A21-4788-8A04-65EB40B524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68E7-4B36-4928-A73F-E44D007BE8C6}" type="datetimeFigureOut">
              <a:rPr lang="pt-BR"/>
              <a:pPr>
                <a:defRPr/>
              </a:pPr>
              <a:t>10/08/2015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ADB0F-7876-4DA0-ABBA-7788141442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tângulo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tângulo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40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D23545-4E0F-4573-B867-D6F0D3F02CD0}" type="datetimeFigureOut">
              <a:rPr lang="pt-BR"/>
              <a:pPr>
                <a:defRPr/>
              </a:pPr>
              <a:t>10/08/2015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9BAE65-E903-4BC4-A32E-FABB713AD9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3" r:id="rId2"/>
    <p:sldLayoutId id="2147483724" r:id="rId3"/>
    <p:sldLayoutId id="2147483725" r:id="rId4"/>
    <p:sldLayoutId id="2147483732" r:id="rId5"/>
    <p:sldLayoutId id="2147483733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6163" y="2636838"/>
            <a:ext cx="7772400" cy="1470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700" b="1" dirty="0">
                <a:latin typeface="Arial" pitchFamily="34" charset="0"/>
                <a:cs typeface="Arial" pitchFamily="34" charset="0"/>
              </a:rPr>
              <a:t>Melhoria </a:t>
            </a: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da Atenção à Saúde da Criança de 0 a 72 meses na UBS Central Periférica - São Gabriel/RS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123" name="Subtítulo 2"/>
          <p:cNvSpPr>
            <a:spLocks noGrp="1"/>
          </p:cNvSpPr>
          <p:nvPr>
            <p:ph type="subTitle" idx="1"/>
          </p:nvPr>
        </p:nvSpPr>
        <p:spPr>
          <a:xfrm>
            <a:off x="1116013" y="4283075"/>
            <a:ext cx="7704137" cy="1584325"/>
          </a:xfrm>
        </p:spPr>
        <p:txBody>
          <a:bodyPr/>
          <a:lstStyle/>
          <a:p>
            <a:pPr marL="63500" algn="ctr"/>
            <a:r>
              <a:rPr lang="pt-BR" sz="2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Aluna: Damelis de La Pena </a:t>
            </a:r>
            <a:r>
              <a:rPr lang="pt-BR" sz="23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Llopiz</a:t>
            </a:r>
            <a:endParaRPr lang="pt-BR" sz="23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63500" algn="ctr"/>
            <a:endParaRPr lang="pt-BR" sz="23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63500" algn="ctr"/>
            <a:r>
              <a:rPr lang="pt-BR" sz="2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Orientadora: Karla S. de Oliveira Pantaleão</a:t>
            </a:r>
          </a:p>
          <a:p>
            <a:pPr marL="63500"/>
            <a:endParaRPr lang="pt-BR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63500"/>
            <a:endParaRPr lang="pt-BR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8172450" cy="1558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UNIVERSIDADE </a:t>
            </a:r>
            <a:r>
              <a:rPr lang="pt-BR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ABERTA  DO  </a:t>
            </a:r>
            <a:r>
              <a:rPr lang="pt-BR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SUS – UNASUS</a:t>
            </a:r>
            <a:endParaRPr lang="pt-BR" dirty="0">
              <a:solidFill>
                <a:schemeClr val="bg1"/>
              </a:solidFill>
              <a:latin typeface="+mn-lt"/>
              <a:ea typeface="Calibri"/>
              <a:cs typeface="Times New Roman"/>
            </a:endParaRPr>
          </a:p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kern="1400" spc="25" dirty="0">
                <a:solidFill>
                  <a:schemeClr val="bg1"/>
                </a:solidFill>
                <a:latin typeface="Arial"/>
                <a:ea typeface="Times New Roman"/>
                <a:cs typeface="+mn-cs"/>
              </a:rPr>
              <a:t>UNIVERSIDADE FEDERAL DE PELOTAS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Arial"/>
                <a:ea typeface="Calibri"/>
                <a:cs typeface="+mn-cs"/>
              </a:rPr>
              <a:t>Especialização em Saúde da Família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Arial"/>
                <a:ea typeface="Calibri"/>
                <a:cs typeface="+mn-cs"/>
              </a:rPr>
              <a:t>Modalidade a Distância</a:t>
            </a:r>
          </a:p>
        </p:txBody>
      </p:sp>
      <p:sp>
        <p:nvSpPr>
          <p:cNvPr id="5125" name="CaixaDeTexto 6"/>
          <p:cNvSpPr txBox="1">
            <a:spLocks noChangeArrowheads="1"/>
          </p:cNvSpPr>
          <p:nvPr/>
        </p:nvSpPr>
        <p:spPr bwMode="auto">
          <a:xfrm>
            <a:off x="2987675" y="6059488"/>
            <a:ext cx="3600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Pelotas, </a:t>
            </a:r>
            <a:r>
              <a:rPr lang="pt-BR" dirty="0" smtClean="0"/>
              <a:t>21 </a:t>
            </a:r>
            <a:r>
              <a:rPr lang="pt-BR" dirty="0"/>
              <a:t>de </a:t>
            </a:r>
            <a:r>
              <a:rPr lang="pt-BR" dirty="0" smtClean="0"/>
              <a:t>agosto de 2015</a:t>
            </a:r>
            <a:endParaRPr lang="pt-BR" dirty="0"/>
          </a:p>
        </p:txBody>
      </p:sp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2" cstate="print"/>
          <a:srcRect l="6361" t="17719" r="80040" b="63577"/>
          <a:stretch>
            <a:fillRect/>
          </a:stretch>
        </p:blipFill>
        <p:spPr bwMode="auto">
          <a:xfrm>
            <a:off x="859011" y="379412"/>
            <a:ext cx="1625427" cy="14654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127" name="il_fi" descr="http://3.bp.blogspot.com/_TMzEax0xNOA/TOpL8Tn1RfI/AAAAAAAAAEw/3d30uvcmv3I/S220/logo_UFP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1929" y="404664"/>
            <a:ext cx="1632071" cy="143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2400" cy="1362075"/>
          </a:xfrm>
        </p:spPr>
        <p:txBody>
          <a:bodyPr/>
          <a:lstStyle/>
          <a:p>
            <a:pPr algn="ctr"/>
            <a:r>
              <a:rPr lang="pt-BR" sz="3200" dirty="0" smtClean="0">
                <a:solidFill>
                  <a:srgbClr val="0070C0"/>
                </a:solidFill>
              </a:rPr>
              <a:t>METODOLOGIA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7772400" cy="4608512"/>
          </a:xfrm>
        </p:spPr>
        <p:txBody>
          <a:bodyPr/>
          <a:lstStyle/>
          <a:p>
            <a:pPr marL="388620" indent="-342900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Projeto estruturado para 16 semanas, foi realizado em 12 semanas</a:t>
            </a:r>
          </a:p>
          <a:p>
            <a:pPr algn="just"/>
            <a:endParaRPr lang="pt-BR" sz="2000" dirty="0" smtClean="0">
              <a:solidFill>
                <a:schemeClr val="tx1"/>
              </a:solidFill>
              <a:latin typeface="+mj-lt"/>
            </a:endParaRPr>
          </a:p>
          <a:p>
            <a:pPr marL="388620" indent="-342900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População alvo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da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intervenção: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243 crianças na faixa etária de zero a setenta e dois meses de idade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88620" indent="-342900" algn="just">
              <a:buFont typeface="Arial" pitchFamily="34" charset="0"/>
              <a:buChar char="•"/>
            </a:pPr>
            <a:endParaRPr lang="pt-BR" sz="2000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Para cada objetivo proposto, foram realizadas diversas ações nos eixos pedagógicos: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qualificação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da prática clínica;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engajamento público;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  organização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e gestão do serviço e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monitoramento e avaliação. </a:t>
            </a:r>
          </a:p>
          <a:p>
            <a:pPr marL="388620" indent="-342900" algn="just">
              <a:buFont typeface="Arial" pitchFamily="34" charset="0"/>
              <a:buChar char="•"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388620" indent="-342900" algn="just">
              <a:buFont typeface="Arial" pitchFamily="34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marL="388620" indent="-342900" algn="just">
              <a:buFont typeface="Arial" pitchFamily="34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marL="388620" indent="-342900" algn="just">
              <a:buFont typeface="Arial" pitchFamily="34" charset="0"/>
              <a:buChar char="•"/>
            </a:pPr>
            <a:endParaRPr lang="pt-BR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2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475656" y="548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METODOLOGIA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1228743"/>
            <a:ext cx="835292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Algumas Ações Realizadas: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b="1" u="sng" dirty="0" smtClean="0">
                <a:latin typeface="+mj-lt"/>
              </a:rPr>
              <a:t>Relativas ao Objetivo 1</a:t>
            </a:r>
            <a:r>
              <a:rPr lang="pt-BR" sz="2000" b="1" dirty="0" smtClean="0">
                <a:latin typeface="+mj-lt"/>
              </a:rPr>
              <a:t>: Ampliar a cobertura do programa de saúde da criança</a:t>
            </a:r>
          </a:p>
          <a:p>
            <a:endParaRPr lang="pt-BR" sz="2000" b="1" dirty="0">
              <a:latin typeface="+mj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>
                <a:latin typeface="+mj-lt"/>
              </a:rPr>
              <a:t>Monitorar o número de crianças cadastradas no </a:t>
            </a:r>
            <a:r>
              <a:rPr lang="pt-BR" sz="2000" dirty="0" smtClean="0">
                <a:latin typeface="+mj-lt"/>
              </a:rPr>
              <a:t>programa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>
                <a:latin typeface="+mj-lt"/>
              </a:rPr>
              <a:t>Cadastrar a população de crianças entre zero e 72 meses da área adstrita.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Priorizar </a:t>
            </a:r>
            <a:r>
              <a:rPr lang="pt-BR" sz="2000" dirty="0">
                <a:latin typeface="+mj-lt"/>
              </a:rPr>
              <a:t>o atendimento de </a:t>
            </a:r>
            <a:r>
              <a:rPr lang="pt-BR" sz="2000" dirty="0" smtClean="0">
                <a:latin typeface="+mj-lt"/>
              </a:rPr>
              <a:t>crianças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>
                <a:latin typeface="+mj-lt"/>
              </a:rPr>
              <a:t>Orientar a comunidade sobre o programa de saúde da criança e quais os seus </a:t>
            </a:r>
            <a:r>
              <a:rPr lang="pt-BR" sz="2000" dirty="0" smtClean="0">
                <a:latin typeface="+mj-lt"/>
              </a:rPr>
              <a:t>benefícios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>
                <a:latin typeface="+mj-lt"/>
              </a:rPr>
              <a:t>Capacitar a equipe no acolhimento da criança, nas Políticas de Humanização e para adoção dos protocolos referentes à saúde da criança propostos pelo Ministério da </a:t>
            </a:r>
            <a:r>
              <a:rPr lang="pt-BR" sz="2000" dirty="0" smtClean="0">
                <a:latin typeface="+mj-lt"/>
              </a:rPr>
              <a:t>Saúde, sobre </a:t>
            </a:r>
            <a:r>
              <a:rPr lang="pt-BR" sz="2000" dirty="0">
                <a:latin typeface="+mj-lt"/>
              </a:rPr>
              <a:t>as informações que devem ser fornecidas à mãe e à comunidade em geral sobre </a:t>
            </a:r>
            <a:r>
              <a:rPr lang="pt-BR" sz="2000" dirty="0" smtClean="0">
                <a:latin typeface="+mj-lt"/>
              </a:rPr>
              <a:t>o programa.</a:t>
            </a:r>
          </a:p>
          <a:p>
            <a:pPr algn="just"/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pt-BR" sz="2000" dirty="0"/>
          </a:p>
          <a:p>
            <a:pPr marL="342900" indent="-342900">
              <a:buFont typeface="Arial" pitchFamily="34" charset="0"/>
              <a:buChar char="•"/>
            </a:pPr>
            <a:endParaRPr lang="pt-BR" sz="2000" b="1" dirty="0" smtClean="0">
              <a:latin typeface="Trebuchet MS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165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15616" y="5243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METODOLOGIA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1109111"/>
            <a:ext cx="8352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Ações Realizadas: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b="1" u="sng" dirty="0" smtClean="0">
                <a:latin typeface="+mj-lt"/>
              </a:rPr>
              <a:t>Relativas ao Objetivo 2</a:t>
            </a:r>
            <a:r>
              <a:rPr lang="pt-BR" sz="2000" b="1" dirty="0" smtClean="0">
                <a:latin typeface="+mj-lt"/>
              </a:rPr>
              <a:t>: </a:t>
            </a:r>
            <a:r>
              <a:rPr lang="pt-BR" sz="2000" dirty="0">
                <a:latin typeface="+mj-lt"/>
              </a:rPr>
              <a:t>Melhorar a qualidade da atenção à saúde da </a:t>
            </a:r>
            <a:r>
              <a:rPr lang="pt-BR" sz="2000" dirty="0" smtClean="0">
                <a:latin typeface="+mj-lt"/>
              </a:rPr>
              <a:t>criança</a:t>
            </a:r>
          </a:p>
          <a:p>
            <a:endParaRPr lang="pt-BR" sz="2000" dirty="0" smtClean="0">
              <a:latin typeface="+mj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>
                <a:latin typeface="+mj-lt"/>
              </a:rPr>
              <a:t>Monitorar o percentual de crianças que ingressaram no programa de puericultura na primeira semana de vida</a:t>
            </a:r>
            <a:r>
              <a:rPr lang="pt-BR" sz="2000" dirty="0" smtClean="0">
                <a:latin typeface="+mj-lt"/>
              </a:rPr>
              <a:t>.</a:t>
            </a:r>
          </a:p>
          <a:p>
            <a:pPr marL="342900" lvl="0" indent="-342900" algn="just"/>
            <a:endParaRPr lang="pt-BR" sz="2000" dirty="0">
              <a:latin typeface="+mj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>
                <a:latin typeface="+mj-lt"/>
              </a:rPr>
              <a:t>Monitorar o percentual de crianças com avaliação da curva de crescimento</a:t>
            </a:r>
            <a:r>
              <a:rPr lang="pt-BR" sz="2000" dirty="0" smtClean="0">
                <a:latin typeface="+mj-lt"/>
              </a:rPr>
              <a:t>.</a:t>
            </a:r>
          </a:p>
          <a:p>
            <a:pPr marL="342900" lvl="0" indent="-342900" algn="just"/>
            <a:endParaRPr lang="pt-BR" sz="2000" dirty="0">
              <a:latin typeface="+mj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>
                <a:latin typeface="+mj-lt"/>
              </a:rPr>
              <a:t>Monitorar as crianças com </a:t>
            </a:r>
            <a:r>
              <a:rPr lang="pt-BR" sz="2000" dirty="0" smtClean="0">
                <a:latin typeface="+mj-lt"/>
              </a:rPr>
              <a:t>alteração do peso ( Déficit ou excesso </a:t>
            </a:r>
            <a:r>
              <a:rPr lang="pt-BR" sz="2000" dirty="0" smtClean="0">
                <a:latin typeface="+mj-lt"/>
              </a:rPr>
              <a:t>)</a:t>
            </a:r>
          </a:p>
          <a:p>
            <a:pPr marL="342900" lvl="0" indent="-342900" algn="just"/>
            <a:endParaRPr lang="pt-BR" sz="2000" dirty="0">
              <a:latin typeface="+mj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Monitorar </a:t>
            </a:r>
            <a:r>
              <a:rPr lang="pt-BR" sz="2000" dirty="0">
                <a:latin typeface="+mj-lt"/>
              </a:rPr>
              <a:t>o percentual de crianças com vacinas </a:t>
            </a:r>
            <a:r>
              <a:rPr lang="pt-BR" sz="2000" dirty="0" smtClean="0">
                <a:latin typeface="+mj-lt"/>
              </a:rPr>
              <a:t>atrasadas ou com </a:t>
            </a:r>
            <a:r>
              <a:rPr lang="pt-BR" sz="2000" dirty="0">
                <a:latin typeface="+mj-lt"/>
              </a:rPr>
              <a:t>vacinação incompleta ao final da puericultura.</a:t>
            </a:r>
          </a:p>
          <a:p>
            <a:endParaRPr lang="pt-BR" sz="2000" dirty="0"/>
          </a:p>
          <a:p>
            <a:endParaRPr lang="pt-BR" sz="20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15616" y="5243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METODOLOGIA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1109111"/>
            <a:ext cx="8352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Ações Realizadas: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b="1" u="sng" dirty="0" smtClean="0">
                <a:latin typeface="+mj-lt"/>
              </a:rPr>
              <a:t>Relativas ao Objetivo 2</a:t>
            </a:r>
            <a:r>
              <a:rPr lang="pt-BR" sz="2000" b="1" dirty="0" smtClean="0">
                <a:latin typeface="+mj-lt"/>
              </a:rPr>
              <a:t>: </a:t>
            </a:r>
            <a:r>
              <a:rPr lang="pt-BR" sz="2000" dirty="0">
                <a:latin typeface="+mj-lt"/>
              </a:rPr>
              <a:t>Melhorar a qualidade da atenção à saúde da </a:t>
            </a:r>
            <a:r>
              <a:rPr lang="pt-BR" sz="2000" dirty="0" smtClean="0">
                <a:latin typeface="+mj-lt"/>
              </a:rPr>
              <a:t>criança</a:t>
            </a:r>
          </a:p>
          <a:p>
            <a:endParaRPr lang="pt-BR" sz="2000" dirty="0" smtClean="0">
              <a:latin typeface="+mj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>
                <a:latin typeface="+mj-lt"/>
              </a:rPr>
              <a:t>Monitorar o percentual de crianças que receberam suplementação de </a:t>
            </a:r>
            <a:r>
              <a:rPr lang="pt-BR" sz="2000" dirty="0" smtClean="0">
                <a:latin typeface="+mj-lt"/>
              </a:rPr>
              <a:t>ferro, que </a:t>
            </a:r>
            <a:r>
              <a:rPr lang="pt-BR" sz="2000" dirty="0">
                <a:latin typeface="+mj-lt"/>
              </a:rPr>
              <a:t>realizaram triagem </a:t>
            </a:r>
            <a:r>
              <a:rPr lang="pt-BR" sz="2000" dirty="0" smtClean="0">
                <a:latin typeface="+mj-lt"/>
              </a:rPr>
              <a:t>auditiva e teste do pezinho </a:t>
            </a:r>
            <a:r>
              <a:rPr lang="pt-BR" sz="2000" dirty="0">
                <a:latin typeface="+mj-lt"/>
              </a:rPr>
              <a:t>antes dos 7 dias de vida</a:t>
            </a:r>
            <a:r>
              <a:rPr lang="pt-BR" sz="2000" dirty="0" smtClean="0">
                <a:latin typeface="+mj-lt"/>
              </a:rPr>
              <a:t>.</a:t>
            </a:r>
          </a:p>
          <a:p>
            <a:pPr marL="342900" lvl="0" indent="-342900" algn="just"/>
            <a:endParaRPr lang="pt-BR" sz="2000" dirty="0">
              <a:latin typeface="+mj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Monitorar </a:t>
            </a:r>
            <a:r>
              <a:rPr lang="pt-BR" sz="2000" dirty="0">
                <a:latin typeface="+mj-lt"/>
              </a:rPr>
              <a:t>a saúde bucal das crianças de 6 a 72 meses de idade, moradoras da área de abrangência com primeira consulta odontológica</a:t>
            </a:r>
            <a:r>
              <a:rPr lang="pt-BR" sz="2000" dirty="0" smtClean="0">
                <a:latin typeface="+mj-lt"/>
              </a:rPr>
              <a:t>.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Fazer busca ativa de crianças faltosas às consultas</a:t>
            </a:r>
            <a:endParaRPr lang="pt-BR" sz="2000" dirty="0">
              <a:latin typeface="+mj-lt"/>
            </a:endParaRPr>
          </a:p>
          <a:p>
            <a:pPr algn="just"/>
            <a:endParaRPr lang="pt-BR" sz="2000" dirty="0" smtClean="0"/>
          </a:p>
          <a:p>
            <a:endParaRPr lang="pt-BR" sz="2000" dirty="0"/>
          </a:p>
          <a:p>
            <a:endParaRPr lang="pt-BR" sz="20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9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15616" y="5243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METODOLOGIA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3648" y="980728"/>
            <a:ext cx="83529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Ações Realizadas: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b="1" u="sng" dirty="0" smtClean="0">
                <a:latin typeface="+mj-lt"/>
              </a:rPr>
              <a:t>Relativas ao Objetivo 2</a:t>
            </a:r>
            <a:r>
              <a:rPr lang="pt-BR" sz="2000" b="1" dirty="0" smtClean="0">
                <a:latin typeface="+mj-lt"/>
              </a:rPr>
              <a:t>: </a:t>
            </a:r>
            <a:r>
              <a:rPr lang="pt-BR" sz="2000" dirty="0">
                <a:latin typeface="+mj-lt"/>
              </a:rPr>
              <a:t>Melhorar a qualidade da atenção à saúde da </a:t>
            </a:r>
            <a:r>
              <a:rPr lang="pt-BR" sz="2000" dirty="0" smtClean="0">
                <a:latin typeface="+mj-lt"/>
              </a:rPr>
              <a:t>criança</a:t>
            </a:r>
          </a:p>
          <a:p>
            <a:endParaRPr lang="pt-BR" sz="2000" dirty="0" smtClean="0">
              <a:latin typeface="+mj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>
                <a:latin typeface="+mj-lt"/>
              </a:rPr>
              <a:t>Garantir junto ao gestor a realização de teste </a:t>
            </a:r>
            <a:r>
              <a:rPr lang="pt-BR" sz="2000" dirty="0" smtClean="0">
                <a:latin typeface="+mj-lt"/>
              </a:rPr>
              <a:t>auditivo e teste do pezinho</a:t>
            </a:r>
            <a:r>
              <a:rPr lang="pt-BR" sz="2000" dirty="0" smtClean="0">
                <a:latin typeface="+mj-lt"/>
              </a:rPr>
              <a:t>.</a:t>
            </a:r>
          </a:p>
          <a:p>
            <a:pPr marL="342900" lvl="0" indent="-342900" algn="just"/>
            <a:endParaRPr lang="pt-BR" sz="2000" dirty="0">
              <a:latin typeface="+mj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Oferecer </a:t>
            </a:r>
            <a:r>
              <a:rPr lang="pt-BR" sz="2000" dirty="0">
                <a:latin typeface="+mj-lt"/>
              </a:rPr>
              <a:t>atendimento </a:t>
            </a:r>
            <a:r>
              <a:rPr lang="pt-BR" sz="2000" dirty="0" smtClean="0">
                <a:latin typeface="+mj-lt"/>
              </a:rPr>
              <a:t>prioritário e organizar o acolhimento </a:t>
            </a:r>
            <a:r>
              <a:rPr lang="pt-BR" sz="2000" dirty="0">
                <a:latin typeface="+mj-lt"/>
              </a:rPr>
              <a:t>às crianças de 6 a 72 meses de idade na unidade de saúde. </a:t>
            </a:r>
            <a:endParaRPr lang="pt-BR" sz="2000" dirty="0" smtClean="0">
              <a:latin typeface="+mj-lt"/>
            </a:endParaRPr>
          </a:p>
          <a:p>
            <a:pPr marL="342900" lvl="0" indent="-342900" algn="just"/>
            <a:endParaRPr lang="pt-BR" sz="2000" dirty="0" smtClean="0">
              <a:latin typeface="+mj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Organizar </a:t>
            </a:r>
            <a:r>
              <a:rPr lang="pt-BR" sz="2000" dirty="0">
                <a:latin typeface="+mj-lt"/>
              </a:rPr>
              <a:t>agenda de saúde bucal para atendimento das crianças de 6 a 72 meses de idade. </a:t>
            </a:r>
            <a:endParaRPr lang="pt-BR" sz="2000" dirty="0" smtClean="0">
              <a:latin typeface="+mj-lt"/>
            </a:endParaRPr>
          </a:p>
          <a:p>
            <a:pPr marL="342900" lvl="0" indent="-342900" algn="just"/>
            <a:endParaRPr lang="pt-BR" sz="2000" dirty="0" smtClean="0">
              <a:latin typeface="+mj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/>
              <a:t>Realizar treinamento das técnicas para realização das medidas de peso e comprimento/altura da criança para a equipe de saúde e para o preenchimento e interpretação das curvas de crescimento do cartão da criança.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pt-BR" sz="2000" dirty="0">
              <a:latin typeface="+mj-lt"/>
            </a:endParaRPr>
          </a:p>
          <a:p>
            <a:pPr marL="342900" lvl="0" indent="-342900" algn="just"/>
            <a:endParaRPr lang="pt-BR" sz="2000" dirty="0">
              <a:latin typeface="+mj-lt"/>
            </a:endParaRP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8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15616" y="5243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METODOLOGIA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3648" y="980728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Ações Realizadas: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b="1" u="sng" dirty="0" smtClean="0">
                <a:latin typeface="+mj-lt"/>
              </a:rPr>
              <a:t>Relativas ao Objetivo 3</a:t>
            </a:r>
            <a:r>
              <a:rPr lang="pt-BR" sz="2000" b="1" dirty="0" smtClean="0">
                <a:latin typeface="+mj-lt"/>
              </a:rPr>
              <a:t>:</a:t>
            </a:r>
            <a:r>
              <a:rPr lang="pt-BR" sz="2000" b="1" dirty="0">
                <a:latin typeface="+mj-lt"/>
              </a:rPr>
              <a:t> </a:t>
            </a:r>
            <a:r>
              <a:rPr lang="pt-BR" sz="2000" dirty="0" smtClean="0">
                <a:latin typeface="+mj-lt"/>
              </a:rPr>
              <a:t>Melhorar </a:t>
            </a:r>
            <a:r>
              <a:rPr lang="pt-BR" sz="2000" dirty="0">
                <a:latin typeface="+mj-lt"/>
              </a:rPr>
              <a:t>a adesão ao programa </a:t>
            </a:r>
            <a:r>
              <a:rPr lang="pt-BR" sz="2000" dirty="0" smtClean="0">
                <a:latin typeface="+mj-lt"/>
              </a:rPr>
              <a:t>de </a:t>
            </a:r>
            <a:r>
              <a:rPr lang="pt-BR" sz="2000" dirty="0">
                <a:latin typeface="+mj-lt"/>
              </a:rPr>
              <a:t>saúde da criança</a:t>
            </a:r>
          </a:p>
          <a:p>
            <a:endParaRPr lang="pt-BR" sz="2000" dirty="0" smtClean="0">
              <a:latin typeface="+mj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000" dirty="0">
                <a:latin typeface="+mj-lt"/>
              </a:rPr>
              <a:t>Monitorar o cumprimento da periodicidade das consultas previstas no protocolo (consultas em dia</a:t>
            </a:r>
            <a:r>
              <a:rPr lang="pt-BR" sz="2000" dirty="0" smtClean="0">
                <a:latin typeface="+mj-lt"/>
              </a:rPr>
              <a:t>), o número </a:t>
            </a:r>
            <a:r>
              <a:rPr lang="pt-BR" sz="2000" dirty="0">
                <a:latin typeface="+mj-lt"/>
              </a:rPr>
              <a:t>médio de consultas realizadas pelas </a:t>
            </a:r>
            <a:r>
              <a:rPr lang="pt-BR" sz="2000" dirty="0" smtClean="0">
                <a:latin typeface="+mj-lt"/>
              </a:rPr>
              <a:t>crianças e as buscas </a:t>
            </a:r>
            <a:r>
              <a:rPr lang="pt-BR" sz="2000" dirty="0">
                <a:latin typeface="+mj-lt"/>
              </a:rPr>
              <a:t>a crianças </a:t>
            </a:r>
            <a:r>
              <a:rPr lang="pt-BR" sz="2000" dirty="0" smtClean="0">
                <a:latin typeface="+mj-lt"/>
              </a:rPr>
              <a:t>faltosas</a:t>
            </a:r>
          </a:p>
          <a:p>
            <a:pPr marL="342900" lvl="0" indent="-342900"/>
            <a:endParaRPr lang="pt-BR" sz="2000" dirty="0">
              <a:latin typeface="+mj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000" dirty="0">
                <a:latin typeface="+mj-lt"/>
              </a:rPr>
              <a:t>Organizar as visitas domiciliares para buscar crianças </a:t>
            </a:r>
            <a:r>
              <a:rPr lang="pt-BR" sz="2000" dirty="0" smtClean="0">
                <a:latin typeface="+mj-lt"/>
              </a:rPr>
              <a:t>faltosas e a agenda para </a:t>
            </a:r>
            <a:r>
              <a:rPr lang="pt-BR" sz="2000" dirty="0">
                <a:latin typeface="+mj-lt"/>
              </a:rPr>
              <a:t>acolher as crianças provenientes das buscas</a:t>
            </a:r>
            <a:r>
              <a:rPr lang="pt-BR" sz="2000" dirty="0" smtClean="0">
                <a:latin typeface="+mj-lt"/>
              </a:rPr>
              <a:t>.</a:t>
            </a:r>
          </a:p>
          <a:p>
            <a:pPr marL="342900" lvl="0" indent="-342900"/>
            <a:endParaRPr lang="pt-BR" sz="20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>
                <a:latin typeface="+mj-lt"/>
              </a:rPr>
              <a:t>Informar à comunidade e às mães sobre a importância do acompanhamento regular da </a:t>
            </a:r>
            <a:r>
              <a:rPr lang="pt-BR" sz="2000" dirty="0" smtClean="0">
                <a:latin typeface="+mj-lt"/>
              </a:rPr>
              <a:t>criança</a:t>
            </a:r>
          </a:p>
          <a:p>
            <a:pPr marL="342900" indent="-342900"/>
            <a:endParaRPr lang="pt-BR" sz="2000" dirty="0">
              <a:latin typeface="+mj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000" dirty="0">
                <a:latin typeface="+mj-lt"/>
              </a:rPr>
              <a:t>Fazer treinamento de ACS na identificação das crianças em atraso, através da caderneta da criança.</a:t>
            </a:r>
          </a:p>
          <a:p>
            <a:endParaRPr lang="pt-BR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1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15616" y="5243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METODOLOGIA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3648" y="980728"/>
            <a:ext cx="8352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Ações Realizadas: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b="1" u="sng" dirty="0" smtClean="0">
                <a:latin typeface="+mj-lt"/>
              </a:rPr>
              <a:t>Relativas ao Objetivo 4 </a:t>
            </a:r>
            <a:r>
              <a:rPr lang="pt-BR" sz="2000" b="1" dirty="0" smtClean="0">
                <a:latin typeface="+mj-lt"/>
              </a:rPr>
              <a:t>: </a:t>
            </a:r>
            <a:r>
              <a:rPr lang="pt-BR" sz="2000" dirty="0" smtClean="0">
                <a:latin typeface="+mj-lt"/>
              </a:rPr>
              <a:t>Melhorar o registro das informações</a:t>
            </a:r>
          </a:p>
          <a:p>
            <a:endParaRPr lang="pt-BR" sz="2000" dirty="0">
              <a:latin typeface="+mj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000" dirty="0" smtClean="0"/>
              <a:t>Preencher SIAB/folha de acompanhamento e monitorar </a:t>
            </a:r>
            <a:r>
              <a:rPr lang="pt-BR" sz="2000" dirty="0"/>
              <a:t>os registros de todos os acompanhamentos da criança na unidade de </a:t>
            </a:r>
            <a:r>
              <a:rPr lang="pt-BR" sz="2000" dirty="0" smtClean="0"/>
              <a:t>saúde</a:t>
            </a:r>
          </a:p>
          <a:p>
            <a:pPr marL="342900" lvl="0" indent="-342900"/>
            <a:endParaRPr lang="pt-BR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000" dirty="0" smtClean="0"/>
              <a:t>Implantar </a:t>
            </a:r>
            <a:r>
              <a:rPr lang="pt-BR" sz="2000" dirty="0"/>
              <a:t>ficha de </a:t>
            </a:r>
            <a:r>
              <a:rPr lang="pt-BR" sz="2000" dirty="0" smtClean="0"/>
              <a:t>acompanhamento/espelho</a:t>
            </a:r>
          </a:p>
          <a:p>
            <a:pPr marL="342900" lvl="0" indent="-342900"/>
            <a:endParaRPr lang="pt-BR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000" dirty="0" smtClean="0"/>
              <a:t>Orientar </a:t>
            </a:r>
            <a:r>
              <a:rPr lang="pt-BR" sz="2000" dirty="0"/>
              <a:t>a comunidade sobre seus direitos em relação à manutenção de seus registros de saúde e acesso à segunda via, em particular de </a:t>
            </a:r>
            <a:r>
              <a:rPr lang="pt-BR" sz="2000" dirty="0" smtClean="0"/>
              <a:t>vacinas</a:t>
            </a:r>
          </a:p>
          <a:p>
            <a:pPr marL="342900" lvl="0" indent="-342900"/>
            <a:endParaRPr lang="pt-BR" sz="20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000" dirty="0"/>
              <a:t>Treinar a equipe no preenchimento de todos os registros necessários ao acompanhamento da criança na unidade de saúde</a:t>
            </a:r>
          </a:p>
          <a:p>
            <a:r>
              <a:rPr lang="pt-BR" sz="2000" b="1" dirty="0"/>
              <a:t> </a:t>
            </a:r>
            <a:endParaRPr lang="pt-BR" sz="2000" dirty="0"/>
          </a:p>
          <a:p>
            <a:pPr marL="342900" indent="-342900">
              <a:buFont typeface="Arial" pitchFamily="34" charset="0"/>
              <a:buChar char="•"/>
            </a:pPr>
            <a:endParaRPr lang="pt-BR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291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15616" y="5243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METODOLOGIA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3648" y="980728"/>
            <a:ext cx="835292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Ações Realizadas: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b="1" u="sng" dirty="0" smtClean="0">
                <a:latin typeface="+mj-lt"/>
              </a:rPr>
              <a:t>Relativas ao Objetivo 5 </a:t>
            </a:r>
            <a:r>
              <a:rPr lang="pt-BR" sz="2000" b="1" dirty="0" smtClean="0">
                <a:latin typeface="+mj-lt"/>
              </a:rPr>
              <a:t>: </a:t>
            </a:r>
            <a:r>
              <a:rPr lang="pt-BR" sz="2000" dirty="0"/>
              <a:t>Mapear as crianças de risco pertencentes à área de abrangência</a:t>
            </a:r>
          </a:p>
          <a:p>
            <a:endParaRPr lang="pt-BR" sz="20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 Identificar na ficha de acompanhamento/espelho as crianças de alto risco</a:t>
            </a:r>
          </a:p>
          <a:p>
            <a:pPr marL="342900" lvl="0" indent="-342900"/>
            <a:endParaRPr lang="pt-BR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Monitorar o número de crianças de alto risco existentes na comunidade, dando prioridade ao atendimento dessas crianças</a:t>
            </a:r>
          </a:p>
          <a:p>
            <a:pPr marL="342900" lvl="0" indent="-342900"/>
            <a:endParaRPr lang="pt-B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Fornecer </a:t>
            </a:r>
            <a:r>
              <a:rPr lang="pt-BR" sz="2000" dirty="0"/>
              <a:t>orientações à comunidade sobre os fatores de risco para morbidades na infância</a:t>
            </a:r>
            <a:r>
              <a:rPr lang="pt-BR" sz="2000" dirty="0" smtClean="0"/>
              <a:t>.</a:t>
            </a:r>
          </a:p>
          <a:p>
            <a:pPr marL="342900" indent="-342900"/>
            <a:endParaRPr lang="pt-B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/>
              <a:t>Capacitar os profissionais na identificação dos fatores de risco para morbimortalidade.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pt-BR" sz="2000" dirty="0"/>
          </a:p>
          <a:p>
            <a:pPr marL="342900" lvl="0" indent="-342900">
              <a:buFont typeface="Arial" pitchFamily="34" charset="0"/>
              <a:buChar char="•"/>
            </a:pPr>
            <a:endParaRPr lang="pt-BR" sz="2000" dirty="0"/>
          </a:p>
          <a:p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 </a:t>
            </a:r>
            <a:endParaRPr lang="pt-BR" sz="2000" dirty="0"/>
          </a:p>
          <a:p>
            <a:pPr marL="342900" indent="-342900">
              <a:buFont typeface="Arial" pitchFamily="34" charset="0"/>
              <a:buChar char="•"/>
            </a:pPr>
            <a:endParaRPr lang="pt-BR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925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15616" y="5243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METODOLOGIA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3648" y="980728"/>
            <a:ext cx="8352928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Ações Realizadas: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b="1" u="sng" dirty="0" smtClean="0">
                <a:latin typeface="+mj-lt"/>
              </a:rPr>
              <a:t>Relativas ao Objetivo 6 </a:t>
            </a:r>
            <a:r>
              <a:rPr lang="pt-BR" sz="2000" b="1" dirty="0" smtClean="0">
                <a:latin typeface="+mj-lt"/>
              </a:rPr>
              <a:t>: Promover a Saúde das Crianças</a:t>
            </a:r>
          </a:p>
          <a:p>
            <a:endParaRPr lang="pt-BR" sz="2000" b="1" dirty="0">
              <a:latin typeface="+mj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/>
              <a:t>Orientar a comunidade sobre formas de prevenção de acidentes na </a:t>
            </a:r>
            <a:r>
              <a:rPr lang="pt-BR" sz="2000" dirty="0" smtClean="0"/>
              <a:t>infância</a:t>
            </a:r>
          </a:p>
          <a:p>
            <a:pPr marL="342900" lvl="0" indent="-342900" algn="just"/>
            <a:endParaRPr lang="pt-BR" sz="20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/>
              <a:t>Orientar a mãe e a sua rede de apoio sobre a importância do aleitamento materno para a saúde geral e também bucal</a:t>
            </a:r>
          </a:p>
          <a:p>
            <a:pPr marL="342900" lvl="0" indent="-342900" algn="just"/>
            <a:endParaRPr lang="pt-BR" sz="20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/>
              <a:t>Orientar </a:t>
            </a:r>
            <a:r>
              <a:rPr lang="pt-BR" sz="2000" dirty="0"/>
              <a:t>a mãe e a sua rede de apoio sobre a alimentação adequada para crianças</a:t>
            </a:r>
            <a:r>
              <a:rPr lang="pt-BR" sz="2000" dirty="0" smtClean="0"/>
              <a:t>.</a:t>
            </a:r>
          </a:p>
          <a:p>
            <a:pPr marL="342900" lvl="0" indent="-342900" algn="just"/>
            <a:endParaRPr lang="pt-BR" sz="20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/>
              <a:t>Esclarecer </a:t>
            </a:r>
            <a:r>
              <a:rPr lang="pt-BR" sz="2000" dirty="0"/>
              <a:t>a comunidade sobre a necessidade do cuidado dos dentes decíduos</a:t>
            </a:r>
            <a:r>
              <a:rPr lang="pt-BR" sz="2000" dirty="0" smtClean="0"/>
              <a:t>.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en-US" sz="20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/>
              <a:t>Capacitar a equipe sobre prevenção de acidentes na infância, aleitamento materno, alimentação da criança</a:t>
            </a:r>
            <a:r>
              <a:rPr lang="en-US" sz="2000" dirty="0" smtClean="0"/>
              <a:t>, </a:t>
            </a:r>
            <a:endParaRPr lang="pt-BR" sz="2000" dirty="0"/>
          </a:p>
          <a:p>
            <a:endParaRPr lang="pt-BR" sz="2000" b="1" dirty="0" smtClean="0">
              <a:latin typeface="+mj-lt"/>
            </a:endParaRPr>
          </a:p>
          <a:p>
            <a:endParaRPr lang="pt-BR" sz="2000" b="1" dirty="0" smtClean="0">
              <a:latin typeface="+mj-lt"/>
            </a:endParaRPr>
          </a:p>
          <a:p>
            <a:endParaRPr lang="pt-BR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pt-BR" sz="2000" dirty="0"/>
          </a:p>
          <a:p>
            <a:pPr marL="342900" lvl="0" indent="-342900">
              <a:buFont typeface="Arial" pitchFamily="34" charset="0"/>
              <a:buChar char="•"/>
            </a:pPr>
            <a:endParaRPr lang="pt-BR" sz="2000" dirty="0"/>
          </a:p>
          <a:p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 </a:t>
            </a:r>
            <a:endParaRPr lang="pt-BR" sz="2000" dirty="0"/>
          </a:p>
          <a:p>
            <a:pPr marL="342900" indent="-342900">
              <a:buFont typeface="Arial" pitchFamily="34" charset="0"/>
              <a:buChar char="•"/>
            </a:pPr>
            <a:endParaRPr lang="pt-BR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225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715207"/>
            <a:ext cx="856895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LOGÍSTICA</a:t>
            </a:r>
          </a:p>
          <a:p>
            <a:endParaRPr lang="pt-BR" sz="2400" b="1" dirty="0">
              <a:solidFill>
                <a:srgbClr val="0070C0"/>
              </a:solidFill>
              <a:latin typeface="+mj-lt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/>
              <a:t>U</a:t>
            </a:r>
            <a:r>
              <a:rPr lang="pt-BR" sz="2400" dirty="0" smtClean="0"/>
              <a:t>tilizado </a:t>
            </a:r>
            <a:r>
              <a:rPr lang="pt-BR" sz="2400" dirty="0"/>
              <a:t>o protocolo de acompanhamento do crescimento e desenvolvimento da criança, do Ministério da Saúde, 2002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 smtClean="0"/>
              <a:t>Anotação das ações: Ficha espelho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pt-BR" sz="24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 smtClean="0"/>
              <a:t>Cartão de Vacina</a:t>
            </a:r>
          </a:p>
          <a:p>
            <a:pPr algn="just"/>
            <a:endParaRPr lang="pt-BR" sz="24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 smtClean="0"/>
              <a:t>Acompanhamento: Planilha eletrônica de coleta de dados. </a:t>
            </a:r>
            <a:endParaRPr lang="pt-BR" sz="2400" dirty="0"/>
          </a:p>
          <a:p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endParaRPr lang="pt-BR" sz="2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44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9475" y="692150"/>
            <a:ext cx="8229600" cy="15843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b="1" dirty="0" smtClean="0"/>
              <a:t>INTRODUÇÃO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600" b="1" u="sng" dirty="0" smtClean="0">
                <a:solidFill>
                  <a:srgbClr val="EBA321"/>
                </a:solidFill>
              </a:rPr>
              <a:t>ANÁLISE SITUACIONAL </a:t>
            </a:r>
            <a:r>
              <a:rPr lang="pt-BR" dirty="0" smtClean="0">
                <a:solidFill>
                  <a:srgbClr val="0070C0"/>
                </a:solidFill>
              </a:rPr>
              <a:t/>
            </a:r>
            <a:br>
              <a:rPr lang="pt-BR" dirty="0" smtClean="0">
                <a:solidFill>
                  <a:srgbClr val="0070C0"/>
                </a:solidFill>
              </a:rPr>
            </a:b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827088" y="2205038"/>
            <a:ext cx="8107362" cy="4537075"/>
          </a:xfrm>
        </p:spPr>
        <p:txBody>
          <a:bodyPr/>
          <a:lstStyle/>
          <a:p>
            <a:pPr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IMPORTÂNCIA DA AÇÃO PROGRAMÁTICA PARA CRIANÇAS DE 0 A 72 MESES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Promover a saúde de forma integral para a criança    ( população vulnerável )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Promover crescimento e desenvolvimento adequado 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Reduzir a mortalidade infantil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3000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360" y="692696"/>
            <a:ext cx="82089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+mj-lt"/>
              </a:rPr>
              <a:t>OBJETIVOS X METAS X RESULTADOS</a:t>
            </a:r>
          </a:p>
          <a:p>
            <a:r>
              <a:rPr lang="pt-BR" b="1" dirty="0">
                <a:solidFill>
                  <a:srgbClr val="0070C0"/>
                </a:solidFill>
              </a:rPr>
              <a:t>Objetivo 1</a:t>
            </a:r>
            <a:r>
              <a:rPr lang="pt-BR" b="1" dirty="0"/>
              <a:t> : </a:t>
            </a:r>
            <a:r>
              <a:rPr lang="pt-BR" dirty="0"/>
              <a:t>Ampliar a cobertura do Programa de Saúde da Criança na unidade de saúde</a:t>
            </a:r>
            <a:r>
              <a:rPr lang="pt-BR" dirty="0" smtClean="0"/>
              <a:t>.</a:t>
            </a:r>
          </a:p>
          <a:p>
            <a:r>
              <a:rPr lang="pt-BR" b="1" dirty="0">
                <a:solidFill>
                  <a:srgbClr val="0070C0"/>
                </a:solidFill>
              </a:rPr>
              <a:t>Meta 1</a:t>
            </a:r>
            <a:r>
              <a:rPr lang="pt-BR" b="1" dirty="0"/>
              <a:t> : </a:t>
            </a:r>
            <a:r>
              <a:rPr lang="pt-BR" dirty="0"/>
              <a:t>Ampliar a cobertura da atenção à saúde para 75% das crianças entre zero e 72 meses pertencentes à área de abrangência da unidade saúde.</a:t>
            </a:r>
          </a:p>
          <a:p>
            <a:endParaRPr lang="pt-BR" dirty="0"/>
          </a:p>
          <a:p>
            <a:pPr algn="ctr"/>
            <a:endParaRPr lang="pt-BR" sz="24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xmlns="" val="4135545416"/>
              </p:ext>
            </p:extLst>
          </p:nvPr>
        </p:nvGraphicFramePr>
        <p:xfrm>
          <a:off x="1187624" y="2405062"/>
          <a:ext cx="6264696" cy="3400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1187624" y="5949280"/>
            <a:ext cx="62646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Figura 1:</a:t>
            </a:r>
            <a:r>
              <a:rPr lang="pt-BR" sz="1400" dirty="0"/>
              <a:t> proporção de crianças entre 0 e 72 meses de idade inscritas no programa de atenção à saúde da criança na UBS Central Periférica em São Gabriel/RS.</a:t>
            </a:r>
          </a:p>
        </p:txBody>
      </p:sp>
    </p:spTree>
    <p:extLst>
      <p:ext uri="{BB962C8B-B14F-4D97-AF65-F5344CB8AC3E}">
        <p14:creationId xmlns:p14="http://schemas.microsoft.com/office/powerpoint/2010/main" xmlns="" val="4065945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360" y="692696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+mj-lt"/>
              </a:rPr>
              <a:t>OBJETIVOS X METAS X RESULTADOS</a:t>
            </a:r>
          </a:p>
          <a:p>
            <a:r>
              <a:rPr lang="pt-BR" b="1" dirty="0">
                <a:solidFill>
                  <a:srgbClr val="0070C0"/>
                </a:solidFill>
              </a:rPr>
              <a:t>Objetivo </a:t>
            </a:r>
            <a:r>
              <a:rPr lang="pt-BR" b="1" dirty="0" smtClean="0">
                <a:solidFill>
                  <a:srgbClr val="0070C0"/>
                </a:solidFill>
              </a:rPr>
              <a:t> 2: </a:t>
            </a:r>
            <a:r>
              <a:rPr lang="pt-BR" dirty="0" smtClean="0"/>
              <a:t>Melhorar a qualidade do atendimento à criança.</a:t>
            </a:r>
          </a:p>
          <a:p>
            <a:r>
              <a:rPr lang="pt-BR" b="1" dirty="0">
                <a:solidFill>
                  <a:srgbClr val="0070C0"/>
                </a:solidFill>
              </a:rPr>
              <a:t>Meta </a:t>
            </a:r>
            <a:r>
              <a:rPr lang="pt-BR" b="1" dirty="0" smtClean="0">
                <a:solidFill>
                  <a:srgbClr val="0070C0"/>
                </a:solidFill>
              </a:rPr>
              <a:t> 2.1</a:t>
            </a:r>
            <a:r>
              <a:rPr lang="pt-BR" b="1" dirty="0" smtClean="0"/>
              <a:t> : </a:t>
            </a:r>
            <a:r>
              <a:rPr lang="pt-BR" dirty="0" smtClean="0"/>
              <a:t>Realizar a primeira consulta na primeira semana de vida para 100% das crianças cadastradas.</a:t>
            </a:r>
          </a:p>
          <a:p>
            <a:endParaRPr lang="pt-BR" dirty="0"/>
          </a:p>
          <a:p>
            <a:pPr algn="ctr"/>
            <a:endParaRPr lang="pt-BR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7624" y="5949280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Figura </a:t>
            </a:r>
            <a:r>
              <a:rPr lang="pt-BR" sz="1400" b="1" dirty="0" smtClean="0"/>
              <a:t> 2: </a:t>
            </a:r>
            <a:r>
              <a:rPr lang="pt-BR" sz="1400" dirty="0" smtClean="0"/>
              <a:t>proporção de crianças entre 0 e 72 meses de idade inscritas no programa de atenção à saúde da criança na UBS Central Periférica em São Gabriel, RS e com primeira consulta na primeira semana de vida.</a:t>
            </a:r>
          </a:p>
          <a:p>
            <a:endParaRPr lang="pt-BR" sz="1400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1187624" y="2132857"/>
          <a:ext cx="684076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65945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360" y="692696"/>
            <a:ext cx="82089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+mj-lt"/>
              </a:rPr>
              <a:t>OBJETIVOS X METAS X RESULTADOS</a:t>
            </a:r>
          </a:p>
          <a:p>
            <a:pPr algn="ctr"/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pt-BR" b="1" dirty="0">
                <a:solidFill>
                  <a:srgbClr val="0070C0"/>
                </a:solidFill>
              </a:rPr>
              <a:t>Objetivo </a:t>
            </a:r>
            <a:r>
              <a:rPr lang="pt-BR" b="1" dirty="0" smtClean="0">
                <a:solidFill>
                  <a:srgbClr val="0070C0"/>
                </a:solidFill>
              </a:rPr>
              <a:t> 2: </a:t>
            </a:r>
            <a:r>
              <a:rPr lang="pt-BR" dirty="0" smtClean="0"/>
              <a:t>Melhorar a qualidade do atendimento à criança</a:t>
            </a:r>
          </a:p>
          <a:p>
            <a:endParaRPr lang="en-US" dirty="0" smtClean="0"/>
          </a:p>
          <a:p>
            <a:r>
              <a:rPr lang="pt-BR" dirty="0" smtClean="0"/>
              <a:t>As seguintes metas foram alcançadas em 100%:</a:t>
            </a:r>
          </a:p>
          <a:p>
            <a:endParaRPr lang="pt-BR" dirty="0" smtClean="0"/>
          </a:p>
          <a:p>
            <a:r>
              <a:rPr lang="pt-BR" b="1" dirty="0">
                <a:solidFill>
                  <a:srgbClr val="0070C0"/>
                </a:solidFill>
              </a:rPr>
              <a:t>Meta </a:t>
            </a:r>
            <a:r>
              <a:rPr lang="pt-BR" b="1" dirty="0" smtClean="0">
                <a:solidFill>
                  <a:srgbClr val="0070C0"/>
                </a:solidFill>
              </a:rPr>
              <a:t> 2.2</a:t>
            </a:r>
            <a:r>
              <a:rPr lang="pt-BR" b="1" dirty="0" smtClean="0"/>
              <a:t> : </a:t>
            </a:r>
            <a:r>
              <a:rPr lang="pt-BR" dirty="0" smtClean="0"/>
              <a:t>Realizar o monitoramento de crescimento para 100% das crianças de 0 a 72 meses de idade cadastradas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0070C0"/>
                </a:solidFill>
              </a:rPr>
              <a:t>Meta  2.5 </a:t>
            </a:r>
            <a:r>
              <a:rPr lang="pt-BR" b="1" dirty="0" smtClean="0"/>
              <a:t>: </a:t>
            </a:r>
            <a:r>
              <a:rPr lang="pt-BR" dirty="0" smtClean="0"/>
              <a:t>Realizar o monitoramento do desenvolvimento para 100% das crianças de 0 a 72 meses de idade cadastradas.</a:t>
            </a:r>
          </a:p>
          <a:p>
            <a:endParaRPr lang="pt-BR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Meta  2.6 </a:t>
            </a:r>
            <a:r>
              <a:rPr lang="en-US" b="1" dirty="0" smtClean="0"/>
              <a:t>: </a:t>
            </a:r>
            <a:r>
              <a:rPr lang="pt-BR" dirty="0" smtClean="0"/>
              <a:t>Realizar vacinação para 100% das crianças cadastradas no programa, de acordo com a idade.</a:t>
            </a:r>
          </a:p>
          <a:p>
            <a:endParaRPr lang="pt-BR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Meta  2.7 </a:t>
            </a:r>
            <a:r>
              <a:rPr lang="en-US" b="1" dirty="0" smtClean="0"/>
              <a:t>: </a:t>
            </a:r>
            <a:r>
              <a:rPr lang="pt-BR" dirty="0" smtClean="0"/>
              <a:t>Realizar suplementação de ferro em 100% das crianças de 6 a 24 meses de idade.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pt-BR" sz="2400" dirty="0" smtClean="0"/>
          </a:p>
          <a:p>
            <a:endParaRPr lang="pt-BR" sz="2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945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360" y="692696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+mj-lt"/>
              </a:rPr>
              <a:t>OBJETIVOS X METAS X RESULTADOS</a:t>
            </a:r>
          </a:p>
          <a:p>
            <a:pPr algn="ctr"/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pt-BR" b="1" dirty="0">
                <a:solidFill>
                  <a:srgbClr val="0070C0"/>
                </a:solidFill>
              </a:rPr>
              <a:t>Objetivo </a:t>
            </a:r>
            <a:r>
              <a:rPr lang="pt-BR" b="1" dirty="0" smtClean="0">
                <a:solidFill>
                  <a:srgbClr val="0070C0"/>
                </a:solidFill>
              </a:rPr>
              <a:t> 2: </a:t>
            </a:r>
            <a:r>
              <a:rPr lang="pt-BR" dirty="0" smtClean="0"/>
              <a:t>Melhorar a qualidade do atendimento à criança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Meta 2.8: </a:t>
            </a:r>
            <a:r>
              <a:rPr lang="pt-BR" dirty="0" smtClean="0"/>
              <a:t>Realizar triagem auditiva em 100% das crianças inscritas no programa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en-US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pt-BR" sz="2400" dirty="0" smtClean="0"/>
          </a:p>
          <a:p>
            <a:endParaRPr lang="pt-BR" sz="24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827584" y="2420888"/>
          <a:ext cx="7128791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2.8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crianças com triagem auditiva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2.8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crianças com triagem auditiva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7584" y="602128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Gráfico 2.8  </a:t>
            </a:r>
            <a:r>
              <a:rPr lang="pt-BR" sz="1400" dirty="0" smtClean="0"/>
              <a:t>Proporção de crianças com triagem auditiva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95736" y="36450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47,5%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211960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300192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99,3%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65945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360" y="692696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+mj-lt"/>
              </a:rPr>
              <a:t>OBJETIVOS X METAS X RESULTADOS</a:t>
            </a:r>
          </a:p>
          <a:p>
            <a:pPr algn="ctr"/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pt-BR" b="1" dirty="0">
                <a:solidFill>
                  <a:srgbClr val="0070C0"/>
                </a:solidFill>
              </a:rPr>
              <a:t>Objetivo </a:t>
            </a:r>
            <a:r>
              <a:rPr lang="pt-BR" b="1" dirty="0" smtClean="0">
                <a:solidFill>
                  <a:srgbClr val="0070C0"/>
                </a:solidFill>
              </a:rPr>
              <a:t> 2: </a:t>
            </a:r>
            <a:r>
              <a:rPr lang="pt-BR" dirty="0" smtClean="0"/>
              <a:t>Melhorar a qualidade do atendimento à criança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Meta 2.9: </a:t>
            </a:r>
            <a:r>
              <a:rPr lang="pt-BR" dirty="0" smtClean="0"/>
              <a:t>Realizar teste do pezinho em 100% das crianças até 7 dias de vida.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pt-BR" sz="2400" dirty="0" smtClean="0"/>
          </a:p>
          <a:p>
            <a:endParaRPr lang="pt-BR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2.8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crianças com triagem auditiva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2.8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crianças com triagem auditiva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7584" y="6021288"/>
            <a:ext cx="74168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Gráfico 2.9  </a:t>
            </a:r>
            <a:r>
              <a:rPr lang="pt-BR" sz="1400" dirty="0" smtClean="0"/>
              <a:t>Proporção de crianças de 0 a 72 meses com teste do pezinho realizado</a:t>
            </a:r>
          </a:p>
          <a:p>
            <a:r>
              <a:rPr lang="pt-BR" sz="1400" dirty="0" smtClean="0"/>
              <a:t>        até sete dias de vida.</a:t>
            </a:r>
          </a:p>
          <a:p>
            <a:r>
              <a:rPr lang="pt-BR" sz="1400" dirty="0" smtClean="0"/>
              <a:t> </a:t>
            </a:r>
          </a:p>
          <a:p>
            <a:endParaRPr lang="pt-BR" sz="1400" dirty="0" smtClean="0"/>
          </a:p>
          <a:p>
            <a:endParaRPr lang="pt-BR" dirty="0"/>
          </a:p>
        </p:txBody>
      </p:sp>
      <p:graphicFrame>
        <p:nvGraphicFramePr>
          <p:cNvPr id="10" name="Gráfico 9"/>
          <p:cNvGraphicFramePr/>
          <p:nvPr/>
        </p:nvGraphicFramePr>
        <p:xfrm>
          <a:off x="683568" y="2281237"/>
          <a:ext cx="7776864" cy="3452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123728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427984" y="32849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54,7%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876256" y="22768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88 %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65945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360" y="692696"/>
            <a:ext cx="82089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+mj-lt"/>
              </a:rPr>
              <a:t>OBJETIVOS X METAS X RESULTADOS</a:t>
            </a:r>
          </a:p>
          <a:p>
            <a:pPr algn="ctr"/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pt-BR" b="1" dirty="0">
                <a:solidFill>
                  <a:srgbClr val="0070C0"/>
                </a:solidFill>
              </a:rPr>
              <a:t>Objetivo </a:t>
            </a:r>
            <a:r>
              <a:rPr lang="pt-BR" b="1" dirty="0" smtClean="0">
                <a:solidFill>
                  <a:srgbClr val="0070C0"/>
                </a:solidFill>
              </a:rPr>
              <a:t> 2: </a:t>
            </a:r>
            <a:r>
              <a:rPr lang="pt-BR" dirty="0" smtClean="0"/>
              <a:t>Melhorar a qualidade do atendimento à criança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Meta 2.10:  </a:t>
            </a:r>
            <a:r>
              <a:rPr lang="pt-BR" dirty="0" smtClean="0"/>
              <a:t> Realizar avaliação de necessidade de atendimento odontológico em 100% das crianças de 6 a 72 meses.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pt-BR" sz="2400" dirty="0" smtClean="0"/>
          </a:p>
          <a:p>
            <a:endParaRPr lang="pt-BR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2.8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crianças com triagem auditiva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2.8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crianças com triagem auditiva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7584" y="6021288"/>
            <a:ext cx="74168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Gráfico 2.10  </a:t>
            </a:r>
            <a:r>
              <a:rPr lang="pt-BR" sz="1400" dirty="0" smtClean="0"/>
              <a:t> Proporção de crianças de 6 a 72 meses com avaliação da necessidade</a:t>
            </a:r>
          </a:p>
          <a:p>
            <a:r>
              <a:rPr lang="pt-BR" sz="1400" dirty="0" smtClean="0"/>
              <a:t>de atendimento odontológico.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dirty="0"/>
          </a:p>
        </p:txBody>
      </p:sp>
      <p:graphicFrame>
        <p:nvGraphicFramePr>
          <p:cNvPr id="12" name="Gráfico 11"/>
          <p:cNvGraphicFramePr/>
          <p:nvPr/>
        </p:nvGraphicFramePr>
        <p:xfrm>
          <a:off x="611560" y="2420888"/>
          <a:ext cx="78488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2195736" y="35010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52,5%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427984" y="22768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660232" y="22048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97,9%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65945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360" y="692696"/>
            <a:ext cx="82089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+mj-lt"/>
              </a:rPr>
              <a:t>OBJETIVOS X METAS X RESULTADOS</a:t>
            </a:r>
          </a:p>
          <a:p>
            <a:pPr algn="ctr"/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pt-BR" b="1" dirty="0">
                <a:solidFill>
                  <a:srgbClr val="0070C0"/>
                </a:solidFill>
              </a:rPr>
              <a:t>Objetivo </a:t>
            </a:r>
            <a:r>
              <a:rPr lang="pt-BR" b="1" dirty="0" smtClean="0">
                <a:solidFill>
                  <a:srgbClr val="0070C0"/>
                </a:solidFill>
              </a:rPr>
              <a:t> 2: </a:t>
            </a:r>
            <a:r>
              <a:rPr lang="pt-BR" dirty="0" smtClean="0"/>
              <a:t>Melhorar a qualidade do atendimento à criança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Meta 2.11: </a:t>
            </a:r>
            <a:r>
              <a:rPr lang="pt-BR" dirty="0" smtClean="0"/>
              <a:t>Realizar primeira consulta odontológica para 100% das crianças de 6 a 72 meses de idade inscritas no programa.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pt-BR" sz="2400" dirty="0" smtClean="0"/>
          </a:p>
          <a:p>
            <a:endParaRPr lang="pt-BR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2.8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crianças com triagem auditiva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2.8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crianças com triagem auditiva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7584" y="6021288"/>
            <a:ext cx="74168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Gráfico 2.11 </a:t>
            </a:r>
            <a:r>
              <a:rPr lang="pt-BR" sz="1400" dirty="0" smtClean="0"/>
              <a:t>Proporção de crianças de 6 a 72 meses de idade com primeira</a:t>
            </a:r>
          </a:p>
          <a:p>
            <a:r>
              <a:rPr lang="pt-BR" sz="1400" dirty="0" smtClean="0"/>
              <a:t>com atendimento odontológico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dirty="0"/>
          </a:p>
        </p:txBody>
      </p:sp>
      <p:graphicFrame>
        <p:nvGraphicFramePr>
          <p:cNvPr id="10" name="Gráfico 9"/>
          <p:cNvGraphicFramePr/>
          <p:nvPr/>
        </p:nvGraphicFramePr>
        <p:xfrm>
          <a:off x="755576" y="2636912"/>
          <a:ext cx="7920880" cy="3160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267744" y="50131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0%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499992" y="23488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876256" y="23488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97,9%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65945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360" y="692696"/>
            <a:ext cx="8208912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+mj-lt"/>
              </a:rPr>
              <a:t>OBJETIVOS X METAS X RESULTADOS</a:t>
            </a:r>
          </a:p>
          <a:p>
            <a:pPr algn="ctr"/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 3: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dirty="0" smtClean="0"/>
              <a:t> a adesão ao programa de saúde da criança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Meta 3.1</a:t>
            </a:r>
            <a:r>
              <a:rPr lang="pt-BR" dirty="0" smtClean="0"/>
              <a:t> Fazer busca ativa de 100% das crianças faltosas às consultas</a:t>
            </a:r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pt-BR" sz="2400" dirty="0" smtClean="0"/>
          </a:p>
          <a:p>
            <a:endParaRPr lang="pt-BR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2.8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crianças com triagem auditiva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2.8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crianças com triagem auditiva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Gráfico 14"/>
          <p:cNvGraphicFramePr/>
          <p:nvPr/>
        </p:nvGraphicFramePr>
        <p:xfrm>
          <a:off x="539552" y="2409824"/>
          <a:ext cx="7272808" cy="3107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3.1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buscas realizadas às crianças faltosas ao programa de 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saúde da criança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3.1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buscas realizadas às crianças faltosas ao programa de 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saúde da criança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3.1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buscas realizadas às crianças faltosas ao programa de 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saúde da criança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55576" y="5661248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Gráfico 3.1  </a:t>
            </a:r>
            <a:r>
              <a:rPr lang="pt-BR" sz="1400" dirty="0" smtClean="0"/>
              <a:t>Proporção de buscas realizadas às crianças faltosas ao programa de </a:t>
            </a:r>
          </a:p>
          <a:p>
            <a:r>
              <a:rPr lang="pt-BR" sz="1400" dirty="0" smtClean="0"/>
              <a:t>saúde da criança</a:t>
            </a:r>
          </a:p>
          <a:p>
            <a:endParaRPr lang="pt-BR" sz="1400" dirty="0"/>
          </a:p>
        </p:txBody>
      </p:sp>
      <p:sp>
        <p:nvSpPr>
          <p:cNvPr id="17" name="CaixaDeTexto 16"/>
          <p:cNvSpPr txBox="1"/>
          <p:nvPr/>
        </p:nvSpPr>
        <p:spPr>
          <a:xfrm flipH="1">
            <a:off x="1331640" y="21328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100% = 2 crianças</a:t>
            </a:r>
            <a:endParaRPr lang="pt-BR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945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360" y="692696"/>
            <a:ext cx="8208912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+mj-lt"/>
              </a:rPr>
              <a:t>OBJETIVOS X METAS X RESULTADOS</a:t>
            </a:r>
          </a:p>
          <a:p>
            <a:pPr algn="ctr"/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 4: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dirty="0" smtClean="0"/>
              <a:t> o registro das informações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Meta 4.1</a:t>
            </a:r>
            <a:r>
              <a:rPr lang="pt-BR" dirty="0" smtClean="0"/>
              <a:t> Manter registro na ficha de acompanhamento/espelho da saúde da criança de 100% das crianças que consultam no serviço.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pt-BR" sz="2400" dirty="0" smtClean="0"/>
          </a:p>
          <a:p>
            <a:endParaRPr lang="pt-BR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2.8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crianças com triagem auditiva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2.8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crianças com triagem auditiva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3.1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buscas realizadas às crianças faltosas ao programa de 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saúde da criança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3.1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buscas realizadas às crianças faltosas ao programa de 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saúde da criança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3.1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buscas realizadas às crianças faltosas ao programa de 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saúde da criança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55576" y="6119336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Gráfico 4.1 </a:t>
            </a:r>
            <a:r>
              <a:rPr lang="pt-BR" sz="1400" dirty="0" smtClean="0"/>
              <a:t>Proporção de crianças com registro atualizado. </a:t>
            </a:r>
            <a:endParaRPr lang="pt-BR" sz="1400" dirty="0"/>
          </a:p>
        </p:txBody>
      </p:sp>
      <p:graphicFrame>
        <p:nvGraphicFramePr>
          <p:cNvPr id="11" name="Gráfico 10"/>
          <p:cNvGraphicFramePr/>
          <p:nvPr/>
        </p:nvGraphicFramePr>
        <p:xfrm>
          <a:off x="755576" y="2564904"/>
          <a:ext cx="756084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65945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360" y="692696"/>
            <a:ext cx="8208912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+mj-lt"/>
              </a:rPr>
              <a:t>OBJETIVOS X METAS X RESULTADOS</a:t>
            </a:r>
          </a:p>
          <a:p>
            <a:pPr algn="ctr"/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 5: </a:t>
            </a:r>
            <a:r>
              <a:rPr lang="pt-BR" dirty="0" smtClean="0"/>
              <a:t>Mapear as crianças de risco pertencentes à área de abrangência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Meta 5.1 : </a:t>
            </a:r>
            <a:r>
              <a:rPr lang="pt-BR" dirty="0" smtClean="0"/>
              <a:t>Realizar a avaliação de risco em 100% das crianças cadastradas no programa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pt-BR" sz="2400" dirty="0" smtClean="0"/>
          </a:p>
          <a:p>
            <a:endParaRPr lang="pt-BR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2.8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crianças com triagem auditiva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2.8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crianças com triagem auditiva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3.1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buscas realizadas às crianças faltosas ao programa de 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saúde da criança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3.1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buscas realizadas às crianças faltosas ao programa de 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saúde da criança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3.1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buscas realizadas às crianças faltosas ao programa de 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saúde da criança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55576" y="611933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Gráfico 5.1  </a:t>
            </a:r>
            <a:r>
              <a:rPr lang="pt-BR" sz="1400" dirty="0" smtClean="0"/>
              <a:t>Proporção de crianças com avaliação de risco </a:t>
            </a:r>
          </a:p>
          <a:p>
            <a:r>
              <a:rPr lang="pt-BR" sz="1400" b="1" dirty="0" smtClean="0"/>
              <a:t> </a:t>
            </a:r>
            <a:endParaRPr lang="pt-BR" sz="1400" dirty="0"/>
          </a:p>
        </p:txBody>
      </p:sp>
      <p:graphicFrame>
        <p:nvGraphicFramePr>
          <p:cNvPr id="10" name="Gráfico 9"/>
          <p:cNvGraphicFramePr/>
          <p:nvPr/>
        </p:nvGraphicFramePr>
        <p:xfrm>
          <a:off x="683568" y="2564904"/>
          <a:ext cx="76328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979712" y="24208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283968" y="22768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516216" y="23488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96,5%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6594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002060"/>
                </a:solidFill>
              </a:rPr>
              <a:t/>
            </a:r>
            <a:br>
              <a:rPr lang="pt-BR" dirty="0" smtClean="0">
                <a:solidFill>
                  <a:srgbClr val="002060"/>
                </a:solidFill>
              </a:rPr>
            </a:br>
            <a:r>
              <a:rPr lang="pt-BR" dirty="0" smtClean="0">
                <a:solidFill>
                  <a:srgbClr val="002060"/>
                </a:solidFill>
              </a:rPr>
              <a:t>INTRODUÇÃO</a:t>
            </a:r>
            <a:r>
              <a:rPr lang="pt-BR" dirty="0" smtClean="0">
                <a:solidFill>
                  <a:srgbClr val="FFC000"/>
                </a:solidFill>
              </a:rPr>
              <a:t/>
            </a:r>
            <a:br>
              <a:rPr lang="pt-BR" dirty="0" smtClean="0">
                <a:solidFill>
                  <a:srgbClr val="FFC000"/>
                </a:solidFill>
              </a:rPr>
            </a:br>
            <a:r>
              <a:rPr lang="pt-BR" dirty="0" smtClean="0">
                <a:solidFill>
                  <a:srgbClr val="0070C0"/>
                </a:solidFill>
              </a:rPr>
              <a:t>CARACTERIZAÇÃO DO MUNICÍPIO 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773238"/>
            <a:ext cx="8820150" cy="5084762"/>
          </a:xfrm>
        </p:spPr>
        <p:txBody>
          <a:bodyPr>
            <a:noAutofit/>
          </a:bodyPr>
          <a:lstStyle/>
          <a:p>
            <a:pPr marL="109728" indent="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000" dirty="0" smtClean="0">
                <a:latin typeface="Georgia" pitchFamily="18" charset="0"/>
                <a:cs typeface="Calibri" pitchFamily="34" charset="0"/>
              </a:rPr>
              <a:t>São Gabriel é um município gaúcho, localizado na região da Campanha Gaúcha, fundado em 1846.</a:t>
            </a:r>
          </a:p>
          <a:p>
            <a:pPr marL="109728" indent="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000" dirty="0" smtClean="0">
                <a:latin typeface="Georgia" pitchFamily="18" charset="0"/>
                <a:cs typeface="Calibri" pitchFamily="34" charset="0"/>
              </a:rPr>
              <a:t>Possui 60.425 mil habitantes  </a:t>
            </a:r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pt-BR" dirty="0"/>
          </a:p>
        </p:txBody>
      </p:sp>
      <p:pic>
        <p:nvPicPr>
          <p:cNvPr id="5" name="Imagem 4" descr="C:\Users\Karla\Pictures\São Gabrie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84984"/>
            <a:ext cx="4680520" cy="336612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4" name="AutoShape 2" descr="Resultado de imagem para são gabriel rio grande do sul foto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360" y="692696"/>
            <a:ext cx="8208912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+mj-lt"/>
              </a:rPr>
              <a:t>OBJETIVOS X METAS X RESULTADOS</a:t>
            </a:r>
          </a:p>
          <a:p>
            <a:pPr algn="ctr"/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 6: </a:t>
            </a:r>
            <a:r>
              <a:rPr lang="pt-BR" dirty="0" smtClean="0"/>
              <a:t>Promover a saúde das crianças.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Meta 6.1 : </a:t>
            </a:r>
            <a:r>
              <a:rPr lang="pt-BR" dirty="0" smtClean="0"/>
              <a:t>Dar orientações para prevenir acidentes na infância em 100% das consultas de saúde da criança.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pt-BR" sz="2400" dirty="0" smtClean="0"/>
          </a:p>
          <a:p>
            <a:endParaRPr lang="pt-BR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2.8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crianças com triagem auditiva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2.8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crianças com triagem auditiva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3.1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buscas realizadas às crianças faltosas ao programa de 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saúde da criança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3.1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buscas realizadas às crianças faltosas ao programa de 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saúde da criança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3.1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buscas realizadas às crianças faltosas ao programa de 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saúde da criança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55576" y="6119336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Gráfico 6.1 </a:t>
            </a:r>
            <a:r>
              <a:rPr lang="pt-BR" sz="1400" dirty="0" smtClean="0"/>
              <a:t>Proporção de crianças cujas mães receberam orientações sobre </a:t>
            </a:r>
          </a:p>
          <a:p>
            <a:r>
              <a:rPr lang="pt-BR" sz="1400" dirty="0" smtClean="0"/>
              <a:t>prevenção de acidentes na infância.</a:t>
            </a:r>
          </a:p>
          <a:p>
            <a:endParaRPr lang="pt-BR" sz="1400" dirty="0" smtClean="0"/>
          </a:p>
          <a:p>
            <a:r>
              <a:rPr lang="pt-BR" sz="1400" b="1" dirty="0" smtClean="0"/>
              <a:t> </a:t>
            </a:r>
            <a:endParaRPr lang="pt-BR" sz="1400" dirty="0"/>
          </a:p>
        </p:txBody>
      </p:sp>
      <p:graphicFrame>
        <p:nvGraphicFramePr>
          <p:cNvPr id="10" name="Gráfico 9"/>
          <p:cNvGraphicFramePr/>
          <p:nvPr/>
        </p:nvGraphicFramePr>
        <p:xfrm>
          <a:off x="683568" y="2564904"/>
          <a:ext cx="76328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979712" y="24208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283968" y="22768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516216" y="23488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96,5%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65945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360" y="692696"/>
            <a:ext cx="8208912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+mj-lt"/>
              </a:rPr>
              <a:t>OBJETIVOS X METAS X RESULTADOS</a:t>
            </a:r>
          </a:p>
          <a:p>
            <a:pPr algn="ctr"/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 6: </a:t>
            </a:r>
            <a:r>
              <a:rPr lang="pt-BR" dirty="0" smtClean="0"/>
              <a:t>Promover a saúde das crianças.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Meta 6.2: </a:t>
            </a:r>
            <a:r>
              <a:rPr lang="pt-BR" dirty="0" smtClean="0"/>
              <a:t>Colocar 100% das crianças para mamar durante a primeira consulta</a:t>
            </a:r>
          </a:p>
          <a:p>
            <a:endParaRPr lang="pt-BR" dirty="0" smtClean="0"/>
          </a:p>
          <a:p>
            <a:r>
              <a:rPr lang="pt-BR" dirty="0" smtClean="0"/>
              <a:t>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pt-BR" sz="2400" dirty="0" smtClean="0"/>
          </a:p>
          <a:p>
            <a:endParaRPr lang="pt-BR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2.8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crianças com triagem auditiva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2.8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crianças com triagem auditiva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3.1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buscas realizadas às crianças faltosas ao programa de 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saúde da criança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3.1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buscas realizadas às crianças faltosas ao programa de 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saúde da criança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3.1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buscas realizadas às crianças faltosas ao programa de 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saúde da criança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55576" y="611933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Gráfico 6.2 </a:t>
            </a:r>
            <a:r>
              <a:rPr lang="pt-BR" sz="1400" dirty="0" smtClean="0"/>
              <a:t>Número de crianças colocadas para mamar durante a primeira consulta</a:t>
            </a:r>
          </a:p>
          <a:p>
            <a:r>
              <a:rPr lang="pt-BR" sz="1400" b="1" dirty="0" smtClean="0"/>
              <a:t> </a:t>
            </a:r>
            <a:endParaRPr lang="pt-BR" sz="1400" dirty="0"/>
          </a:p>
        </p:txBody>
      </p:sp>
      <p:graphicFrame>
        <p:nvGraphicFramePr>
          <p:cNvPr id="15" name="Gráfico 14"/>
          <p:cNvGraphicFramePr/>
          <p:nvPr/>
        </p:nvGraphicFramePr>
        <p:xfrm>
          <a:off x="755576" y="2564904"/>
          <a:ext cx="756084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2051720" y="22768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283968" y="22768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516216" y="33569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61,3%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65945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360" y="692696"/>
            <a:ext cx="8208912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+mj-lt"/>
              </a:rPr>
              <a:t>OBJETIVOS X METAS X RESULTADOS</a:t>
            </a:r>
          </a:p>
          <a:p>
            <a:pPr algn="ctr"/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 6: </a:t>
            </a:r>
            <a:r>
              <a:rPr lang="pt-BR" dirty="0" smtClean="0"/>
              <a:t>Promover a saúde das crianças.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Meta 6.3: </a:t>
            </a:r>
            <a:r>
              <a:rPr lang="pt-BR" dirty="0" smtClean="0"/>
              <a:t>Fornecer orientações nutricionais a 100% das crianças de acordo a faixa etária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pt-BR" sz="2400" dirty="0" smtClean="0"/>
          </a:p>
          <a:p>
            <a:endParaRPr lang="pt-BR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2.8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crianças com triagem auditiva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2.8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crianças com triagem auditiva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3.1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buscas realizadas às crianças faltosas ao programa de 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saúde da criança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3.1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buscas realizadas às crianças faltosas ao programa de 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saúde da criança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3.1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buscas realizadas às crianças faltosas ao programa de 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saúde da criança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55576" y="5733256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Gráfico 6.3 </a:t>
            </a:r>
            <a:r>
              <a:rPr lang="pt-BR" sz="1400" dirty="0" smtClean="0"/>
              <a:t>Proporção de crianças cujas mães receberam orientações nutricionais </a:t>
            </a:r>
            <a:endParaRPr lang="pt-BR" sz="1400" dirty="0"/>
          </a:p>
        </p:txBody>
      </p:sp>
      <p:graphicFrame>
        <p:nvGraphicFramePr>
          <p:cNvPr id="13" name="Gráfico 12"/>
          <p:cNvGraphicFramePr/>
          <p:nvPr/>
        </p:nvGraphicFramePr>
        <p:xfrm>
          <a:off x="682752" y="2462212"/>
          <a:ext cx="7273623" cy="305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2123728" y="2204864"/>
            <a:ext cx="90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83968" y="2132856"/>
            <a:ext cx="90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300192" y="2204864"/>
            <a:ext cx="90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96,5%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65945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360" y="692696"/>
            <a:ext cx="8208912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+mj-lt"/>
              </a:rPr>
              <a:t>OBJETIVOS X METAS X RESULTADOS</a:t>
            </a:r>
          </a:p>
          <a:p>
            <a:pPr algn="ctr"/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 6: </a:t>
            </a:r>
            <a:r>
              <a:rPr lang="pt-BR" dirty="0" smtClean="0"/>
              <a:t>Promover a saúde das crianças.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Meta 6.4: </a:t>
            </a:r>
            <a:r>
              <a:rPr lang="pt-BR" dirty="0" smtClean="0"/>
              <a:t>Fornecer orientações sobre higiene bucal e prevenção da cárie para 100% das crianças no programa.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pt-BR" sz="2400" dirty="0" smtClean="0"/>
          </a:p>
          <a:p>
            <a:endParaRPr lang="pt-BR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2.8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crianças com triagem auditiva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2.8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crianças com triagem auditiva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3.1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buscas realizadas às crianças faltosas ao programa de 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saúde da criança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3.1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buscas realizadas às crianças faltosas ao programa de 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saúde da criança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3.1  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buscas realizadas às crianças faltosas ao programa de 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saúde da criança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11560" y="6119336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Gráfico 6.4 </a:t>
            </a:r>
            <a:r>
              <a:rPr lang="pt-BR" sz="1400" dirty="0" smtClean="0"/>
              <a:t>Proporção de crianças cujas mães receberam orientação sobre higiene bucal, etiologia e prevenção de cárie.</a:t>
            </a:r>
          </a:p>
          <a:p>
            <a:endParaRPr lang="pt-BR" sz="1400" dirty="0"/>
          </a:p>
        </p:txBody>
      </p:sp>
      <p:graphicFrame>
        <p:nvGraphicFramePr>
          <p:cNvPr id="13" name="Gráfico 12"/>
          <p:cNvGraphicFramePr/>
          <p:nvPr/>
        </p:nvGraphicFramePr>
        <p:xfrm>
          <a:off x="755576" y="2924944"/>
          <a:ext cx="7273623" cy="305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2123728" y="2636912"/>
            <a:ext cx="90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83968" y="2636912"/>
            <a:ext cx="90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444208" y="2636912"/>
            <a:ext cx="90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96,5%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65945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620688"/>
            <a:ext cx="828092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DISCUSSÃO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Garamond" pitchFamily="18" charset="0"/>
              </a:rPr>
              <a:t>Engajamento da equipe na atenção à saúde da criança;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Garamond" pitchFamily="18" charset="0"/>
              </a:rPr>
              <a:t>Ampliação da cobertura;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Garamond" pitchFamily="18" charset="0"/>
              </a:rPr>
              <a:t>Qualificação da prática clínica;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Garamond" pitchFamily="18" charset="0"/>
              </a:rPr>
              <a:t>Controle  e acompanhamento do crescimento e desenvolvimento das crianças;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Garamond" pitchFamily="18" charset="0"/>
              </a:rPr>
              <a:t>Melhorou a saúde bucal </a:t>
            </a:r>
            <a:r>
              <a:rPr lang="pt-BR" sz="2800" smtClean="0">
                <a:latin typeface="Garamond" pitchFamily="18" charset="0"/>
              </a:rPr>
              <a:t>das crianças;</a:t>
            </a:r>
            <a:endParaRPr lang="pt-BR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Garamond" pitchFamily="18" charset="0"/>
              </a:rPr>
              <a:t>Crianças acompanhadas  =  contribuição para a redução da mortalidade infantil</a:t>
            </a:r>
          </a:p>
          <a:p>
            <a:pPr>
              <a:lnSpc>
                <a:spcPct val="150000"/>
              </a:lnSpc>
            </a:pPr>
            <a:endParaRPr lang="pt-BR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827584" y="1196752"/>
          <a:ext cx="79208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179512" y="476672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DISCUSSÃO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26184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Imagem 0" descr="CAM00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836712"/>
            <a:ext cx="2862745" cy="381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1" descr="CAM00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20888"/>
            <a:ext cx="2786774" cy="371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980728"/>
            <a:ext cx="8640960" cy="975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3914C2"/>
                </a:solidFill>
              </a:rPr>
              <a:t>Reflexão crítica sobre o aprendizado</a:t>
            </a:r>
          </a:p>
          <a:p>
            <a:pPr algn="ctr"/>
            <a:endParaRPr lang="en-US" sz="3200" b="1" dirty="0" smtClean="0">
              <a:solidFill>
                <a:srgbClr val="3914C2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Qualificação da prática clínica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Atualização do conhecimento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Proporcionou o aprendizado através das diferentes ferramentas do curso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Conhecimento sobre o sistema de saúde brasileiro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Melhora na escuta das necessidades da população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/>
              <a:t>Qualificação da minha atuação ( e da equipe )</a:t>
            </a:r>
          </a:p>
          <a:p>
            <a:endParaRPr lang="pt-BR" sz="2400" dirty="0" smtClean="0"/>
          </a:p>
          <a:p>
            <a:pPr>
              <a:buFont typeface="Wingdings" pitchFamily="2" charset="2"/>
              <a:buChar char="v"/>
            </a:pPr>
            <a:endParaRPr lang="pt-BR" sz="2400" dirty="0" smtClean="0"/>
          </a:p>
          <a:p>
            <a:pPr>
              <a:buFont typeface="Wingdings" pitchFamily="2" charset="2"/>
              <a:buChar char="v"/>
            </a:pPr>
            <a:endParaRPr lang="pt-BR" sz="2400" dirty="0" smtClean="0"/>
          </a:p>
          <a:p>
            <a:pPr>
              <a:buFont typeface="Wingdings" pitchFamily="2" charset="2"/>
              <a:buChar char="v"/>
            </a:pPr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395536" y="234408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pt-BR" dirty="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458200" cy="2952328"/>
          </a:xfrm>
        </p:spPr>
        <p:txBody>
          <a:bodyPr/>
          <a:lstStyle/>
          <a:p>
            <a:pPr algn="r"/>
            <a:r>
              <a:rPr lang="pt-BR" sz="5400" dirty="0" smtClean="0">
                <a:solidFill>
                  <a:srgbClr val="FFFF00"/>
                </a:solidFill>
              </a:rPr>
              <a:t/>
            </a:r>
            <a:br>
              <a:rPr lang="pt-BR" sz="5400" dirty="0" smtClean="0">
                <a:solidFill>
                  <a:srgbClr val="FFFF00"/>
                </a:solidFill>
              </a:rPr>
            </a:br>
            <a:r>
              <a:rPr lang="pt-BR" sz="5400" dirty="0" smtClean="0">
                <a:solidFill>
                  <a:srgbClr val="FFFF00"/>
                </a:solidFill>
              </a:rPr>
              <a:t/>
            </a:r>
            <a:br>
              <a:rPr lang="pt-BR" sz="5400" dirty="0" smtClean="0">
                <a:solidFill>
                  <a:srgbClr val="FFFF00"/>
                </a:solidFill>
              </a:rPr>
            </a:br>
            <a:r>
              <a:rPr lang="pt-BR" sz="5400" dirty="0" smtClean="0">
                <a:solidFill>
                  <a:srgbClr val="FFFF00"/>
                </a:solidFill>
              </a:rPr>
              <a:t/>
            </a:r>
            <a:br>
              <a:rPr lang="pt-BR" sz="5400" dirty="0" smtClean="0">
                <a:solidFill>
                  <a:srgbClr val="FFFF00"/>
                </a:solidFill>
              </a:rPr>
            </a:br>
            <a:r>
              <a:rPr lang="pt-BR" sz="5400" dirty="0" smtClean="0">
                <a:solidFill>
                  <a:srgbClr val="FFFF00"/>
                </a:solidFill>
              </a:rPr>
              <a:t/>
            </a:r>
            <a:br>
              <a:rPr lang="pt-BR" sz="5400" dirty="0" smtClean="0">
                <a:solidFill>
                  <a:srgbClr val="FFFF00"/>
                </a:solidFill>
              </a:rPr>
            </a:br>
            <a:r>
              <a:rPr lang="pt-BR" sz="5400" dirty="0" smtClean="0">
                <a:solidFill>
                  <a:srgbClr val="FFFF00"/>
                </a:solidFill>
              </a:rPr>
              <a:t/>
            </a:r>
            <a:br>
              <a:rPr lang="pt-BR" sz="5400" dirty="0" smtClean="0">
                <a:solidFill>
                  <a:srgbClr val="FFFF00"/>
                </a:solidFill>
              </a:rPr>
            </a:br>
            <a:r>
              <a:rPr lang="pt-BR" sz="5400" dirty="0" smtClean="0">
                <a:solidFill>
                  <a:srgbClr val="FFFF00"/>
                </a:solidFill>
              </a:rPr>
              <a:t/>
            </a:r>
            <a:br>
              <a:rPr lang="pt-BR" sz="5400" dirty="0" smtClean="0">
                <a:solidFill>
                  <a:srgbClr val="FFFF00"/>
                </a:solidFill>
              </a:rPr>
            </a:br>
            <a:r>
              <a:rPr lang="pt-BR" sz="5400" dirty="0" smtClean="0">
                <a:solidFill>
                  <a:srgbClr val="FFFF00"/>
                </a:solidFill>
              </a:rPr>
              <a:t/>
            </a:r>
            <a:br>
              <a:rPr lang="pt-BR" sz="5400" dirty="0" smtClean="0">
                <a:solidFill>
                  <a:srgbClr val="FFFF00"/>
                </a:solidFill>
              </a:rPr>
            </a:br>
            <a:r>
              <a:rPr lang="pt-BR" sz="5400" dirty="0" smtClean="0">
                <a:solidFill>
                  <a:srgbClr val="FFFF00"/>
                </a:solidFill>
              </a:rPr>
              <a:t>Obrigada!</a:t>
            </a:r>
            <a:br>
              <a:rPr lang="pt-BR" sz="5400" dirty="0" smtClean="0">
                <a:solidFill>
                  <a:srgbClr val="FFFF00"/>
                </a:solidFill>
              </a:rPr>
            </a:br>
            <a:r>
              <a:rPr lang="pt-BR" sz="5400" dirty="0" smtClean="0">
                <a:solidFill>
                  <a:srgbClr val="FFFF00"/>
                </a:solidFill>
              </a:rPr>
              <a:t/>
            </a:r>
            <a:br>
              <a:rPr lang="pt-BR" sz="5400" dirty="0" smtClean="0">
                <a:solidFill>
                  <a:srgbClr val="FFFF00"/>
                </a:solidFill>
              </a:rPr>
            </a:br>
            <a:r>
              <a:rPr lang="pt-BR" sz="2400" dirty="0" smtClean="0">
                <a:solidFill>
                  <a:srgbClr val="0070C0"/>
                </a:solidFill>
              </a:rPr>
              <a:t>Damelis de La Pena </a:t>
            </a:r>
            <a:r>
              <a:rPr lang="pt-BR" sz="2400" dirty="0" err="1" smtClean="0">
                <a:solidFill>
                  <a:srgbClr val="0070C0"/>
                </a:solidFill>
              </a:rPr>
              <a:t>Llopiz</a:t>
            </a:r>
            <a:endParaRPr lang="pt-B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002060"/>
                </a:solidFill>
              </a:rPr>
              <a:t/>
            </a:r>
            <a:br>
              <a:rPr lang="pt-BR" dirty="0" smtClean="0">
                <a:solidFill>
                  <a:srgbClr val="002060"/>
                </a:solidFill>
              </a:rPr>
            </a:br>
            <a:r>
              <a:rPr lang="pt-BR" b="1" dirty="0" smtClean="0">
                <a:solidFill>
                  <a:srgbClr val="002060"/>
                </a:solidFill>
              </a:rPr>
              <a:t>INTRODUÇÃO</a:t>
            </a:r>
            <a:r>
              <a:rPr lang="pt-BR" b="1" dirty="0" smtClean="0">
                <a:solidFill>
                  <a:srgbClr val="FFC000"/>
                </a:solidFill>
              </a:rPr>
              <a:t/>
            </a:r>
            <a:br>
              <a:rPr lang="pt-BR" b="1" dirty="0" smtClean="0">
                <a:solidFill>
                  <a:srgbClr val="FFC000"/>
                </a:solidFill>
              </a:rPr>
            </a:br>
            <a:r>
              <a:rPr lang="pt-BR" b="1" dirty="0" smtClean="0">
                <a:solidFill>
                  <a:srgbClr val="0070C0"/>
                </a:solidFill>
              </a:rPr>
              <a:t>CARACTERIZAÇÃO DO MUNICÍPIO 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773238"/>
            <a:ext cx="8820150" cy="5084762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Possui: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9 Unidades de Saúde da Família ( A Central Periférica é urbana )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1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Unidade de Saúde Tradicional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1 Hospital  ( Santa Casa 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SAMU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Não temos NASF ainda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Não há Centro </a:t>
            </a:r>
            <a:r>
              <a:rPr lang="pt-BR" dirty="0">
                <a:latin typeface="Calibri" pitchFamily="34" charset="0"/>
                <a:cs typeface="Calibri" pitchFamily="34" charset="0"/>
              </a:rPr>
              <a:t>de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Especialidades odontológicas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af-ZA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497762" cy="9413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2060"/>
                </a:solidFill>
              </a:rPr>
              <a:t>INTRODUÇÃO</a:t>
            </a:r>
            <a:br>
              <a:rPr lang="pt-BR" b="1" dirty="0" smtClean="0">
                <a:solidFill>
                  <a:srgbClr val="002060"/>
                </a:solidFill>
              </a:rPr>
            </a:br>
            <a:r>
              <a:rPr lang="pt-BR" sz="3600" b="1" dirty="0" smtClean="0">
                <a:solidFill>
                  <a:srgbClr val="FFC000"/>
                </a:solidFill>
              </a:rPr>
              <a:t/>
            </a:r>
            <a:br>
              <a:rPr lang="pt-BR" sz="3600" b="1" dirty="0" smtClean="0">
                <a:solidFill>
                  <a:srgbClr val="FFC000"/>
                </a:solidFill>
              </a:rPr>
            </a:br>
            <a:r>
              <a:rPr lang="pt-BR" sz="3600" b="1" dirty="0" smtClean="0">
                <a:solidFill>
                  <a:srgbClr val="0070C0"/>
                </a:solidFill>
              </a:rPr>
              <a:t>CARACTERIZAÇÃO DA UNIDADE  BÁSICA DE SAÚDE</a:t>
            </a:r>
            <a:r>
              <a:rPr lang="pt-BR" b="1" dirty="0">
                <a:solidFill>
                  <a:srgbClr val="0070C0"/>
                </a:solidFill>
              </a:rPr>
              <a:t/>
            </a:r>
            <a:br>
              <a:rPr lang="pt-BR" b="1" dirty="0">
                <a:solidFill>
                  <a:srgbClr val="0070C0"/>
                </a:solidFill>
              </a:rPr>
            </a:b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0212" y="2780928"/>
            <a:ext cx="8713788" cy="4681538"/>
          </a:xfrm>
        </p:spPr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dirty="0" smtClean="0">
                <a:latin typeface="Trebuchet MS" pitchFamily="34" charset="0"/>
                <a:cs typeface="Calibri" pitchFamily="34" charset="0"/>
              </a:rPr>
              <a:t>Estratégia de Saúde da Família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dirty="0" smtClean="0">
                <a:latin typeface="Trebuchet MS" pitchFamily="34" charset="0"/>
                <a:cs typeface="Calibri" pitchFamily="34" charset="0"/>
              </a:rPr>
              <a:t>É uma Unidade Ampliada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dirty="0" smtClean="0">
                <a:latin typeface="Trebuchet MS" pitchFamily="34" charset="0"/>
                <a:cs typeface="Calibri" pitchFamily="34" charset="0"/>
              </a:rPr>
              <a:t>É referência para tratamento de HIV/AIDS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dirty="0" smtClean="0">
                <a:latin typeface="Trebuchet MS" pitchFamily="34" charset="0"/>
                <a:cs typeface="Calibri" pitchFamily="34" charset="0"/>
              </a:rPr>
              <a:t>Apresenta barreiras arquitetônicas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dirty="0" smtClean="0">
                <a:latin typeface="Trebuchet MS" pitchFamily="34" charset="0"/>
                <a:cs typeface="Calibri" pitchFamily="34" charset="0"/>
              </a:rPr>
              <a:t>Estrutura Física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dirty="0" smtClean="0">
                <a:latin typeface="Trebuchet MS" pitchFamily="34" charset="0"/>
                <a:cs typeface="Calibri" pitchFamily="34" charset="0"/>
              </a:rPr>
              <a:t>Registros desorganizados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dirty="0" smtClean="0">
                <a:latin typeface="Trebuchet MS" pitchFamily="34" charset="0"/>
                <a:cs typeface="Calibri" pitchFamily="34" charset="0"/>
              </a:rPr>
              <a:t>Atendimentos à criança feitos pelo pediatra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t-BR" dirty="0">
              <a:latin typeface="Trebuchet MS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G-20150807-WA000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3243263" cy="4324350"/>
          </a:xfrm>
          <a:prstGeom prst="rect">
            <a:avLst/>
          </a:prstGeom>
        </p:spPr>
      </p:pic>
      <p:pic>
        <p:nvPicPr>
          <p:cNvPr id="93186" name="Imagem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628800"/>
            <a:ext cx="2524125" cy="4019550"/>
          </a:xfrm>
          <a:prstGeom prst="rect">
            <a:avLst/>
          </a:prstGeom>
          <a:noFill/>
        </p:spPr>
      </p:pic>
      <p:pic>
        <p:nvPicPr>
          <p:cNvPr id="93185" name="Imagem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08920"/>
            <a:ext cx="2524125" cy="3943350"/>
          </a:xfrm>
          <a:prstGeom prst="rect">
            <a:avLst/>
          </a:prstGeom>
          <a:noFill/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088" y="908050"/>
            <a:ext cx="749935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002060"/>
                </a:solidFill>
              </a:rPr>
              <a:t> INTRODUÇÃO</a:t>
            </a:r>
            <a:r>
              <a:rPr lang="pt-BR" sz="3600" dirty="0" smtClean="0">
                <a:solidFill>
                  <a:srgbClr val="FFC000"/>
                </a:solidFill>
              </a:rPr>
              <a:t/>
            </a:r>
            <a:br>
              <a:rPr lang="pt-BR" sz="3600" dirty="0" smtClean="0">
                <a:solidFill>
                  <a:srgbClr val="FFC000"/>
                </a:solidFill>
              </a:rPr>
            </a:br>
            <a:r>
              <a:rPr lang="pt-BR" sz="3600" b="1" dirty="0" smtClean="0">
                <a:solidFill>
                  <a:srgbClr val="0070C0"/>
                </a:solidFill>
              </a:rPr>
              <a:t>SITUAÇÃO DA AÇÃO PROGRAMÁTICA ANTES DA INTERVENÇÃO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2988" y="1439863"/>
            <a:ext cx="7891462" cy="5661025"/>
          </a:xfrm>
        </p:spPr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t-BR" sz="2600" dirty="0">
              <a:latin typeface="Calibri" pitchFamily="34" charset="0"/>
              <a:cs typeface="Calibri" pitchFamily="34" charset="0"/>
            </a:endParaRPr>
          </a:p>
          <a:p>
            <a:pPr marL="82296" indent="0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t-BR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2625402472"/>
              </p:ext>
            </p:extLst>
          </p:nvPr>
        </p:nvGraphicFramePr>
        <p:xfrm>
          <a:off x="1547664" y="2276872"/>
          <a:ext cx="662473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Objetivos e Metas</a:t>
            </a:r>
            <a:br>
              <a:rPr lang="pt-BR" b="1" dirty="0" smtClean="0">
                <a:solidFill>
                  <a:srgbClr val="0070C0"/>
                </a:solidFill>
              </a:rPr>
            </a:b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324350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latin typeface="Trebuchet MS" pitchFamily="34" charset="0"/>
              </a:rPr>
              <a:t>Objetivo Geral:</a:t>
            </a:r>
          </a:p>
          <a:p>
            <a:pPr>
              <a:buNone/>
            </a:pPr>
            <a:endParaRPr lang="en-US" dirty="0" smtClean="0">
              <a:latin typeface="Trebuchet MS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Trebuchet MS" pitchFamily="34" charset="0"/>
              </a:rPr>
              <a:t>   Melhorar a atenção à saúde da criança na faixa etária de 0 a 72 meses, na Unidade de Saúde Central Periférica, no município de São Gabriel, no Rio Grande do Sul.</a:t>
            </a:r>
          </a:p>
          <a:p>
            <a:pPr algn="just">
              <a:buNone/>
            </a:pPr>
            <a:endParaRPr lang="pt-BR" dirty="0" smtClean="0">
              <a:latin typeface="Trebuchet MS" pitchFamily="34" charset="0"/>
            </a:endParaRPr>
          </a:p>
          <a:p>
            <a:pPr>
              <a:buNone/>
            </a:pPr>
            <a:endParaRPr lang="pt-BR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324350"/>
          </a:xfrm>
        </p:spPr>
        <p:txBody>
          <a:bodyPr/>
          <a:lstStyle/>
          <a:p>
            <a:pPr>
              <a:buNone/>
            </a:pPr>
            <a:r>
              <a:rPr lang="pt-BR" b="1" dirty="0" smtClean="0">
                <a:solidFill>
                  <a:srgbClr val="0070C0"/>
                </a:solidFill>
              </a:rPr>
              <a:t>Objetivos Específicos:</a:t>
            </a:r>
          </a:p>
          <a:p>
            <a:pPr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  </a:t>
            </a:r>
            <a:r>
              <a:rPr lang="pt-BR" sz="2400" dirty="0" smtClean="0">
                <a:latin typeface="Trebuchet MS" pitchFamily="34" charset="0"/>
              </a:rPr>
              <a:t>Ampliar a cobertura do Programa de Saúde da Criança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rebuchet MS" pitchFamily="34" charset="0"/>
              </a:rPr>
              <a:t>  Melhorar a qualidade do atendimento à criança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rebuchet MS" pitchFamily="34" charset="0"/>
              </a:rPr>
              <a:t>  Melhorar a adesão ao programa de Saúde da Criança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rebuchet MS" pitchFamily="34" charset="0"/>
              </a:rPr>
              <a:t>  Melhorar o registro das informações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rebuchet MS" pitchFamily="34" charset="0"/>
              </a:rPr>
              <a:t>  Mapear as crianças de risco pertencentes à área de abrangência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rebuchet MS" pitchFamily="34" charset="0"/>
              </a:rPr>
              <a:t>  Promover a saúde das crianças</a:t>
            </a:r>
          </a:p>
          <a:p>
            <a:pPr algn="just"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1992</TotalTime>
  <Words>2573</Words>
  <Application>Microsoft Office PowerPoint</Application>
  <PresentationFormat>Apresentação na tela (4:3)</PresentationFormat>
  <Paragraphs>610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Urbano</vt:lpstr>
      <vt:lpstr>Melhoria da Atenção à Saúde da Criança de 0 a 72 meses na UBS Central Periférica - São Gabriel/RS  </vt:lpstr>
      <vt:lpstr>INTRODUÇÃO  ANÁLISE SITUACIONAL  </vt:lpstr>
      <vt:lpstr> INTRODUÇÃO CARACTERIZAÇÃO DO MUNICÍPIO   </vt:lpstr>
      <vt:lpstr> INTRODUÇÃO CARACTERIZAÇÃO DO MUNICÍPIO   </vt:lpstr>
      <vt:lpstr>INTRODUÇÃO  CARACTERIZAÇÃO DA UNIDADE  BÁSICA DE SAÚDE </vt:lpstr>
      <vt:lpstr>Slide 6</vt:lpstr>
      <vt:lpstr> INTRODUÇÃO SITUAÇÃO DA AÇÃO PROGRAMÁTICA ANTES DA INTERVENÇÃO </vt:lpstr>
      <vt:lpstr>Objetivos e Metas </vt:lpstr>
      <vt:lpstr>Slide 9</vt:lpstr>
      <vt:lpstr>METODOLOGIA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       Obrigada!  Damelis de La Pena Llopiz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Natália</dc:creator>
  <cp:lastModifiedBy>Karla</cp:lastModifiedBy>
  <cp:revision>176</cp:revision>
  <dcterms:created xsi:type="dcterms:W3CDTF">2015-01-20T17:18:53Z</dcterms:created>
  <dcterms:modified xsi:type="dcterms:W3CDTF">2015-08-10T22:03:35Z</dcterms:modified>
</cp:coreProperties>
</file>