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27"/>
  </p:notesMasterIdLst>
  <p:sldIdLst>
    <p:sldId id="295" r:id="rId2"/>
    <p:sldId id="296" r:id="rId3"/>
    <p:sldId id="297" r:id="rId4"/>
    <p:sldId id="298" r:id="rId5"/>
    <p:sldId id="299" r:id="rId6"/>
    <p:sldId id="259" r:id="rId7"/>
    <p:sldId id="300" r:id="rId8"/>
    <p:sldId id="301" r:id="rId9"/>
    <p:sldId id="302" r:id="rId10"/>
    <p:sldId id="303" r:id="rId11"/>
    <p:sldId id="304" r:id="rId12"/>
    <p:sldId id="305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5" r:id="rId21"/>
    <p:sldId id="316" r:id="rId22"/>
    <p:sldId id="317" r:id="rId23"/>
    <p:sldId id="318" r:id="rId24"/>
    <p:sldId id="319" r:id="rId25"/>
    <p:sldId id="27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72" d="100"/>
          <a:sy n="72" d="100"/>
        </p:scale>
        <p:origin x="-62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lenir\Desktop\ATIVIDADES%20TURMA%207\DAMILETT\Past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Plan1!$B$1:$B$3</c:f>
              <c:numCache>
                <c:formatCode>0%</c:formatCode>
                <c:ptCount val="3"/>
                <c:pt idx="0">
                  <c:v>0.32300000000000006</c:v>
                </c:pt>
                <c:pt idx="1">
                  <c:v>0.64500000000000013</c:v>
                </c:pt>
                <c:pt idx="2">
                  <c:v>0.77400000000000002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014400"/>
        <c:axId val="103015936"/>
      </c:barChart>
      <c:catAx>
        <c:axId val="103014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3015936"/>
        <c:crosses val="autoZero"/>
        <c:auto val="1"/>
        <c:lblAlgn val="ctr"/>
        <c:lblOffset val="100"/>
        <c:noMultiLvlLbl val="0"/>
      </c:catAx>
      <c:valAx>
        <c:axId val="10301593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014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Plan2!$B$1:$B$3</c:f>
              <c:numCache>
                <c:formatCode>0%</c:formatCode>
                <c:ptCount val="3"/>
                <c:pt idx="0">
                  <c:v>1</c:v>
                </c:pt>
                <c:pt idx="1">
                  <c:v>0.95000000000000007</c:v>
                </c:pt>
                <c:pt idx="2">
                  <c:v>0.96000000000000008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016128"/>
        <c:axId val="104038400"/>
      </c:barChart>
      <c:catAx>
        <c:axId val="10401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4038400"/>
        <c:crosses val="autoZero"/>
        <c:auto val="1"/>
        <c:lblAlgn val="ctr"/>
        <c:lblOffset val="100"/>
        <c:noMultiLvlLbl val="0"/>
      </c:catAx>
      <c:valAx>
        <c:axId val="10403840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016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Plan2!$B$1:$B$3</c:f>
              <c:numCache>
                <c:formatCode>0%</c:formatCode>
                <c:ptCount val="3"/>
                <c:pt idx="0">
                  <c:v>1</c:v>
                </c:pt>
                <c:pt idx="1">
                  <c:v>0.95000000000000007</c:v>
                </c:pt>
                <c:pt idx="2">
                  <c:v>0.96000000000000008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72480"/>
        <c:axId val="105974016"/>
      </c:barChart>
      <c:catAx>
        <c:axId val="10597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5974016"/>
        <c:crosses val="autoZero"/>
        <c:auto val="1"/>
        <c:lblAlgn val="ctr"/>
        <c:lblOffset val="100"/>
        <c:noMultiLvlLbl val="0"/>
      </c:catAx>
      <c:valAx>
        <c:axId val="10597401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5972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Plan3!$B$1:$B$3</c:f>
              <c:numCache>
                <c:formatCode>0%</c:formatCode>
                <c:ptCount val="3"/>
                <c:pt idx="0">
                  <c:v>0</c:v>
                </c:pt>
                <c:pt idx="1">
                  <c:v>0.45</c:v>
                </c:pt>
                <c:pt idx="2">
                  <c:v>0.54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08576"/>
        <c:axId val="106010112"/>
      </c:barChart>
      <c:catAx>
        <c:axId val="106008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010112"/>
        <c:crosses val="autoZero"/>
        <c:auto val="1"/>
        <c:lblAlgn val="ctr"/>
        <c:lblOffset val="100"/>
        <c:noMultiLvlLbl val="0"/>
      </c:catAx>
      <c:valAx>
        <c:axId val="10601011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008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Plan4!$A$1:$A$3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Plan4!$B$1:$B$3</c:f>
              <c:numCache>
                <c:formatCode>0%</c:formatCode>
                <c:ptCount val="3"/>
                <c:pt idx="0">
                  <c:v>0</c:v>
                </c:pt>
                <c:pt idx="1">
                  <c:v>0.2</c:v>
                </c:pt>
                <c:pt idx="2">
                  <c:v>0.33000000000000007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31360"/>
        <c:axId val="106061824"/>
      </c:barChart>
      <c:catAx>
        <c:axId val="106031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06061824"/>
        <c:crosses val="autoZero"/>
        <c:auto val="1"/>
        <c:lblAlgn val="ctr"/>
        <c:lblOffset val="100"/>
        <c:noMultiLvlLbl val="0"/>
      </c:catAx>
      <c:valAx>
        <c:axId val="10606182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031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Plan6!$A$1:$A$3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Plan6!$B$1:$B$3</c:f>
              <c:numCache>
                <c:formatCode>0%</c:formatCode>
                <c:ptCount val="3"/>
                <c:pt idx="0">
                  <c:v>1</c:v>
                </c:pt>
                <c:pt idx="1">
                  <c:v>0.97000000000000008</c:v>
                </c:pt>
                <c:pt idx="2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96128"/>
        <c:axId val="106097664"/>
      </c:barChart>
      <c:catAx>
        <c:axId val="10609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6097664"/>
        <c:crosses val="autoZero"/>
        <c:auto val="1"/>
        <c:lblAlgn val="ctr"/>
        <c:lblOffset val="100"/>
        <c:noMultiLvlLbl val="0"/>
      </c:catAx>
      <c:valAx>
        <c:axId val="10609766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096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74E7E-383E-4059-9C26-A94B22640774}" type="doc">
      <dgm:prSet loTypeId="urn:microsoft.com/office/officeart/2005/8/layout/matrix1" loCatId="matrix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74DC4EC2-5CF2-4EBD-B35F-4FAE9E2AE6FC}">
      <dgm:prSet phldrT="[Texto]" custT="1"/>
      <dgm:spPr/>
      <dgm:t>
        <a:bodyPr/>
        <a:lstStyle/>
        <a:p>
          <a:r>
            <a:rPr lang="pt-BR" sz="3200" dirty="0" smtClean="0">
              <a:latin typeface="Arial" panose="020B0604020202020204" pitchFamily="34" charset="0"/>
              <a:cs typeface="Arial" panose="020B0604020202020204" pitchFamily="34" charset="0"/>
            </a:rPr>
            <a:t>Ações</a:t>
          </a:r>
          <a:r>
            <a:rPr lang="pt-BR" sz="3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BR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CEC262-5016-47EA-A830-8365DFF9F8C5}" type="parTrans" cxnId="{DDD11E50-B2F9-49B4-B6D1-66BA45BA3623}">
      <dgm:prSet/>
      <dgm:spPr/>
      <dgm:t>
        <a:bodyPr/>
        <a:lstStyle/>
        <a:p>
          <a:endParaRPr lang="pt-BR"/>
        </a:p>
      </dgm:t>
    </dgm:pt>
    <dgm:pt modelId="{C5CF3956-F347-4912-871D-D64E7680EA6A}" type="sibTrans" cxnId="{DDD11E50-B2F9-49B4-B6D1-66BA45BA3623}">
      <dgm:prSet/>
      <dgm:spPr/>
      <dgm:t>
        <a:bodyPr/>
        <a:lstStyle/>
        <a:p>
          <a:endParaRPr lang="pt-BR"/>
        </a:p>
      </dgm:t>
    </dgm:pt>
    <dgm:pt modelId="{81F32D30-6103-4917-8F83-A499DA079C64}">
      <dgm:prSet phldrT="[Texto]"/>
      <dgm:spPr/>
      <dgm:t>
        <a:bodyPr/>
        <a:lstStyle/>
        <a:p>
          <a:endParaRPr lang="pt-BR"/>
        </a:p>
      </dgm:t>
    </dgm:pt>
    <dgm:pt modelId="{10B7AC64-6313-42DB-8605-7B6690EEBFD1}" type="parTrans" cxnId="{65A6F3B8-91F0-4A2A-BB3E-B12FE0FDDEDD}">
      <dgm:prSet/>
      <dgm:spPr/>
      <dgm:t>
        <a:bodyPr/>
        <a:lstStyle/>
        <a:p>
          <a:endParaRPr lang="pt-BR"/>
        </a:p>
      </dgm:t>
    </dgm:pt>
    <dgm:pt modelId="{86BB86D6-A2BF-4BC8-9C90-F59EA228E9A7}" type="sibTrans" cxnId="{65A6F3B8-91F0-4A2A-BB3E-B12FE0FDDEDD}">
      <dgm:prSet/>
      <dgm:spPr/>
      <dgm:t>
        <a:bodyPr/>
        <a:lstStyle/>
        <a:p>
          <a:endParaRPr lang="pt-BR"/>
        </a:p>
      </dgm:t>
    </dgm:pt>
    <dgm:pt modelId="{26446C5D-4EA3-41A6-85DB-3E8DC3FF018F}">
      <dgm:prSet phldrT="[Texto]"/>
      <dgm:spPr/>
      <dgm:t>
        <a:bodyPr/>
        <a:lstStyle/>
        <a:p>
          <a:endParaRPr lang="pt-BR"/>
        </a:p>
      </dgm:t>
    </dgm:pt>
    <dgm:pt modelId="{D3BEBD8B-0040-4C36-B913-E3449A1BE434}" type="parTrans" cxnId="{1CEA7688-E84A-45F1-B0FC-4641E19AF499}">
      <dgm:prSet/>
      <dgm:spPr/>
      <dgm:t>
        <a:bodyPr/>
        <a:lstStyle/>
        <a:p>
          <a:endParaRPr lang="pt-BR"/>
        </a:p>
      </dgm:t>
    </dgm:pt>
    <dgm:pt modelId="{263ECE7C-B8A3-431B-A8D6-23E41F0E89A1}" type="sibTrans" cxnId="{1CEA7688-E84A-45F1-B0FC-4641E19AF499}">
      <dgm:prSet/>
      <dgm:spPr/>
      <dgm:t>
        <a:bodyPr/>
        <a:lstStyle/>
        <a:p>
          <a:endParaRPr lang="pt-BR"/>
        </a:p>
      </dgm:t>
    </dgm:pt>
    <dgm:pt modelId="{9DEF6C0A-544A-4DFA-B2B9-C93AA1A31574}">
      <dgm:prSet phldrT="[Texto]"/>
      <dgm:spPr/>
      <dgm:t>
        <a:bodyPr/>
        <a:lstStyle/>
        <a:p>
          <a:endParaRPr lang="pt-BR"/>
        </a:p>
      </dgm:t>
    </dgm:pt>
    <dgm:pt modelId="{96DC1A41-D02D-4D1E-97E4-27E25769391A}" type="parTrans" cxnId="{9EC143C9-1C51-432B-8EFD-58DDB67D5C38}">
      <dgm:prSet/>
      <dgm:spPr/>
      <dgm:t>
        <a:bodyPr/>
        <a:lstStyle/>
        <a:p>
          <a:endParaRPr lang="pt-BR"/>
        </a:p>
      </dgm:t>
    </dgm:pt>
    <dgm:pt modelId="{6C0037B1-7259-4FA9-A6A4-B220502BA23A}" type="sibTrans" cxnId="{9EC143C9-1C51-432B-8EFD-58DDB67D5C38}">
      <dgm:prSet/>
      <dgm:spPr/>
      <dgm:t>
        <a:bodyPr/>
        <a:lstStyle/>
        <a:p>
          <a:endParaRPr lang="pt-BR"/>
        </a:p>
      </dgm:t>
    </dgm:pt>
    <dgm:pt modelId="{6E3168A6-8A66-41C0-ADE7-8A337281B8B0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Monitoramento  e</a:t>
          </a:r>
        </a:p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Avaliação</a:t>
          </a:r>
        </a:p>
        <a:p>
          <a:endParaRPr lang="pt-BR" dirty="0"/>
        </a:p>
      </dgm:t>
    </dgm:pt>
    <dgm:pt modelId="{83AFC578-D272-4549-8A87-F3D6D2D78C97}" type="parTrans" cxnId="{493DE357-31CF-440A-BE13-85EA5BB4D4ED}">
      <dgm:prSet/>
      <dgm:spPr/>
      <dgm:t>
        <a:bodyPr/>
        <a:lstStyle/>
        <a:p>
          <a:endParaRPr lang="pt-BR"/>
        </a:p>
      </dgm:t>
    </dgm:pt>
    <dgm:pt modelId="{347873D5-7F20-4FAA-8C6F-0B0FF7415E08}" type="sibTrans" cxnId="{493DE357-31CF-440A-BE13-85EA5BB4D4ED}">
      <dgm:prSet/>
      <dgm:spPr/>
      <dgm:t>
        <a:bodyPr/>
        <a:lstStyle/>
        <a:p>
          <a:endParaRPr lang="pt-BR"/>
        </a:p>
      </dgm:t>
    </dgm:pt>
    <dgm:pt modelId="{56E2F488-C399-4A6B-8C7C-644538F27D60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Engajamento</a:t>
          </a:r>
        </a:p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Público</a:t>
          </a:r>
          <a:endParaRPr lang="pt-BR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F5DAA8-96B8-4787-8FBA-B6073B58A0CE}" type="parTrans" cxnId="{A26F0814-8A0F-4022-A0D1-C8E8D7EEE814}">
      <dgm:prSet/>
      <dgm:spPr/>
      <dgm:t>
        <a:bodyPr/>
        <a:lstStyle/>
        <a:p>
          <a:endParaRPr lang="pt-BR"/>
        </a:p>
      </dgm:t>
    </dgm:pt>
    <dgm:pt modelId="{E7EC129A-400C-49DF-9271-9CB7DB403A97}" type="sibTrans" cxnId="{A26F0814-8A0F-4022-A0D1-C8E8D7EEE814}">
      <dgm:prSet/>
      <dgm:spPr/>
      <dgm:t>
        <a:bodyPr/>
        <a:lstStyle/>
        <a:p>
          <a:endParaRPr lang="pt-BR"/>
        </a:p>
      </dgm:t>
    </dgm:pt>
    <dgm:pt modelId="{CF56A487-4A10-4EA2-9248-EEA49A07D61B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Qualificação da Prática clinica </a:t>
          </a:r>
          <a:endParaRPr lang="pt-BR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A033A-19E5-4F7B-8A58-FFBCBA7709DB}" type="parTrans" cxnId="{734F1967-0407-427E-98BC-DDE1EB01A955}">
      <dgm:prSet/>
      <dgm:spPr/>
      <dgm:t>
        <a:bodyPr/>
        <a:lstStyle/>
        <a:p>
          <a:endParaRPr lang="pt-BR"/>
        </a:p>
      </dgm:t>
    </dgm:pt>
    <dgm:pt modelId="{39EF7A09-B0F9-4FE8-B3E2-EF57BFE9C0E4}" type="sibTrans" cxnId="{734F1967-0407-427E-98BC-DDE1EB01A955}">
      <dgm:prSet/>
      <dgm:spPr/>
      <dgm:t>
        <a:bodyPr/>
        <a:lstStyle/>
        <a:p>
          <a:endParaRPr lang="pt-BR"/>
        </a:p>
      </dgm:t>
    </dgm:pt>
    <dgm:pt modelId="{9EACF667-10B3-43EB-9CA2-EAAF42CFAACD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Organização  e gestão do serviço</a:t>
          </a:r>
          <a:endParaRPr lang="pt-BR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DDD517-7CDF-49C4-A3EE-6ECF6BD471C0}" type="parTrans" cxnId="{F6F06799-79E4-4D7C-AAD4-4A7D963A6101}">
      <dgm:prSet/>
      <dgm:spPr/>
      <dgm:t>
        <a:bodyPr/>
        <a:lstStyle/>
        <a:p>
          <a:endParaRPr lang="pt-BR"/>
        </a:p>
      </dgm:t>
    </dgm:pt>
    <dgm:pt modelId="{21BF385D-F6C4-4E04-8323-1837B27B09A5}" type="sibTrans" cxnId="{F6F06799-79E4-4D7C-AAD4-4A7D963A6101}">
      <dgm:prSet/>
      <dgm:spPr/>
      <dgm:t>
        <a:bodyPr/>
        <a:lstStyle/>
        <a:p>
          <a:endParaRPr lang="pt-BR"/>
        </a:p>
      </dgm:t>
    </dgm:pt>
    <dgm:pt modelId="{26104728-3528-4D4D-AA09-53F8E965B928}" type="pres">
      <dgm:prSet presAssocID="{1F274E7E-383E-4059-9C26-A94B2264077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7B20DD-2E99-46D0-AF04-21C2A8B03FE5}" type="pres">
      <dgm:prSet presAssocID="{1F274E7E-383E-4059-9C26-A94B22640774}" presName="matrix" presStyleCnt="0"/>
      <dgm:spPr/>
    </dgm:pt>
    <dgm:pt modelId="{A98038E7-A966-481A-971D-DEE9E2550429}" type="pres">
      <dgm:prSet presAssocID="{1F274E7E-383E-4059-9C26-A94B22640774}" presName="tile1" presStyleLbl="node1" presStyleIdx="0" presStyleCnt="4"/>
      <dgm:spPr/>
      <dgm:t>
        <a:bodyPr/>
        <a:lstStyle/>
        <a:p>
          <a:endParaRPr lang="pt-BR"/>
        </a:p>
      </dgm:t>
    </dgm:pt>
    <dgm:pt modelId="{771B02B7-F757-4A2B-9C46-15A43DA19D1F}" type="pres">
      <dgm:prSet presAssocID="{1F274E7E-383E-4059-9C26-A94B2264077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4DC770-D07B-4E00-B6A6-6A70D41038B9}" type="pres">
      <dgm:prSet presAssocID="{1F274E7E-383E-4059-9C26-A94B22640774}" presName="tile2" presStyleLbl="node1" presStyleIdx="1" presStyleCnt="4"/>
      <dgm:spPr/>
      <dgm:t>
        <a:bodyPr/>
        <a:lstStyle/>
        <a:p>
          <a:endParaRPr lang="pt-BR"/>
        </a:p>
      </dgm:t>
    </dgm:pt>
    <dgm:pt modelId="{8A907774-DB95-4394-BD24-E2ABE3BE2FBC}" type="pres">
      <dgm:prSet presAssocID="{1F274E7E-383E-4059-9C26-A94B2264077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666507-0AA0-46B8-AF54-45C87BE53E14}" type="pres">
      <dgm:prSet presAssocID="{1F274E7E-383E-4059-9C26-A94B22640774}" presName="tile3" presStyleLbl="node1" presStyleIdx="2" presStyleCnt="4"/>
      <dgm:spPr/>
      <dgm:t>
        <a:bodyPr/>
        <a:lstStyle/>
        <a:p>
          <a:endParaRPr lang="pt-BR"/>
        </a:p>
      </dgm:t>
    </dgm:pt>
    <dgm:pt modelId="{E545B9A0-E1BF-49C2-97CD-03EBDB208911}" type="pres">
      <dgm:prSet presAssocID="{1F274E7E-383E-4059-9C26-A94B2264077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524E96-7142-498D-8B0E-5E58526226B7}" type="pres">
      <dgm:prSet presAssocID="{1F274E7E-383E-4059-9C26-A94B22640774}" presName="tile4" presStyleLbl="node1" presStyleIdx="3" presStyleCnt="4"/>
      <dgm:spPr/>
      <dgm:t>
        <a:bodyPr/>
        <a:lstStyle/>
        <a:p>
          <a:endParaRPr lang="pt-BR"/>
        </a:p>
      </dgm:t>
    </dgm:pt>
    <dgm:pt modelId="{B367D143-2705-401F-8A27-86BF9CFB8427}" type="pres">
      <dgm:prSet presAssocID="{1F274E7E-383E-4059-9C26-A94B2264077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B930C5-9BF3-4F03-A6F3-4C8D90349A5D}" type="pres">
      <dgm:prSet presAssocID="{1F274E7E-383E-4059-9C26-A94B2264077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35F4F572-7823-4D9C-A4A0-A4F8C5823F61}" type="presOf" srcId="{9EACF667-10B3-43EB-9CA2-EAAF42CFAACD}" destId="{B367D143-2705-401F-8A27-86BF9CFB8427}" srcOrd="1" destOrd="0" presId="urn:microsoft.com/office/officeart/2005/8/layout/matrix1"/>
    <dgm:cxn modelId="{9EC143C9-1C51-432B-8EFD-58DDB67D5C38}" srcId="{1F274E7E-383E-4059-9C26-A94B22640774}" destId="{9DEF6C0A-544A-4DFA-B2B9-C93AA1A31574}" srcOrd="3" destOrd="0" parTransId="{96DC1A41-D02D-4D1E-97E4-27E25769391A}" sibTransId="{6C0037B1-7259-4FA9-A6A4-B220502BA23A}"/>
    <dgm:cxn modelId="{734F1967-0407-427E-98BC-DDE1EB01A955}" srcId="{74DC4EC2-5CF2-4EBD-B35F-4FAE9E2AE6FC}" destId="{CF56A487-4A10-4EA2-9248-EEA49A07D61B}" srcOrd="2" destOrd="0" parTransId="{F02A033A-19E5-4F7B-8A58-FFBCBA7709DB}" sibTransId="{39EF7A09-B0F9-4FE8-B3E2-EF57BFE9C0E4}"/>
    <dgm:cxn modelId="{1CEA7688-E84A-45F1-B0FC-4641E19AF499}" srcId="{1F274E7E-383E-4059-9C26-A94B22640774}" destId="{26446C5D-4EA3-41A6-85DB-3E8DC3FF018F}" srcOrd="2" destOrd="0" parTransId="{D3BEBD8B-0040-4C36-B913-E3449A1BE434}" sibTransId="{263ECE7C-B8A3-431B-A8D6-23E41F0E89A1}"/>
    <dgm:cxn modelId="{A26F0814-8A0F-4022-A0D1-C8E8D7EEE814}" srcId="{74DC4EC2-5CF2-4EBD-B35F-4FAE9E2AE6FC}" destId="{56E2F488-C399-4A6B-8C7C-644538F27D60}" srcOrd="1" destOrd="0" parTransId="{43F5DAA8-96B8-4787-8FBA-B6073B58A0CE}" sibTransId="{E7EC129A-400C-49DF-9271-9CB7DB403A97}"/>
    <dgm:cxn modelId="{F6F06799-79E4-4D7C-AAD4-4A7D963A6101}" srcId="{74DC4EC2-5CF2-4EBD-B35F-4FAE9E2AE6FC}" destId="{9EACF667-10B3-43EB-9CA2-EAAF42CFAACD}" srcOrd="3" destOrd="0" parTransId="{ABDDD517-7CDF-49C4-A3EE-6ECF6BD471C0}" sibTransId="{21BF385D-F6C4-4E04-8323-1837B27B09A5}"/>
    <dgm:cxn modelId="{C04DF563-0BDD-4C83-8E91-9533D3097B78}" type="presOf" srcId="{CF56A487-4A10-4EA2-9248-EEA49A07D61B}" destId="{A3666507-0AA0-46B8-AF54-45C87BE53E14}" srcOrd="0" destOrd="0" presId="urn:microsoft.com/office/officeart/2005/8/layout/matrix1"/>
    <dgm:cxn modelId="{BBA53A16-CC84-4918-8A34-F4509EB7D117}" type="presOf" srcId="{CF56A487-4A10-4EA2-9248-EEA49A07D61B}" destId="{E545B9A0-E1BF-49C2-97CD-03EBDB208911}" srcOrd="1" destOrd="0" presId="urn:microsoft.com/office/officeart/2005/8/layout/matrix1"/>
    <dgm:cxn modelId="{31697330-454C-4E51-8974-D78F1E23AD75}" type="presOf" srcId="{6E3168A6-8A66-41C0-ADE7-8A337281B8B0}" destId="{A98038E7-A966-481A-971D-DEE9E2550429}" srcOrd="0" destOrd="0" presId="urn:microsoft.com/office/officeart/2005/8/layout/matrix1"/>
    <dgm:cxn modelId="{47C1C0F2-EEE9-45A5-947A-619637809B5A}" type="presOf" srcId="{1F274E7E-383E-4059-9C26-A94B22640774}" destId="{26104728-3528-4D4D-AA09-53F8E965B928}" srcOrd="0" destOrd="0" presId="urn:microsoft.com/office/officeart/2005/8/layout/matrix1"/>
    <dgm:cxn modelId="{493DE357-31CF-440A-BE13-85EA5BB4D4ED}" srcId="{74DC4EC2-5CF2-4EBD-B35F-4FAE9E2AE6FC}" destId="{6E3168A6-8A66-41C0-ADE7-8A337281B8B0}" srcOrd="0" destOrd="0" parTransId="{83AFC578-D272-4549-8A87-F3D6D2D78C97}" sibTransId="{347873D5-7F20-4FAA-8C6F-0B0FF7415E08}"/>
    <dgm:cxn modelId="{D148116D-DBED-45A9-9F15-995CB401DD23}" type="presOf" srcId="{74DC4EC2-5CF2-4EBD-B35F-4FAE9E2AE6FC}" destId="{C9B930C5-9BF3-4F03-A6F3-4C8D90349A5D}" srcOrd="0" destOrd="0" presId="urn:microsoft.com/office/officeart/2005/8/layout/matrix1"/>
    <dgm:cxn modelId="{AEE9D4DF-B687-489C-80FE-4FD076A5E7A1}" type="presOf" srcId="{56E2F488-C399-4A6B-8C7C-644538F27D60}" destId="{A74DC770-D07B-4E00-B6A6-6A70D41038B9}" srcOrd="0" destOrd="0" presId="urn:microsoft.com/office/officeart/2005/8/layout/matrix1"/>
    <dgm:cxn modelId="{65A6F3B8-91F0-4A2A-BB3E-B12FE0FDDEDD}" srcId="{1F274E7E-383E-4059-9C26-A94B22640774}" destId="{81F32D30-6103-4917-8F83-A499DA079C64}" srcOrd="1" destOrd="0" parTransId="{10B7AC64-6313-42DB-8605-7B6690EEBFD1}" sibTransId="{86BB86D6-A2BF-4BC8-9C90-F59EA228E9A7}"/>
    <dgm:cxn modelId="{A3DE8D28-8D58-44E7-BB25-EB43B7BA2B37}" type="presOf" srcId="{6E3168A6-8A66-41C0-ADE7-8A337281B8B0}" destId="{771B02B7-F757-4A2B-9C46-15A43DA19D1F}" srcOrd="1" destOrd="0" presId="urn:microsoft.com/office/officeart/2005/8/layout/matrix1"/>
    <dgm:cxn modelId="{DDD11E50-B2F9-49B4-B6D1-66BA45BA3623}" srcId="{1F274E7E-383E-4059-9C26-A94B22640774}" destId="{74DC4EC2-5CF2-4EBD-B35F-4FAE9E2AE6FC}" srcOrd="0" destOrd="0" parTransId="{27CEC262-5016-47EA-A830-8365DFF9F8C5}" sibTransId="{C5CF3956-F347-4912-871D-D64E7680EA6A}"/>
    <dgm:cxn modelId="{0C6DFE4D-B23B-4B5C-81B7-BB1216A3F2AE}" type="presOf" srcId="{9EACF667-10B3-43EB-9CA2-EAAF42CFAACD}" destId="{10524E96-7142-498D-8B0E-5E58526226B7}" srcOrd="0" destOrd="0" presId="urn:microsoft.com/office/officeart/2005/8/layout/matrix1"/>
    <dgm:cxn modelId="{82AFEA4A-651A-4BEF-A3F7-A821E09BD9D7}" type="presOf" srcId="{56E2F488-C399-4A6B-8C7C-644538F27D60}" destId="{8A907774-DB95-4394-BD24-E2ABE3BE2FBC}" srcOrd="1" destOrd="0" presId="urn:microsoft.com/office/officeart/2005/8/layout/matrix1"/>
    <dgm:cxn modelId="{2CD4AEE0-E764-4DE0-8DFC-8DC4F8E47598}" type="presParOf" srcId="{26104728-3528-4D4D-AA09-53F8E965B928}" destId="{B57B20DD-2E99-46D0-AF04-21C2A8B03FE5}" srcOrd="0" destOrd="0" presId="urn:microsoft.com/office/officeart/2005/8/layout/matrix1"/>
    <dgm:cxn modelId="{766353E9-88CB-439A-B38E-E70349422276}" type="presParOf" srcId="{B57B20DD-2E99-46D0-AF04-21C2A8B03FE5}" destId="{A98038E7-A966-481A-971D-DEE9E2550429}" srcOrd="0" destOrd="0" presId="urn:microsoft.com/office/officeart/2005/8/layout/matrix1"/>
    <dgm:cxn modelId="{C68169CE-48F7-4F09-9793-F85250A80755}" type="presParOf" srcId="{B57B20DD-2E99-46D0-AF04-21C2A8B03FE5}" destId="{771B02B7-F757-4A2B-9C46-15A43DA19D1F}" srcOrd="1" destOrd="0" presId="urn:microsoft.com/office/officeart/2005/8/layout/matrix1"/>
    <dgm:cxn modelId="{B3AE0D1E-A14C-4F17-A5FF-BDD3D0EAD6CF}" type="presParOf" srcId="{B57B20DD-2E99-46D0-AF04-21C2A8B03FE5}" destId="{A74DC770-D07B-4E00-B6A6-6A70D41038B9}" srcOrd="2" destOrd="0" presId="urn:microsoft.com/office/officeart/2005/8/layout/matrix1"/>
    <dgm:cxn modelId="{C739C42F-2417-49CA-9289-DCB0199F0CFB}" type="presParOf" srcId="{B57B20DD-2E99-46D0-AF04-21C2A8B03FE5}" destId="{8A907774-DB95-4394-BD24-E2ABE3BE2FBC}" srcOrd="3" destOrd="0" presId="urn:microsoft.com/office/officeart/2005/8/layout/matrix1"/>
    <dgm:cxn modelId="{43173C76-E7AF-43D1-BCA5-6A36B0C379B0}" type="presParOf" srcId="{B57B20DD-2E99-46D0-AF04-21C2A8B03FE5}" destId="{A3666507-0AA0-46B8-AF54-45C87BE53E14}" srcOrd="4" destOrd="0" presId="urn:microsoft.com/office/officeart/2005/8/layout/matrix1"/>
    <dgm:cxn modelId="{E19BDA76-E559-4182-810D-EC981DFA4520}" type="presParOf" srcId="{B57B20DD-2E99-46D0-AF04-21C2A8B03FE5}" destId="{E545B9A0-E1BF-49C2-97CD-03EBDB208911}" srcOrd="5" destOrd="0" presId="urn:microsoft.com/office/officeart/2005/8/layout/matrix1"/>
    <dgm:cxn modelId="{FAA47C9F-DB8A-4C6A-8184-F0515890E029}" type="presParOf" srcId="{B57B20DD-2E99-46D0-AF04-21C2A8B03FE5}" destId="{10524E96-7142-498D-8B0E-5E58526226B7}" srcOrd="6" destOrd="0" presId="urn:microsoft.com/office/officeart/2005/8/layout/matrix1"/>
    <dgm:cxn modelId="{612A632B-690D-47B4-A20F-E8B61B233AB2}" type="presParOf" srcId="{B57B20DD-2E99-46D0-AF04-21C2A8B03FE5}" destId="{B367D143-2705-401F-8A27-86BF9CFB8427}" srcOrd="7" destOrd="0" presId="urn:microsoft.com/office/officeart/2005/8/layout/matrix1"/>
    <dgm:cxn modelId="{582BF9EB-7CE5-489E-AC0D-30206635DDF4}" type="presParOf" srcId="{26104728-3528-4D4D-AA09-53F8E965B928}" destId="{C9B930C5-9BF3-4F03-A6F3-4C8D90349A5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038E7-A966-481A-971D-DEE9E2550429}">
      <dsp:nvSpPr>
        <dsp:cNvPr id="0" name=""/>
        <dsp:cNvSpPr/>
      </dsp:nvSpPr>
      <dsp:spPr>
        <a:xfrm rot="16200000">
          <a:off x="1645840" y="-1645840"/>
          <a:ext cx="2194718" cy="5486400"/>
        </a:xfrm>
        <a:prstGeom prst="round1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Monitoramento  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Avaliação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 dirty="0"/>
        </a:p>
      </dsp:txBody>
      <dsp:txXfrm rot="5400000">
        <a:off x="-1" y="1"/>
        <a:ext cx="5486400" cy="1646038"/>
      </dsp:txXfrm>
    </dsp:sp>
    <dsp:sp modelId="{A74DC770-D07B-4E00-B6A6-6A70D41038B9}">
      <dsp:nvSpPr>
        <dsp:cNvPr id="0" name=""/>
        <dsp:cNvSpPr/>
      </dsp:nvSpPr>
      <dsp:spPr>
        <a:xfrm>
          <a:off x="5486400" y="0"/>
          <a:ext cx="5486400" cy="2194718"/>
        </a:xfrm>
        <a:prstGeom prst="round1Rect">
          <a:avLst/>
        </a:prstGeom>
        <a:solidFill>
          <a:schemeClr val="accent2">
            <a:shade val="80000"/>
            <a:hueOff val="200984"/>
            <a:satOff val="-13005"/>
            <a:lumOff val="118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Engajamento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Público</a:t>
          </a:r>
          <a:endParaRPr lang="pt-BR" sz="2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6400" y="0"/>
        <a:ext cx="5486400" cy="1646038"/>
      </dsp:txXfrm>
    </dsp:sp>
    <dsp:sp modelId="{A3666507-0AA0-46B8-AF54-45C87BE53E14}">
      <dsp:nvSpPr>
        <dsp:cNvPr id="0" name=""/>
        <dsp:cNvSpPr/>
      </dsp:nvSpPr>
      <dsp:spPr>
        <a:xfrm rot="10800000">
          <a:off x="0" y="2194718"/>
          <a:ext cx="5486400" cy="2194718"/>
        </a:xfrm>
        <a:prstGeom prst="round1Rect">
          <a:avLst/>
        </a:prstGeom>
        <a:solidFill>
          <a:schemeClr val="accent2">
            <a:shade val="80000"/>
            <a:hueOff val="401968"/>
            <a:satOff val="-26011"/>
            <a:lumOff val="237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Qualificação da Prática clinica </a:t>
          </a:r>
          <a:endParaRPr lang="pt-BR" sz="2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743398"/>
        <a:ext cx="5486400" cy="1646038"/>
      </dsp:txXfrm>
    </dsp:sp>
    <dsp:sp modelId="{10524E96-7142-498D-8B0E-5E58526226B7}">
      <dsp:nvSpPr>
        <dsp:cNvPr id="0" name=""/>
        <dsp:cNvSpPr/>
      </dsp:nvSpPr>
      <dsp:spPr>
        <a:xfrm rot="5400000">
          <a:off x="7132240" y="548877"/>
          <a:ext cx="2194718" cy="5486400"/>
        </a:xfrm>
        <a:prstGeom prst="round1Rect">
          <a:avLst/>
        </a:prstGeom>
        <a:solidFill>
          <a:schemeClr val="accent2">
            <a:shade val="80000"/>
            <a:hueOff val="602953"/>
            <a:satOff val="-39016"/>
            <a:lumOff val="356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Organização  e gestão do serviço</a:t>
          </a:r>
          <a:endParaRPr lang="pt-BR" sz="2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5486399" y="2743398"/>
        <a:ext cx="5486400" cy="1646038"/>
      </dsp:txXfrm>
    </dsp:sp>
    <dsp:sp modelId="{C9B930C5-9BF3-4F03-A6F3-4C8D90349A5D}">
      <dsp:nvSpPr>
        <dsp:cNvPr id="0" name=""/>
        <dsp:cNvSpPr/>
      </dsp:nvSpPr>
      <dsp:spPr>
        <a:xfrm>
          <a:off x="3840480" y="1646038"/>
          <a:ext cx="3291840" cy="109735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Ações</a:t>
          </a:r>
          <a:r>
            <a:rPr lang="pt-BR" sz="32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BR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4049" y="1699607"/>
        <a:ext cx="3184702" cy="990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DE345-395B-4DE6-A65D-5D42658FC394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D0F9-F8FE-4B41-B139-E7928AC9F92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20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9/17/2015</a:t>
            </a:fld>
            <a:endParaRPr lang="en-US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2" name="Grupo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92765"/>
            <a:ext cx="12192000" cy="300824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ABERTA DO SUS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Modalidade a </a:t>
            </a: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Distância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3100" dirty="0"/>
              <a:t/>
            </a:r>
            <a:br>
              <a:rPr lang="en-US" sz="3100" dirty="0"/>
            </a:br>
            <a:endParaRPr lang="pt-BR" sz="31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32522" y="2690192"/>
            <a:ext cx="12059478" cy="40684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dirty="0" smtClean="0">
                <a:latin typeface="+mj-lt"/>
              </a:rPr>
              <a:t>	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da Atenção Pré-natal e ao Puerpério na UBS Floresta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Bagé/RS</a:t>
            </a:r>
          </a:p>
          <a:p>
            <a:pPr marL="0" indent="0">
              <a:buNone/>
            </a:pP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Especializanda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Damilett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Galvez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0" indent="0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Elenir Anversa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30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205948"/>
            <a:ext cx="10972800" cy="5118652"/>
          </a:xfrm>
        </p:spPr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 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365" y="3975652"/>
            <a:ext cx="3200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5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06017"/>
            <a:ext cx="12046226" cy="1417983"/>
          </a:xfrm>
        </p:spPr>
        <p:txBody>
          <a:bodyPr>
            <a:no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de pré-natal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1.1. Alcançar 70 % de cobertura  das gestantes cadastradas no Programa de Pré-natal  da unidade de saúde.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 20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gestantes (32%),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40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(65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%),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48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(77%)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7346181"/>
              </p:ext>
            </p:extLst>
          </p:nvPr>
        </p:nvGraphicFramePr>
        <p:xfrm>
          <a:off x="6197600" y="1920875"/>
          <a:ext cx="53848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6515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032974" cy="1847088"/>
          </a:xfrm>
        </p:spPr>
        <p:txBody>
          <a:bodyPr>
            <a:no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2. Melhorar a qualidade da atenção ao pré-natal e puerpério realizado na Unidade.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Meta 2.1. Garantir a 100% das gestantes o ingresso no Programa de Pré-Natal  no primeiro trimestre de gestação.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primeiro mês das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(100%) 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mês 38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(95%)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 terceiro mês 46 (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6045507"/>
              </p:ext>
            </p:extLst>
          </p:nvPr>
        </p:nvGraphicFramePr>
        <p:xfrm>
          <a:off x="6197600" y="1920875"/>
          <a:ext cx="53848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25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Meta 2.2. Realizar pelo menos um exame ginecológico por trimestre em 100% das gestantes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rimeiro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 (100%)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egundo mês 38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(95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0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erceiro 46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gestantes (96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9533477"/>
              </p:ext>
            </p:extLst>
          </p:nvPr>
        </p:nvGraphicFramePr>
        <p:xfrm>
          <a:off x="6197600" y="1920875"/>
          <a:ext cx="53848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111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09599" y="172278"/>
            <a:ext cx="11343861" cy="6152322"/>
          </a:xfrm>
        </p:spPr>
        <p:txBody>
          <a:bodyPr/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Meta 2.4. Garantir a 100% das gestantes a solicitação de exames laboratoriais de acordo com protocolo.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Meta 2.5. Garantir a 100% das gestantes a prescrição de sulfato ferroso e ácido fólico conforme protocolo.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Meta 2.6. Garantir que 100% das gestantes estejam com vacina antitetânica em dia.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Meta 2.7. Garantir que 100% das gestantes estejam com vacina contra hepatite B em dia. </a:t>
            </a: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Mês 120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(100%),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240(100%)  Mês 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48 (100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atingidas em 100%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7504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450574"/>
            <a:ext cx="10972800" cy="1396514"/>
          </a:xfrm>
        </p:spPr>
        <p:txBody>
          <a:bodyPr>
            <a:normAutofit/>
          </a:bodyPr>
          <a:lstStyle/>
          <a:p>
            <a:r>
              <a:rPr lang="pt-BR" sz="2800" b="1" dirty="0"/>
              <a:t>Meta 2.8. Realizar avaliação da necessidade de atendimento odontológico em 100% das gestantes durante o pré-natal.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 primeiro mês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0%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segundo mês 18 (45%)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terceiro mês 26 (54%).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8150632"/>
              </p:ext>
            </p:extLst>
          </p:nvPr>
        </p:nvGraphicFramePr>
        <p:xfrm>
          <a:off x="6197600" y="1920875"/>
          <a:ext cx="53848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090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Meta 2.9. Garantir a primeira consulta odontológica programática para 100% das gestantes cadastradas.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rimeiro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egundo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mês 8 (20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erceiro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mês 16 (33%)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9862272"/>
              </p:ext>
            </p:extLst>
          </p:nvPr>
        </p:nvGraphicFramePr>
        <p:xfrm>
          <a:off x="6197600" y="1920875"/>
          <a:ext cx="53848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69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09600" y="715617"/>
            <a:ext cx="10972800" cy="5608983"/>
          </a:xfrm>
        </p:spPr>
        <p:txBody>
          <a:bodyPr/>
          <a:lstStyle/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Objetivo 3. Melhorar a adesão ao pré-natal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Meta 3.1. Realizar busca ativa de 100% das gestantes faltosas às consultas de pré-natal</a:t>
            </a:r>
          </a:p>
          <a:p>
            <a:pPr algn="just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4. Melhorar o registro do programa de pré-natal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Meta 4.1. Manter registro na ficha de acompanhamento/espelho de pré-natal em 100% das gestantes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Objetivo 5. Realizar avaliação de risco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Meta 5.1. Avaliar risco gestacional em 100% das gestantes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atingidas 100%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9019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38539"/>
            <a:ext cx="11953461" cy="2080592"/>
          </a:xfrm>
        </p:spPr>
        <p:txBody>
          <a:bodyPr>
            <a:no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 6. Promover a saúde no pré-natal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6.1. Garantir a 100% das gestantes orientação nutricional durante a gestação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6.2. Promover o aleitamento materno junto a 100% das gestantes.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Indicador 6.2. Proporção de gestantes que receberam orientação sobre aleitamento materno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6.3. Orientar 100% das gestantes sobre os cuidados com o recém-nascido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609600" y="2821233"/>
            <a:ext cx="5384800" cy="4434840"/>
          </a:xfrm>
        </p:spPr>
        <p:txBody>
          <a:bodyPr/>
          <a:lstStyle/>
          <a:p>
            <a:r>
              <a:rPr lang="pt-BR" dirty="0"/>
              <a:t> 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 primeiro mês 20 (100%)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segundo mês 39 (97%)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terceiro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mês 47(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98%)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5530711"/>
              </p:ext>
            </p:extLst>
          </p:nvPr>
        </p:nvGraphicFramePr>
        <p:xfrm>
          <a:off x="6197600" y="2820988"/>
          <a:ext cx="5384800" cy="353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655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59026"/>
            <a:ext cx="11582400" cy="3021496"/>
          </a:xfrm>
        </p:spPr>
        <p:txBody>
          <a:bodyPr>
            <a:normAutofit fontScale="90000"/>
          </a:bodyPr>
          <a:lstStyle/>
          <a:p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/>
              <a:t/>
            </a:r>
            <a:br>
              <a:rPr lang="pt-BR" sz="1400" dirty="0"/>
            </a:b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6.4. Orientar 100% das gestantes sobre anticoncepção após o </a:t>
            </a: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parto.</a:t>
            </a:r>
            <a:b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6.5. Orientar 100% das gestantes sobre os riscos do tabagismo e do uso de álcool e drogas na gestação.</a:t>
            </a:r>
            <a:b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6.6. Orientar 100% das gestantes sobre higiene bucal.   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/>
              <a:t/>
            </a:r>
            <a:br>
              <a:rPr lang="pt-BR" sz="1400" dirty="0"/>
            </a:br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599" y="2597425"/>
            <a:ext cx="7964557" cy="3757499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Durante os três meses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100%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017" y="132522"/>
            <a:ext cx="11993218" cy="1033669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	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66192"/>
            <a:ext cx="12099235" cy="5691808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tenção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ao  pré-natal e puerpério  é acolher a mulher desde o início da gravidez, assegurando, no fim da gestação, o nascimento de uma criança saudável e a garantia do bem-estar materno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neonatal.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atenção pré-natal e puerperal qualificada e humanizada se dá por meio da incorporação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condutas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acolhedoras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intervenções desnecessárias;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fácil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acesso a serviços de saúde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ações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integrem todos os níveis da atenção: promoção, prevenção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assistência à saúde da gestante e do recém-nascido</a:t>
            </a:r>
            <a:r>
              <a:rPr lang="pt-BR" dirty="0"/>
              <a:t>,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84327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765" y="159026"/>
            <a:ext cx="11489635" cy="6228522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Ampliar a cobertura da atenção a puérperas</a:t>
            </a: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1.1. Garantir a 70 % das puérperas cadastradas no programa de Pré-Natal e Puerpério da Unidade de Saúde consulta puerperal antes dos 42 dias após o parto</a:t>
            </a: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2. Melhorar a qualidade da atenção às puérperas na Unidade de Saúde</a:t>
            </a:r>
            <a:b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2.1. Examinar as mamas em 100% das puérperas cadastradas no </a:t>
            </a: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b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2.2. Examinar o abdome em 100% das puérperas cadastradas no Programa</a:t>
            </a: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2.3. Realizar exame ginecológico em 100% das puérperas cadastradas no Programa.</a:t>
            </a:r>
            <a:b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2.4. Avaliar o estado psíquico em 100% das puérperas cadastradas no </a:t>
            </a: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b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2.5. Avaliar intercorrências em 100% das puérperas cadastradas no </a:t>
            </a: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b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2.6. Prescrever a 100% das puérperas um dos métodos de anticoncepção.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chemeClr val="tx1"/>
                </a:solidFill>
              </a:rPr>
              <a:t/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/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os três de intervenção para as </a:t>
            </a: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10(100%),17</a:t>
            </a:r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</a:t>
            </a: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%)e </a:t>
            </a:r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(100</a:t>
            </a: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 puérperas  Metas atingidas em 100%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200" dirty="0"/>
              <a:t/>
            </a:r>
            <a:br>
              <a:rPr lang="pt-BR" sz="1200" dirty="0"/>
            </a:b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520831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57809"/>
            <a:ext cx="10972800" cy="1489279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3. Melhorar a adesão das mães ao puerpério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Realizar busca ativa em 100% das puérperas que não realizaram a consulta de puerpério até 30 dias após o parto</a:t>
            </a:r>
            <a:r>
              <a:rPr lang="pt-BR" sz="1400" dirty="0"/>
              <a:t/>
            </a:r>
            <a:br>
              <a:rPr lang="pt-BR" sz="1400" dirty="0"/>
            </a:b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Tivemos uma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puérpera 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faltosa e que recebeu busca ativa pelos Agentes Comunitários. Desta forma alcançamos atingir o 100%. </a:t>
            </a:r>
          </a:p>
        </p:txBody>
      </p:sp>
    </p:spTree>
    <p:extLst>
      <p:ext uri="{BB962C8B-B14F-4D97-AF65-F5344CB8AC3E}">
        <p14:creationId xmlns:p14="http://schemas.microsoft.com/office/powerpoint/2010/main" val="521442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8296" y="503583"/>
            <a:ext cx="11304104" cy="5821017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das informações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4.1. Manter registro na ficha de acompanhamento do Programa 100% das puérperas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 5. Promover a saúde das puérperas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5.1. Orientar 100% das puérperas cadastradas no Programa sobre os cuidados do recém-nascido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5.2. Orientar 100% das puérperas cadastradas no Programa  sobre aleitamento materno exclusivo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5.3. Orientar 100% das puérperas cadastradas no Programa  sobre planejamento familiar.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atingidas 100%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31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07877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                Discussão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616765"/>
            <a:ext cx="11343861" cy="524123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Este </a:t>
            </a:r>
            <a:r>
              <a:rPr lang="pt-BR" dirty="0" smtClean="0"/>
              <a:t>trabalho teve um impacto positivo em toda a equipe, mostrando a capacidade com que contamos para fazer um atendimento de qualidade, </a:t>
            </a:r>
            <a:r>
              <a:rPr lang="pt-BR" dirty="0" smtClean="0"/>
              <a:t>e </a:t>
            </a:r>
            <a:r>
              <a:rPr lang="pt-BR" dirty="0" smtClean="0"/>
              <a:t>manter uma população satisfeita e confiante em nosso trabalho, </a:t>
            </a:r>
            <a:r>
              <a:rPr lang="pt-BR" dirty="0" smtClean="0"/>
              <a:t>também </a:t>
            </a:r>
            <a:r>
              <a:rPr lang="pt-BR" dirty="0" smtClean="0"/>
              <a:t>foi interessante que as gestantes ficarem muito felizes com nosso atendimento, pois se sentiam acolhidas, respeitadas e seguras e perceberam a qualidade do cuidado realizado à elas.</a:t>
            </a:r>
          </a:p>
          <a:p>
            <a:pPr algn="just">
              <a:buNone/>
            </a:pPr>
            <a:r>
              <a:rPr lang="pt-BR" dirty="0" smtClean="0"/>
              <a:t>	O </a:t>
            </a:r>
            <a:r>
              <a:rPr lang="pt-BR" dirty="0" smtClean="0"/>
              <a:t>impacto da intervenção é bem reconhecido pela comunidade, fundamentalmente pelas mulheres em idade fértil, que vêm à possibilidade de atendimento da gravidez com planejamento, orientações planejamento familiar personalizada em cada caso.</a:t>
            </a:r>
            <a:endParaRPr lang="pt-B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pt-BR" dirty="0" smtClean="0"/>
              <a:t>	A </a:t>
            </a:r>
            <a:r>
              <a:rPr lang="pt-BR" dirty="0" smtClean="0"/>
              <a:t>intervenção já está incorporada na rotina do serviço, não só na atenção pré-natal e puerpério, vamos ampliar o trabalho de conscientização da comunidade em relação à necessidade de priorização da atenção ao pré-natal e puerpério, em especial os de alto risco. O próximo passo vão encaminhado para continuar melhorando nossos atendimentos ao pré-natal e puerpério, mantendo o trabalho com os ACS em cada área.</a:t>
            </a:r>
            <a:endParaRPr lang="pt-B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78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043" y="0"/>
            <a:ext cx="11317357" cy="1484243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Reflexão crítica sobre seu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026" y="1935479"/>
            <a:ext cx="11423374" cy="480987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	O </a:t>
            </a:r>
            <a:r>
              <a:rPr lang="pt-BR" dirty="0" smtClean="0"/>
              <a:t>curso influenciou positivamente meu processo de aprendizagem, adquiri conhecimentos na área clinica e permitiu conhecer o funcionamento do SUS no Brasil, permitindo a melhorar meu trabalho.  </a:t>
            </a:r>
            <a:endParaRPr lang="pt-BR" dirty="0" smtClean="0"/>
          </a:p>
          <a:p>
            <a:pPr algn="just">
              <a:buNone/>
            </a:pPr>
            <a:r>
              <a:rPr lang="pt-BR" dirty="0"/>
              <a:t>	</a:t>
            </a:r>
            <a:r>
              <a:rPr lang="pt-BR" dirty="0" smtClean="0"/>
              <a:t>A </a:t>
            </a:r>
            <a:r>
              <a:rPr lang="pt-BR" dirty="0" smtClean="0"/>
              <a:t>utilização dos protocolos forma  muito valiosos para a integralidade do cuidado.</a:t>
            </a:r>
          </a:p>
          <a:p>
            <a:pPr algn="just">
              <a:buNone/>
            </a:pPr>
            <a:r>
              <a:rPr lang="pt-BR" smtClean="0"/>
              <a:t>		O </a:t>
            </a:r>
            <a:r>
              <a:rPr lang="pt-BR" dirty="0" smtClean="0"/>
              <a:t>trabalho foi desenvolvido pelas orientações recebidas pelos orientadores, os casos clínicos interativos, os estudos da pratica clinica, os TQC realizados e as documentações fornecidas pelo curso constituíram através destas ferramentas a aprendizagem correlacionando a prática vivenciada no território com a teoria para desenvolvimento da intervenção  a UBS .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08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58129"/>
            <a:ext cx="8596668" cy="518323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9600" b="1" dirty="0" smtClean="0">
              <a:solidFill>
                <a:srgbClr val="FF0000"/>
              </a:solidFill>
              <a:latin typeface="AR BERKLEY" pitchFamily="2" charset="0"/>
              <a:cs typeface="Angsana New" pitchFamily="18" charset="-34"/>
            </a:endParaRPr>
          </a:p>
          <a:p>
            <a:pPr algn="ctr">
              <a:buNone/>
            </a:pP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  <a:cs typeface="Angsana New" pitchFamily="18" charset="-34"/>
              </a:rPr>
              <a:t>Obrigada</a:t>
            </a:r>
            <a:endParaRPr lang="en-US" sz="9600" b="1" dirty="0">
              <a:solidFill>
                <a:schemeClr val="tx2">
                  <a:lumMod val="75000"/>
                </a:schemeClr>
              </a:solidFill>
              <a:latin typeface="Algerian" pitchFamily="82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770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Caracterização do Município 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935480"/>
            <a:ext cx="11463130" cy="492252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Bagé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está localizada no Estado do Rio Grande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Sul.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opulação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117.090 habitantes.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principais atividades econômicas são agricultura, pecuária e comércio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t-B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Possui 30 Unidades Básicas de saúde (UBS) 17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 Estratégia Saúde da Família (ESF)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13 UBS tradicionais. Possui um total de 23 Equipes de ESF.</a:t>
            </a:r>
            <a:endParaRPr lang="pt-B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270" y="106017"/>
            <a:ext cx="11913704" cy="808383"/>
          </a:xfrm>
        </p:spPr>
        <p:txBody>
          <a:bodyPr>
            <a:normAutofit/>
          </a:bodyPr>
          <a:lstStyle/>
          <a:p>
            <a:r>
              <a:rPr lang="pt-BR" dirty="0" smtClean="0"/>
              <a:t>Caracterização da UBS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2035" y="1007165"/>
            <a:ext cx="11979965" cy="573819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L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ocalizada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 zona urbana do município.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opulação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3007 pessoas.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equipes de saúde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C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ompostos por :    2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médicos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		 2 enfermeiras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		 2 técnicas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enfermagem,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		 2 recepcionistas ,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 	 1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auxiliar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farmácia,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    1 odontóloga ,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	 1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auxiliar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serviços gerais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     4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ACS),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UBS é nova, grande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confortável</a:t>
            </a:r>
            <a:r>
              <a:rPr lang="pt-BR" dirty="0"/>
              <a:t>.</a:t>
            </a:r>
            <a:r>
              <a:rPr lang="pt-BR" dirty="0" smtClean="0"/>
              <a:t> 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3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Situação da ação programática antes de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510748"/>
            <a:ext cx="12099235" cy="51948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sz="2800" b="1" dirty="0"/>
              <a:t>	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Utilizados registro dos dados  dos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prontuários médicos.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Estimadas 62 gestantes,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Desconhecimento de todas as gestantes da área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Cadastradas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apenas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( 27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)da cobertura da atenção ao pré-natal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Puerpério  cobertura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13 (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34%),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tendo sido avaliadas no serviço 25 das 38 puérperas estimadas nos últimos 12 meses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Fragilidade na qualidade.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Fragilidade dos registros do dados.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e avaliação não realizado para o planejamento das ações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8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84708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  GERAL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endParaRPr lang="pt-BR" sz="3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t-B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</a:t>
            </a:r>
            <a:r>
              <a:rPr lang="pt-B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atenção ao pré-natal e ao Puerpério na UBS Floresta, em Bagé/RS.</a:t>
            </a:r>
            <a:endParaRPr lang="pt-BR" sz="3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478" y="4866861"/>
            <a:ext cx="2681778" cy="199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107342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135828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011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26" y="1847088"/>
            <a:ext cx="4033300" cy="450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1847088"/>
            <a:ext cx="5384800" cy="42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00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26" y="954157"/>
            <a:ext cx="7129669" cy="560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130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754</TotalTime>
  <Words>616</Words>
  <Application>Microsoft Office PowerPoint</Application>
  <PresentationFormat>Personalizar</PresentationFormat>
  <Paragraphs>131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Fluxo</vt:lpstr>
      <vt:lpstr>                             UNIVERSIDADE ABERTA DO SUS UNIVERSIDADE FEDERAL DE PELOTAS Especialização em Saúde da Família Modalidade a Distância Turma 7  </vt:lpstr>
      <vt:lpstr> Introdução </vt:lpstr>
      <vt:lpstr>Caracterização do Município </vt:lpstr>
      <vt:lpstr>Caracterização da UBS</vt:lpstr>
      <vt:lpstr>Situação da ação programática antes de intervenção</vt:lpstr>
      <vt:lpstr>OBJETIVO   GERAL</vt:lpstr>
      <vt:lpstr>Metodologia</vt:lpstr>
      <vt:lpstr>Logística </vt:lpstr>
      <vt:lpstr>Apresentação do PowerPoint</vt:lpstr>
      <vt:lpstr>Apresentação do PowerPoint</vt:lpstr>
      <vt:lpstr>Objetivo 1. Ampliar a cobertura de pré-natal Meta 1.1. Alcançar 70 % de cobertura  das gestantes cadastradas no Programa de Pré-natal  da unidade de saúde. </vt:lpstr>
      <vt:lpstr>Objetivo 2. Melhorar a qualidade da atenção ao pré-natal e puerpério realizado na Unidade.  Meta 2.1. Garantir a 100% das gestantes o ingresso no Programa de Pré-Natal  no primeiro trimestre de gestação. </vt:lpstr>
      <vt:lpstr>Meta 2.2. Realizar pelo menos um exame ginecológico por trimestre em 100% das gestantes</vt:lpstr>
      <vt:lpstr>Apresentação do PowerPoint</vt:lpstr>
      <vt:lpstr>Meta 2.8. Realizar avaliação da necessidade de atendimento odontológico em 100% das gestantes durante o pré-natal.</vt:lpstr>
      <vt:lpstr>Meta 2.9. Garantir a primeira consulta odontológica programática para 100% das gestantes cadastradas. </vt:lpstr>
      <vt:lpstr>Apresentação do PowerPoint</vt:lpstr>
      <vt:lpstr>Objetivo 6. Promover a saúde no pré-natal Meta 6.1. Garantir a 100% das gestantes orientação nutricional durante a gestação. Meta 6.2. Promover o aleitamento materno junto a 100% das gestantes. Indicador 6.2. Proporção de gestantes que receberam orientação sobre aleitamento materno. Meta 6.3. Orientar 100% das gestantes sobre os cuidados com o recém-nascido  </vt:lpstr>
      <vt:lpstr>        Meta 6.4. Orientar 100% das gestantes sobre anticoncepção após o parto. Meta 6.5. Orientar 100% das gestantes sobre os riscos do tabagismo e do uso de álcool e drogas na gestação. Meta 6.6. Orientar 100% das gestantes sobre higiene bucal.        </vt:lpstr>
      <vt:lpstr>   Objetivo 1. Ampliar a cobertura da atenção a puérperas Meta 1.1. Garantir a 70 % das puérperas cadastradas no programa de Pré-Natal e Puerpério da Unidade de Saúde consulta puerperal antes dos 42 dias após o parto. Objetivo 2. Melhorar a qualidade da atenção às puérperas na Unidade de Saúde Meta 2.1. Examinar as mamas em 100% das puérperas cadastradas no Programa Meta 2.2. Examinar o abdome em 100% das puérperas cadastradas no Programa. Meta 2.3. Realizar exame ginecológico em 100% das puérperas cadastradas no Programa. Meta 2.4. Avaliar o estado psíquico em 100% das puérperas cadastradas no Programa Meta 2.5. Avaliar intercorrências em 100% das puérperas cadastradas no Programa Meta 2.6. Prescrever a 100% das puérperas um dos métodos de anticoncepção.   Durante os três de intervenção para as 10(100%),17(100%)e 19 (100%) puérperas  Metas atingidas em 100%   </vt:lpstr>
      <vt:lpstr>Objetivo 3. Melhorar a adesão das mães ao puerpério 3.1. Realizar busca ativa em 100% das puérperas que não realizaram a consulta de puerpério até 30 dias após o parto </vt:lpstr>
      <vt:lpstr>Apresentação do PowerPoint</vt:lpstr>
      <vt:lpstr>                 Discussão</vt:lpstr>
      <vt:lpstr>Reflexão crítica sobre seu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Tiulo: Ampliar a cobertura da atenção pré-natal e atenção às puérperas UBS Vila Gaúcha. Bagé. RS Jenny Reyes Fines</dc:title>
  <dc:creator>Valerie</dc:creator>
  <cp:lastModifiedBy>Elenir</cp:lastModifiedBy>
  <cp:revision>80</cp:revision>
  <dcterms:created xsi:type="dcterms:W3CDTF">2015-08-09T10:12:14Z</dcterms:created>
  <dcterms:modified xsi:type="dcterms:W3CDTF">2015-09-17T22:54:09Z</dcterms:modified>
</cp:coreProperties>
</file>