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89" r:id="rId10"/>
    <p:sldId id="290" r:id="rId11"/>
    <p:sldId id="263" r:id="rId12"/>
    <p:sldId id="264" r:id="rId13"/>
    <p:sldId id="265" r:id="rId14"/>
    <p:sldId id="266" r:id="rId15"/>
    <p:sldId id="291" r:id="rId16"/>
    <p:sldId id="292" r:id="rId17"/>
    <p:sldId id="283" r:id="rId18"/>
    <p:sldId id="300" r:id="rId19"/>
    <p:sldId id="284" r:id="rId20"/>
    <p:sldId id="301" r:id="rId21"/>
    <p:sldId id="302" r:id="rId22"/>
    <p:sldId id="303" r:id="rId23"/>
    <p:sldId id="28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77" d="100"/>
          <a:sy n="77" d="100"/>
        </p:scale>
        <p:origin x="-172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abriela\Downloads\coleta%20do%20m&#234;s%204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Gabriela\Downloads\coleta%20do%20m&#234;s%204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Gabriela\Downloads\coleta%20do%20m&#234;s%204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Gabriela\Downloads\coleta%20do%20m&#234;s%204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Users\Gabriela\Downloads\coleta%20do%20m&#234;s%204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C:\Users\Gabriela\Downloads\coleta%20do%20m&#234;s%204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C:\Users\Gabriela\Downloads\coleta%20do%20m&#234;s%204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C:\Users\Gabriela\Downloads\coleta%20do%20m&#234;s%204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C:\Users\Gabriela\Downloads\coleta%20do%20m&#234;s%20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4,9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15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52318934259829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35,4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108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12998737845156E-3"/>
                  <c:y val="0.18037768530769308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68,2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208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38996213535473E-3"/>
                  <c:y val="0.1603357202735049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84,6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258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do mês 4.xls]Indicadores'!$D$9:$G$9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4.xls]Indicadores'!$D$10:$G$10</c:f>
              <c:numCache>
                <c:formatCode>0.0%</c:formatCode>
                <c:ptCount val="4"/>
                <c:pt idx="0">
                  <c:v>4.9180327868852458E-2</c:v>
                </c:pt>
                <c:pt idx="1">
                  <c:v>0.35409836065573769</c:v>
                </c:pt>
                <c:pt idx="2">
                  <c:v>0.68196721311475406</c:v>
                </c:pt>
                <c:pt idx="3">
                  <c:v>0.84590163934426232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52032"/>
        <c:axId val="81053568"/>
      </c:barChart>
      <c:catAx>
        <c:axId val="81052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53568"/>
        <c:crosses val="autoZero"/>
        <c:auto val="1"/>
        <c:lblAlgn val="ctr"/>
        <c:lblOffset val="100"/>
        <c:noMultiLvlLbl val="0"/>
      </c:catAx>
      <c:valAx>
        <c:axId val="8105356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10520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0849069097634483"/>
          <c:y val="0.24509745256622298"/>
          <c:w val="0.8584915546823807"/>
          <c:h val="0.622547529518206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5,3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137982427212512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30,8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294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8948237587987256E-3"/>
                  <c:y val="0.137982427212512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45,7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436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13798242721251211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56,4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538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do mês 4.xls]Indicadores'!$D$4:$G$4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4.xls]Indicadores'!$D$5:$G$5</c:f>
              <c:numCache>
                <c:formatCode>0.0%</c:formatCode>
                <c:ptCount val="4"/>
                <c:pt idx="0">
                  <c:v>5.3462481917101699E-2</c:v>
                </c:pt>
                <c:pt idx="1">
                  <c:v>0.30819548399270391</c:v>
                </c:pt>
                <c:pt idx="2">
                  <c:v>0.45705180619326158</c:v>
                </c:pt>
                <c:pt idx="3">
                  <c:v>0.56397677002746505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636544"/>
        <c:axId val="80654720"/>
      </c:barChart>
      <c:catAx>
        <c:axId val="80636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54720"/>
        <c:crosses val="autoZero"/>
        <c:auto val="1"/>
        <c:lblAlgn val="ctr"/>
        <c:lblOffset val="100"/>
        <c:noMultiLvlLbl val="0"/>
      </c:catAx>
      <c:valAx>
        <c:axId val="806547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063654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9.0539479916240229E-2"/>
          <c:y val="1.372024669075572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5.2285022844979568E-3"/>
                  <c:y val="0.36587324508681929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96,1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49/51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064188427602111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98,6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290/294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8424446690827983E-3"/>
                  <c:y val="0.2286704180678003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99,1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432/436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6141482230276954E-3"/>
                  <c:y val="0.1646429602890686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538/538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do mês 4.xls]Indicadores'!$D$14:$G$14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4.xls]Indicadores'!$D$15:$G$15</c:f>
              <c:numCache>
                <c:formatCode>0.0%</c:formatCode>
                <c:ptCount val="4"/>
                <c:pt idx="0">
                  <c:v>0.96078431372549022</c:v>
                </c:pt>
                <c:pt idx="1">
                  <c:v>0.98639455782312924</c:v>
                </c:pt>
                <c:pt idx="2">
                  <c:v>0.99082568807339455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821120"/>
        <c:axId val="82822656"/>
      </c:barChart>
      <c:catAx>
        <c:axId val="8282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822656"/>
        <c:crosses val="autoZero"/>
        <c:auto val="1"/>
        <c:lblAlgn val="ctr"/>
        <c:lblOffset val="100"/>
        <c:noMultiLvlLbl val="0"/>
      </c:catAx>
      <c:valAx>
        <c:axId val="828226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828211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4993354783424145"/>
          <c:y val="3.2407396443865574E-2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4.xls]Indicadores'!$C$21</c:f>
              <c:strCache>
                <c:ptCount val="1"/>
                <c:pt idx="0">
                  <c:v>Proporção de mulheres com exame citopatológico alterado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8699151092669069E-3"/>
                  <c:y val="0.2034337174190395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50,0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1/2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396042409662076E-3"/>
                  <c:y val="0.155566960379265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77,8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7/9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398302185338668E-3"/>
                  <c:y val="0.115677996179453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72,7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8/11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097453278009047E-3"/>
                  <c:y val="0.1156779961794538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72,7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8/11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do mês 4.xls]Indicadores'!$D$20:$G$20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4.xls]Indicadores'!$D$21:$G$21</c:f>
              <c:numCache>
                <c:formatCode>0.0%</c:formatCode>
                <c:ptCount val="4"/>
                <c:pt idx="0">
                  <c:v>0.5</c:v>
                </c:pt>
                <c:pt idx="1">
                  <c:v>0.77777777777777779</c:v>
                </c:pt>
                <c:pt idx="2">
                  <c:v>0.72727272727272729</c:v>
                </c:pt>
                <c:pt idx="3">
                  <c:v>0.72727272727272729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072704"/>
        <c:axId val="102074240"/>
      </c:barChart>
      <c:catAx>
        <c:axId val="10207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74240"/>
        <c:crosses val="autoZero"/>
        <c:auto val="1"/>
        <c:lblAlgn val="ctr"/>
        <c:lblOffset val="100"/>
        <c:noMultiLvlLbl val="0"/>
      </c:catAx>
      <c:valAx>
        <c:axId val="1020742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072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165041927572053"/>
          <c:y val="0.27567622138187825"/>
          <c:w val="0.85436842576203531"/>
          <c:h val="0.57837952329139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4.xls]Indicadores'!$C$32</c:f>
              <c:strCache>
                <c:ptCount val="1"/>
                <c:pt idx="0">
                  <c:v>Proporção de mulheres que não retornaram para resultado de exame citopatológico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3.0154975202875312E-3"/>
                  <c:y val="0.141393355928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154975202875312E-3"/>
                  <c:y val="0.141393355928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0154975202875312E-3"/>
                  <c:y val="0.14139367402475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154975202875312E-3"/>
                  <c:y val="0.141393674024757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do mês 4.xls]Indicadores'!$D$31:$G$31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4.xls]Indicadores'!$D$32:$G$32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31968"/>
        <c:axId val="102141952"/>
      </c:barChart>
      <c:catAx>
        <c:axId val="10213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141952"/>
        <c:crosses val="autoZero"/>
        <c:auto val="1"/>
        <c:lblAlgn val="ctr"/>
        <c:lblOffset val="100"/>
        <c:noMultiLvlLbl val="0"/>
      </c:catAx>
      <c:valAx>
        <c:axId val="1021419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13196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4.xls]Indicadores'!$C$27</c:f>
              <c:strCache>
                <c:ptCount val="1"/>
                <c:pt idx="0">
                  <c:v>Proporção de mulheres com mamografia alterada que não retornaram para conhecer resultado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do mês 4.xls]Indicadores'!$D$26:$G$26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4.xls]Indicadores'!$D$27:$G$27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184448"/>
        <c:axId val="102185984"/>
      </c:barChart>
      <c:catAx>
        <c:axId val="102184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185984"/>
        <c:crosses val="autoZero"/>
        <c:auto val="1"/>
        <c:lblAlgn val="ctr"/>
        <c:lblOffset val="100"/>
        <c:noMultiLvlLbl val="0"/>
      </c:catAx>
      <c:valAx>
        <c:axId val="10218598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18444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4.xls]Indicadores'!$C$37</c:f>
              <c:strCache>
                <c:ptCount val="1"/>
                <c:pt idx="0">
                  <c:v>Proporção de mulheres que não retornaram para resultado de mamografia e e foi feita busca ativa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'[coleta do mês 4.xls]Indicadores'!$D$36:$G$36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4.xls]Indicadores'!$D$37:$G$37</c:f>
              <c:numCache>
                <c:formatCode>0.0%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210560"/>
        <c:axId val="102220544"/>
      </c:barChart>
      <c:catAx>
        <c:axId val="102210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220544"/>
        <c:crosses val="autoZero"/>
        <c:auto val="1"/>
        <c:lblAlgn val="ctr"/>
        <c:lblOffset val="100"/>
        <c:noMultiLvlLbl val="0"/>
      </c:catAx>
      <c:valAx>
        <c:axId val="102220544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2210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0.11179419531325996"/>
          <c:y val="4.4851712116990216E-3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5276888729664259"/>
          <c:y val="0.2215787590767328"/>
          <c:w val="0.82915226329637692"/>
          <c:h val="0.666060285645368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9.0394247034902616E-3"/>
                  <c:y val="0.3005064711838344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64,0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48/75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131415678300321E-3"/>
                  <c:y val="0.2556547590668442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99,7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304/305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06317875738154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99,8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482/483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048058120600143E-16"/>
                  <c:y val="0.1300699651392716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100,0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539/539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do mês 4.xls]Indicadores'!$D$41:$G$41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4.xls]Indicadores'!$D$42:$G$42</c:f>
              <c:numCache>
                <c:formatCode>0.0%</c:formatCode>
                <c:ptCount val="4"/>
                <c:pt idx="0">
                  <c:v>0.64</c:v>
                </c:pt>
                <c:pt idx="1">
                  <c:v>0.99672131147540988</c:v>
                </c:pt>
                <c:pt idx="2">
                  <c:v>0.99792960662525876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793152"/>
        <c:axId val="101827712"/>
      </c:barChart>
      <c:catAx>
        <c:axId val="10179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827712"/>
        <c:crosses val="autoZero"/>
        <c:auto val="1"/>
        <c:lblAlgn val="ctr"/>
        <c:lblOffset val="100"/>
        <c:noMultiLvlLbl val="0"/>
      </c:catAx>
      <c:valAx>
        <c:axId val="101827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79315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>
        <c:manualLayout>
          <c:xMode val="edge"/>
          <c:yMode val="edge"/>
          <c:x val="6.32045488316164E-2"/>
          <c:y val="9.0687727165615784E-3"/>
        </c:manualLayout>
      </c:layout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1302201132703507"/>
          <c:y val="0.19047643652400137"/>
          <c:w val="0.85257908544524286"/>
          <c:h val="0.671958539959671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'[coleta do mês 4.xls]Indicadores'!$C$47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0.22671931791403946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63,2</a:t>
                    </a:r>
                    <a:r>
                      <a:rPr lang="en-US" smtClean="0"/>
                      <a:t>%</a:t>
                    </a:r>
                  </a:p>
                  <a:p>
                    <a:r>
                      <a:rPr lang="en-US" smtClean="0"/>
                      <a:t>12/19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0292212616594862E-3"/>
                  <c:y val="0.140565977106704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116/116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2040473861226355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98,3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225/229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0097404205531616E-3"/>
                  <c:y val="0.1405659771067044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100,0</a:t>
                    </a:r>
                    <a:r>
                      <a:rPr lang="en-US" dirty="0" smtClean="0"/>
                      <a:t>%</a:t>
                    </a:r>
                  </a:p>
                  <a:p>
                    <a:r>
                      <a:rPr lang="en-US" dirty="0" smtClean="0"/>
                      <a:t>259/259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'[coleta do mês 4.xls]Indicadores'!$D$46:$G$46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'[coleta do mês 4.xls]Indicadores'!$D$47:$G$47</c:f>
              <c:numCache>
                <c:formatCode>0.0%</c:formatCode>
                <c:ptCount val="4"/>
                <c:pt idx="0">
                  <c:v>0.63157894736842102</c:v>
                </c:pt>
                <c:pt idx="1">
                  <c:v>1</c:v>
                </c:pt>
                <c:pt idx="2">
                  <c:v>0.98253275109170302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64960"/>
        <c:axId val="101866496"/>
      </c:barChart>
      <c:catAx>
        <c:axId val="1018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866496"/>
        <c:crosses val="autoZero"/>
        <c:auto val="1"/>
        <c:lblAlgn val="ctr"/>
        <c:lblOffset val="100"/>
        <c:noMultiLvlLbl val="0"/>
      </c:catAx>
      <c:valAx>
        <c:axId val="1018664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18649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0.81159</cdr:x>
      <cdr:y>0.15909</cdr:y>
    </cdr:from>
    <cdr:to>
      <cdr:x>0.91815</cdr:x>
      <cdr:y>0.29545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564904" y="504056"/>
          <a:ext cx="468064" cy="43204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0.81945</cdr:x>
      <cdr:y>0.23302</cdr:y>
    </cdr:from>
    <cdr:to>
      <cdr:x>0.92614</cdr:x>
      <cdr:y>0.39995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595053" y="729208"/>
          <a:ext cx="468058" cy="52238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0.81521</cdr:x>
      <cdr:y>0.06649</cdr:y>
    </cdr:from>
    <cdr:to>
      <cdr:x>0.91156</cdr:x>
      <cdr:y>0.21754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960440" y="184630"/>
          <a:ext cx="468086" cy="41946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0.81361</cdr:x>
      <cdr:y>0.20355</cdr:y>
    </cdr:from>
    <cdr:to>
      <cdr:x>0.91938</cdr:x>
      <cdr:y>0.36762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600400" y="648072"/>
          <a:ext cx="468055" cy="52237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0.8131</cdr:x>
      <cdr:y>0.13743</cdr:y>
    </cdr:from>
    <cdr:to>
      <cdr:x>0.92424</cdr:x>
      <cdr:y>0.25196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424454" y="432048"/>
          <a:ext cx="468033" cy="36004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0.79315</cdr:x>
      <cdr:y>0.24194</cdr:y>
    </cdr:from>
    <cdr:to>
      <cdr:x>0.90523</cdr:x>
      <cdr:y>0.41746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312368" y="720080"/>
          <a:ext cx="468058" cy="52238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0.79823</cdr:x>
      <cdr:y>0.23997</cdr:y>
    </cdr:from>
    <cdr:to>
      <cdr:x>0.9073</cdr:x>
      <cdr:y>0.41406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425735" y="720081"/>
          <a:ext cx="468058" cy="522388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0.80296</cdr:x>
      <cdr:y>0.09208</cdr:y>
    </cdr:from>
    <cdr:to>
      <cdr:x>0.91401</cdr:x>
      <cdr:y>0.21924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384376" y="260737"/>
          <a:ext cx="468061" cy="360040"/>
        </a:xfrm>
        <a:prstGeom xmlns:a="http://schemas.openxmlformats.org/drawingml/2006/main" prst="downArrow">
          <a:avLst>
            <a:gd name="adj1" fmla="val 50000"/>
            <a:gd name="adj2" fmla="val 50000"/>
          </a:avLst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0.81229</cdr:x>
      <cdr:y>0.04167</cdr:y>
    </cdr:from>
    <cdr:to>
      <cdr:x>0.9232</cdr:x>
      <cdr:y>0.18651</cdr:y>
    </cdr:to>
    <cdr:sp macro="" textlink="">
      <cdr:nvSpPr>
        <cdr:cNvPr id="2" name="Seta para baixo 1"/>
        <cdr:cNvSpPr/>
      </cdr:nvSpPr>
      <cdr:spPr>
        <a:xfrm xmlns:a="http://schemas.openxmlformats.org/drawingml/2006/main">
          <a:off x="3427545" y="116720"/>
          <a:ext cx="468041" cy="40566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pt-BR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A83D4-2745-4846-A001-CC0DCDB988DC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A26CC-DA59-409B-882E-E91B03440B1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0813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86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1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430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5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355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5A26CC-DA59-409B-882E-E91B03440B14}" type="slidenum">
              <a:rPr lang="pt-BR" smtClean="0"/>
              <a:pPr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1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01/07/2015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85918" y="285728"/>
            <a:ext cx="5929354" cy="1470025"/>
          </a:xfrm>
        </p:spPr>
        <p:txBody>
          <a:bodyPr>
            <a:normAutofit fontScale="90000"/>
          </a:bodyPr>
          <a:lstStyle/>
          <a:p>
            <a:pPr lvl="0"/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Faculdade de Medicina</a:t>
            </a:r>
            <a: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Medicina Social</a:t>
            </a:r>
            <a: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1900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900" b="1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 - </a:t>
            </a:r>
            <a:r>
              <a:rPr lang="pt-BR" sz="1900" b="1" dirty="0" err="1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UnaSUS</a:t>
            </a:r>
            <a: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dirty="0" smtClea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85786" y="2571744"/>
            <a:ext cx="7929618" cy="3571900"/>
          </a:xfrm>
        </p:spPr>
        <p:txBody>
          <a:bodyPr>
            <a:normAutofit lnSpcReduction="10000"/>
          </a:bodyPr>
          <a:lstStyle/>
          <a:p>
            <a:r>
              <a:rPr lang="pt-BR" sz="2400" b="1" dirty="0">
                <a:solidFill>
                  <a:schemeClr val="tx2"/>
                </a:solidFill>
              </a:rPr>
              <a:t>Qualificação da atenção ao programa de prevenção do câncer de colo de útero e câncer de mama na UBS/ESF Dr. Silas de Oliveira Santos, Manaus/AM</a:t>
            </a:r>
            <a:endParaRPr lang="pt-BR" sz="2400" b="1" dirty="0" smtClean="0">
              <a:solidFill>
                <a:schemeClr val="tx2"/>
              </a:solidFill>
              <a:latin typeface="Berlin Sans FB Demi" pitchFamily="34" charset="0"/>
            </a:endParaRPr>
          </a:p>
          <a:p>
            <a:endParaRPr lang="pt-BR" sz="2400" b="1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endParaRPr lang="pt-BR" sz="2400" b="1" dirty="0" smtClean="0">
              <a:solidFill>
                <a:schemeClr val="tx1"/>
              </a:solidFill>
              <a:latin typeface="Berlin Sans FB Demi" pitchFamily="34" charset="0"/>
            </a:endParaRP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Damily Pérez Rodriguez</a:t>
            </a:r>
          </a:p>
          <a:p>
            <a:r>
              <a:rPr lang="pt-BR" sz="1800" dirty="0" smtClean="0">
                <a:solidFill>
                  <a:schemeClr val="tx1"/>
                </a:solidFill>
              </a:rPr>
              <a:t>Orientadora Gabriela Studzinski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1800" dirty="0" smtClean="0">
                <a:solidFill>
                  <a:schemeClr val="tx1"/>
                </a:solidFill>
              </a:rPr>
              <a:t>Pelotas 2015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4" name="Picture 8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269898" cy="1209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9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848" y="285728"/>
            <a:ext cx="1368152" cy="1129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pt-BR" sz="3200" b="1" dirty="0"/>
              <a:t>Detalhamento das ações </a:t>
            </a:r>
            <a:br>
              <a:rPr lang="pt-BR" sz="3200" b="1" dirty="0"/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367240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pt-BR" sz="2200" b="1" dirty="0" smtClean="0"/>
              <a:t>Qualificação da prática clínica</a:t>
            </a:r>
            <a:endParaRPr lang="pt-B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Através das capacitações oferecidas durante toda intervenção (educação permanente para os membros da equipe), com base  no protocolo do MS;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Temas das capacitações: cadastramento, rastreamento, acolhimento, busca ativa, periodicidade dos exames, indicadores de qualidade, manutenção dos registros, fatores de risco e promoção em saúde</a:t>
            </a:r>
            <a:endParaRPr lang="pt-BR" sz="2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99659"/>
            <a:ext cx="3672408" cy="261371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6" y="4199659"/>
            <a:ext cx="3619793" cy="263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pt-BR" sz="4000" dirty="0"/>
              <a:t>Resultados</a:t>
            </a:r>
            <a:endParaRPr lang="pt-BR" sz="24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lvl="0"/>
            <a:r>
              <a:rPr lang="pt-BR" sz="2000" b="1" dirty="0"/>
              <a:t>Meta: </a:t>
            </a:r>
            <a:r>
              <a:rPr lang="pt-BR" sz="2000" dirty="0"/>
              <a:t>Ampliar a cobertura de detecção precoce do câncer de colo de útero e de mama nas mulheres na faixa etária entre 25 e 69 anos de idade para um 80% </a:t>
            </a:r>
          </a:p>
          <a:p>
            <a:pPr lvl="0"/>
            <a:endParaRPr lang="pt-BR" dirty="0"/>
          </a:p>
          <a:p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1520" y="5373216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>
                <a:latin typeface="Calibri" pitchFamily="34" charset="0"/>
              </a:rPr>
              <a:t>Não foi atingida a meta pactuada a intervenção tinha previsão de 4 meses e foi encurtada</a:t>
            </a:r>
            <a:endParaRPr lang="pt-BR" dirty="0"/>
          </a:p>
        </p:txBody>
      </p:sp>
      <p:graphicFrame>
        <p:nvGraphicFramePr>
          <p:cNvPr id="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6329215"/>
              </p:ext>
            </p:extLst>
          </p:nvPr>
        </p:nvGraphicFramePr>
        <p:xfrm>
          <a:off x="4751512" y="1988841"/>
          <a:ext cx="43924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211411"/>
              </p:ext>
            </p:extLst>
          </p:nvPr>
        </p:nvGraphicFramePr>
        <p:xfrm>
          <a:off x="184859" y="2051720"/>
          <a:ext cx="4387141" cy="312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2844" y="0"/>
            <a:ext cx="8858312" cy="6858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4000" dirty="0" smtClean="0"/>
              <a:t>Resultados </a:t>
            </a:r>
            <a:br>
              <a:rPr lang="pt-BR" sz="4000" dirty="0" smtClean="0"/>
            </a:br>
            <a:endParaRPr lang="pt-BR" sz="4000" dirty="0" smtClean="0"/>
          </a:p>
          <a:p>
            <a:pPr>
              <a:buNone/>
            </a:pPr>
            <a:r>
              <a:rPr lang="pt-BR" sz="2400" b="1" dirty="0" smtClean="0"/>
              <a:t>Meta</a:t>
            </a:r>
            <a:r>
              <a:rPr lang="pt-BR" sz="2400" dirty="0" smtClean="0"/>
              <a:t>: Obter 100% de coleta de amostras satisfatórias do exame citopatológico de colo de útero. </a:t>
            </a:r>
            <a:endParaRPr lang="pt-BR" sz="2400" dirty="0"/>
          </a:p>
        </p:txBody>
      </p:sp>
      <p:graphicFrame>
        <p:nvGraphicFramePr>
          <p:cNvPr id="5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943665"/>
              </p:ext>
            </p:extLst>
          </p:nvPr>
        </p:nvGraphicFramePr>
        <p:xfrm>
          <a:off x="1979712" y="2236258"/>
          <a:ext cx="4858179" cy="2776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5192"/>
            <a:ext cx="8892480" cy="1111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pt-BR" sz="4000" dirty="0">
                <a:ea typeface="+mn-ea"/>
                <a:cs typeface="+mn-cs"/>
              </a:rPr>
              <a:t>Resultados</a:t>
            </a:r>
            <a:br>
              <a:rPr lang="pt-BR" sz="4000" dirty="0">
                <a:ea typeface="+mn-ea"/>
                <a:cs typeface="+mn-cs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8786874" cy="570325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t-BR" sz="1800" b="1" dirty="0" smtClean="0"/>
              <a:t>Meta : </a:t>
            </a:r>
            <a:r>
              <a:rPr lang="pt-BR" sz="1800" dirty="0" smtClean="0"/>
              <a:t>Identificar 100% das mulheres </a:t>
            </a:r>
            <a:br>
              <a:rPr lang="pt-BR" sz="1800" dirty="0" smtClean="0"/>
            </a:br>
            <a:r>
              <a:rPr lang="pt-BR" sz="1800" dirty="0" smtClean="0"/>
              <a:t>   com exame CP    alterados sem </a:t>
            </a:r>
          </a:p>
          <a:p>
            <a:pPr>
              <a:buNone/>
            </a:pPr>
            <a:r>
              <a:rPr lang="pt-BR" sz="1800" dirty="0" smtClean="0"/>
              <a:t>acompanhamento </a:t>
            </a:r>
            <a:r>
              <a:rPr lang="pt-BR" sz="1800" dirty="0"/>
              <a:t>pela unidade </a:t>
            </a:r>
            <a:r>
              <a:rPr lang="pt-BR" sz="1800" dirty="0" smtClean="0"/>
              <a:t>de </a:t>
            </a:r>
            <a:r>
              <a:rPr lang="pt-BR" sz="1800" dirty="0"/>
              <a:t>saúde.</a:t>
            </a:r>
            <a:br>
              <a:rPr lang="pt-BR" sz="1800" dirty="0"/>
            </a:br>
            <a:endParaRPr lang="pt-BR" sz="1800" dirty="0"/>
          </a:p>
        </p:txBody>
      </p:sp>
      <p:sp>
        <p:nvSpPr>
          <p:cNvPr id="5" name="Retângulo 4"/>
          <p:cNvSpPr/>
          <p:nvPr/>
        </p:nvSpPr>
        <p:spPr>
          <a:xfrm>
            <a:off x="5056851" y="850543"/>
            <a:ext cx="3888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Meta</a:t>
            </a:r>
            <a:r>
              <a:rPr lang="pt-BR" dirty="0"/>
              <a:t>: Realizar busca ativa em 100% de mulheres com exame citopatológico alterado sem acompanhamento pela unidade de saúde </a:t>
            </a:r>
          </a:p>
        </p:txBody>
      </p:sp>
      <p:graphicFrame>
        <p:nvGraphicFramePr>
          <p:cNvPr id="7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8336247"/>
              </p:ext>
            </p:extLst>
          </p:nvPr>
        </p:nvGraphicFramePr>
        <p:xfrm>
          <a:off x="251520" y="2708920"/>
          <a:ext cx="4425218" cy="3183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8128572"/>
              </p:ext>
            </p:extLst>
          </p:nvPr>
        </p:nvGraphicFramePr>
        <p:xfrm>
          <a:off x="4747946" y="2708920"/>
          <a:ext cx="4211577" cy="314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8858280" cy="720080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pt-BR" sz="4000" dirty="0">
                <a:ea typeface="+mn-ea"/>
                <a:cs typeface="+mn-cs"/>
              </a:rPr>
              <a:t>Resultados</a:t>
            </a:r>
            <a:br>
              <a:rPr lang="pt-BR" sz="4000" dirty="0">
                <a:ea typeface="+mn-ea"/>
                <a:cs typeface="+mn-cs"/>
              </a:rPr>
            </a:b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76673"/>
            <a:ext cx="9144000" cy="518457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sz="2000" dirty="0" smtClean="0"/>
          </a:p>
          <a:p>
            <a:pPr>
              <a:buNone/>
            </a:pPr>
            <a:r>
              <a:rPr lang="pt-BR" sz="1800" b="1" dirty="0" smtClean="0"/>
              <a:t>Meta: </a:t>
            </a:r>
            <a:r>
              <a:rPr lang="pt-BR" sz="1800" dirty="0" smtClean="0"/>
              <a:t>Identificar 100% das mulheres </a:t>
            </a:r>
            <a:br>
              <a:rPr lang="pt-BR" sz="1800" dirty="0" smtClean="0"/>
            </a:br>
            <a:r>
              <a:rPr lang="pt-BR" sz="1800" dirty="0" smtClean="0"/>
              <a:t>com mamografia   alterada   sem </a:t>
            </a:r>
            <a:br>
              <a:rPr lang="pt-BR" sz="1800" dirty="0" smtClean="0"/>
            </a:br>
            <a:r>
              <a:rPr lang="pt-BR" sz="1800" dirty="0" smtClean="0"/>
              <a:t>acompanhamento pela unidade </a:t>
            </a:r>
            <a:br>
              <a:rPr lang="pt-BR" sz="1800" dirty="0" smtClean="0"/>
            </a:br>
            <a:r>
              <a:rPr lang="pt-BR" sz="1800" dirty="0" smtClean="0"/>
              <a:t>de saúde</a:t>
            </a:r>
          </a:p>
          <a:p>
            <a:pPr>
              <a:buNone/>
            </a:pPr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4283968" y="83671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Meta:</a:t>
            </a:r>
            <a:r>
              <a:rPr lang="pt-BR" dirty="0" smtClean="0"/>
              <a:t> </a:t>
            </a:r>
            <a:r>
              <a:rPr lang="pt-BR" dirty="0"/>
              <a:t>Realizar busca ativa 100% de mulheres com mamografia alterada sem acompanhamento pela unidade de saúde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79512" y="5530006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/>
              <a:t>1 resultado alterado que foi avaliado na unidade e registrado no prontuário clinico </a:t>
            </a:r>
          </a:p>
          <a:p>
            <a:pPr algn="just"/>
            <a:r>
              <a:rPr lang="pt-BR" dirty="0"/>
              <a:t>e na ficha espelho. 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4608512" y="560201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/>
              <a:t>foram monitorados 100% dos exames da mamografia com apenas 1 alterado no terceiro mês</a:t>
            </a:r>
          </a:p>
        </p:txBody>
      </p:sp>
      <p:graphicFrame>
        <p:nvGraphicFramePr>
          <p:cNvPr id="9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409414"/>
              </p:ext>
            </p:extLst>
          </p:nvPr>
        </p:nvGraphicFramePr>
        <p:xfrm>
          <a:off x="179512" y="2348880"/>
          <a:ext cx="4176199" cy="2976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1504770"/>
              </p:ext>
            </p:extLst>
          </p:nvPr>
        </p:nvGraphicFramePr>
        <p:xfrm>
          <a:off x="4566639" y="2348880"/>
          <a:ext cx="4291641" cy="3000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704" y="-588854"/>
            <a:ext cx="7869560" cy="2016224"/>
          </a:xfrm>
        </p:spPr>
        <p:txBody>
          <a:bodyPr>
            <a:noAutofit/>
          </a:bodyPr>
          <a:lstStyle/>
          <a:p>
            <a:r>
              <a:rPr lang="pt-BR" sz="3600" dirty="0" smtClean="0"/>
              <a:t>Resultados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5373216"/>
            <a:ext cx="8229600" cy="4093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/>
              <a:t>Conforme  a avanço da intervenção </a:t>
            </a:r>
          </a:p>
          <a:p>
            <a:pPr marL="0" indent="0">
              <a:buNone/>
            </a:pPr>
            <a:r>
              <a:rPr lang="pt-BR" sz="2000" dirty="0"/>
              <a:t>e</a:t>
            </a:r>
            <a:r>
              <a:rPr lang="pt-BR" sz="2000" dirty="0" smtClean="0"/>
              <a:t>ste indicador foi melhorando </a:t>
            </a:r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179512" y="764704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Meta: </a:t>
            </a:r>
            <a:r>
              <a:rPr lang="pt-BR" dirty="0" smtClean="0"/>
              <a:t> </a:t>
            </a:r>
            <a:r>
              <a:rPr lang="pt-BR" sz="2000" dirty="0" smtClean="0"/>
              <a:t>Manter registro da coleta de exame citopatológico de colo de útero  e a realização da mamografia em registro específico em 100% das mulheres cadastradas</a:t>
            </a:r>
          </a:p>
          <a:p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4644008" y="53732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Só </a:t>
            </a:r>
            <a:r>
              <a:rPr lang="pt-BR" dirty="0"/>
              <a:t>4 mulheres tiveram esta pendencia por que ingressaram ao programa recentemente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644008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graphicFrame>
        <p:nvGraphicFramePr>
          <p:cNvPr id="11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391826"/>
              </p:ext>
            </p:extLst>
          </p:nvPr>
        </p:nvGraphicFramePr>
        <p:xfrm>
          <a:off x="429138" y="2088143"/>
          <a:ext cx="4214870" cy="2831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225116"/>
              </p:ext>
            </p:extLst>
          </p:nvPr>
        </p:nvGraphicFramePr>
        <p:xfrm>
          <a:off x="4744855" y="2088144"/>
          <a:ext cx="4219633" cy="280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129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Resultados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367" y="1484784"/>
            <a:ext cx="8630433" cy="72008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 smtClean="0"/>
          </a:p>
          <a:p>
            <a:pPr marL="0" indent="0">
              <a:buNone/>
            </a:pPr>
            <a:endParaRPr lang="pt-BR" sz="2200" dirty="0" smtClean="0"/>
          </a:p>
          <a:p>
            <a:endParaRPr lang="pt-BR" sz="5900" dirty="0">
              <a:solidFill>
                <a:srgbClr val="FF0000"/>
              </a:solidFill>
            </a:endParaRPr>
          </a:p>
          <a:p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endParaRPr lang="pt-BR" sz="2200" dirty="0"/>
          </a:p>
          <a:p>
            <a:endParaRPr lang="pt-BR" sz="2200" dirty="0" smtClean="0"/>
          </a:p>
          <a:p>
            <a:pPr marL="0" indent="0">
              <a:buNone/>
            </a:pPr>
            <a:endParaRPr lang="pt-BR" sz="2200" dirty="0" smtClean="0"/>
          </a:p>
        </p:txBody>
      </p:sp>
      <p:sp>
        <p:nvSpPr>
          <p:cNvPr id="5" name="Retângulo 4"/>
          <p:cNvSpPr/>
          <p:nvPr/>
        </p:nvSpPr>
        <p:spPr>
          <a:xfrm>
            <a:off x="56367" y="692696"/>
            <a:ext cx="6750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</a:t>
            </a:r>
            <a:r>
              <a:rPr lang="pt-BR" sz="2000" dirty="0"/>
              <a:t>: Pesquisar sinais de alerta para câncer de colo de útero em 100% das mulheres entre 25 e 64 anos </a:t>
            </a:r>
          </a:p>
          <a:p>
            <a:endParaRPr lang="pt-BR" sz="2000" dirty="0"/>
          </a:p>
        </p:txBody>
      </p:sp>
      <p:sp>
        <p:nvSpPr>
          <p:cNvPr id="6" name="Retângulo 5"/>
          <p:cNvSpPr/>
          <p:nvPr/>
        </p:nvSpPr>
        <p:spPr>
          <a:xfrm>
            <a:off x="56367" y="1628800"/>
            <a:ext cx="6801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Meta :</a:t>
            </a:r>
            <a:r>
              <a:rPr lang="pt-BR" sz="2000" dirty="0"/>
              <a:t> Realizar avaliação de risco para câncer de mama em 100% das mulheres entre 50 e 69 anos.</a:t>
            </a:r>
          </a:p>
          <a:p>
            <a:endParaRPr lang="pt-BR" sz="2000" dirty="0"/>
          </a:p>
        </p:txBody>
      </p:sp>
      <p:sp>
        <p:nvSpPr>
          <p:cNvPr id="7" name="Retângulo 6"/>
          <p:cNvSpPr/>
          <p:nvPr/>
        </p:nvSpPr>
        <p:spPr>
          <a:xfrm>
            <a:off x="56367" y="2492896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Meta</a:t>
            </a:r>
            <a:r>
              <a:rPr lang="pt-BR" sz="2000" dirty="0" smtClean="0"/>
              <a:t>:</a:t>
            </a:r>
            <a:endParaRPr lang="pt-BR" sz="2000" dirty="0"/>
          </a:p>
        </p:txBody>
      </p:sp>
      <p:sp>
        <p:nvSpPr>
          <p:cNvPr id="8" name="Retângulo 7"/>
          <p:cNvSpPr/>
          <p:nvPr/>
        </p:nvSpPr>
        <p:spPr>
          <a:xfrm>
            <a:off x="827584" y="2492896"/>
            <a:ext cx="7848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/>
              <a:t>Orientar </a:t>
            </a:r>
            <a:r>
              <a:rPr lang="pt-BR" sz="2000" dirty="0"/>
              <a:t>100% das mulheres cadastradas sobre doenças sexualmente transmissíveis (DST) e fatores de risco para câncer de colo de </a:t>
            </a:r>
            <a:r>
              <a:rPr lang="pt-BR" sz="2000" dirty="0" smtClean="0"/>
              <a:t>útero e mama</a:t>
            </a:r>
            <a:endParaRPr lang="pt-BR" sz="2000" dirty="0"/>
          </a:p>
        </p:txBody>
      </p:sp>
      <p:sp>
        <p:nvSpPr>
          <p:cNvPr id="9" name="Retângulo 8"/>
          <p:cNvSpPr/>
          <p:nvPr/>
        </p:nvSpPr>
        <p:spPr>
          <a:xfrm>
            <a:off x="179512" y="378904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pt-BR" sz="2400" dirty="0" smtClean="0"/>
              <a:t>Todas estas metas foram atingidas 100</a:t>
            </a:r>
            <a:r>
              <a:rPr lang="pt-BR" sz="2400" dirty="0"/>
              <a:t>% </a:t>
            </a:r>
            <a:r>
              <a:rPr lang="pt-BR" sz="2400" dirty="0" smtClean="0"/>
              <a:t>para todas </a:t>
            </a:r>
            <a:r>
              <a:rPr lang="pt-BR" sz="2400" dirty="0"/>
              <a:t>mulheres </a:t>
            </a:r>
            <a:r>
              <a:rPr lang="pt-BR" sz="2400" dirty="0" smtClean="0"/>
              <a:t>cadastradas durante os 3 meses de intervenção</a:t>
            </a:r>
            <a:endParaRPr lang="pt-BR" sz="2400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29" y="4653136"/>
            <a:ext cx="4530191" cy="2016224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20037"/>
            <a:ext cx="3672408" cy="204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96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pt-BR" sz="3400" dirty="0" smtClean="0"/>
              <a:t>Discussão</a:t>
            </a:r>
            <a:endParaRPr lang="pt-BR" sz="3400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836712"/>
            <a:ext cx="8401050" cy="5492651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/>
              <a:t>Aumento da cobertura e qualidade dos indicadores relativas a saúde da mulher, mas devido ao encurtamento da intervenção não atingimos a meta inicialmente pactuada (80%), atingimos 46,9% para CCU e 70,8% para CM, outro fator que impediu atingir a cobertura é o universo de mulheres residentes na área da UBS</a:t>
            </a:r>
          </a:p>
          <a:p>
            <a:pPr>
              <a:buFont typeface="Wingdings" pitchFamily="2" charset="2"/>
              <a:buChar char="Ø"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Melhora nos registros (implantação da ficha espelho, atualização de prontuários, uso da planilha e dos diários de intervenção)</a:t>
            </a:r>
          </a:p>
          <a:p>
            <a:pPr>
              <a:buFont typeface="Wingdings" pitchFamily="2" charset="2"/>
              <a:buChar char="Ø"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Melhor articulação, divisão de trabalho e vínculo entre equipe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Satisfação da comunidade com o trabalho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Capacitação profissional (várias capacitações durante os 3 meses</a:t>
            </a:r>
            <a:r>
              <a:rPr lang="pt-BR" sz="20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 Incorporação à rotina do serviço</a:t>
            </a:r>
          </a:p>
          <a:p>
            <a:pPr>
              <a:buFont typeface="Wingdings" pitchFamily="2" charset="2"/>
              <a:buChar char="Ø"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pt-BR" sz="3400" dirty="0" smtClean="0"/>
              <a:t>Discussão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200" dirty="0" smtClean="0"/>
          </a:p>
          <a:p>
            <a:pPr>
              <a:buFont typeface="Wingdings" pitchFamily="2" charset="2"/>
              <a:buChar char="Ø"/>
            </a:pPr>
            <a:endParaRPr lang="pt-BR" sz="2200" dirty="0"/>
          </a:p>
          <a:p>
            <a:pPr>
              <a:buFont typeface="Wingdings" pitchFamily="2" charset="2"/>
              <a:buChar char="Ø"/>
            </a:pPr>
            <a:r>
              <a:rPr lang="pt-BR" sz="2200" dirty="0"/>
              <a:t>Foco na educação em saúde e </a:t>
            </a:r>
            <a:r>
              <a:rPr lang="pt-BR" sz="2200" dirty="0" smtClean="0"/>
              <a:t>prevenção</a:t>
            </a:r>
          </a:p>
          <a:p>
            <a:pPr>
              <a:buFont typeface="Wingdings" pitchFamily="2" charset="2"/>
              <a:buChar char="Ø"/>
            </a:pPr>
            <a:endParaRPr lang="pt-BR" sz="2200" dirty="0"/>
          </a:p>
          <a:p>
            <a:pPr>
              <a:buFont typeface="Wingdings" pitchFamily="2" charset="2"/>
              <a:buChar char="Ø"/>
            </a:pPr>
            <a:r>
              <a:rPr lang="pt-BR" sz="2200" dirty="0"/>
              <a:t> Próximo passo organizar as ações de saúde da </a:t>
            </a:r>
            <a:r>
              <a:rPr lang="pt-BR" sz="2200" dirty="0" smtClean="0"/>
              <a:t>criança</a:t>
            </a:r>
          </a:p>
          <a:p>
            <a:pPr>
              <a:buFont typeface="Wingdings" pitchFamily="2" charset="2"/>
              <a:buChar char="Ø"/>
            </a:pPr>
            <a:endParaRPr lang="pt-BR" sz="2200" dirty="0"/>
          </a:p>
          <a:p>
            <a:pPr>
              <a:buFont typeface="Wingdings" pitchFamily="2" charset="2"/>
              <a:buChar char="Ø"/>
            </a:pPr>
            <a:r>
              <a:rPr lang="pt-BR" sz="2200" dirty="0" smtClean="0"/>
              <a:t>Entrega das cartas aos gestores e comunidade </a:t>
            </a:r>
            <a:endParaRPr lang="pt-BR" sz="2200" dirty="0"/>
          </a:p>
          <a:p>
            <a:pPr marL="0" indent="0">
              <a:buNone/>
            </a:pPr>
            <a:endParaRPr lang="pt-BR" sz="22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4464496" cy="19442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797152"/>
            <a:ext cx="381642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291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smtClean="0"/>
              <a:t>Reflexão sobre o processo de aprendizagem</a:t>
            </a:r>
            <a:endParaRPr lang="pt-BR" sz="34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988840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200" dirty="0" smtClean="0"/>
              <a:t>Proporcionou a qualificação profissional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 smtClean="0"/>
              <a:t>Pude conhecer a realidade do serviço e interferir de maneira positiva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 smtClean="0"/>
              <a:t>Criação de vínculo entre equipe e comunidade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Aprimorei a capacidade de avaliar resultados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Superação de dificuldades e vencimento de desafios</a:t>
            </a:r>
          </a:p>
          <a:p>
            <a:pPr>
              <a:buFont typeface="Wingdings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Para o estudo não existem barreiras (método a distância)</a:t>
            </a:r>
          </a:p>
          <a:p>
            <a:pPr>
              <a:buNone/>
            </a:pPr>
            <a:r>
              <a:rPr lang="pt-BR" sz="2200" dirty="0" smtClean="0"/>
              <a:t> 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4000496" cy="1142984"/>
          </a:xfrm>
        </p:spPr>
        <p:txBody>
          <a:bodyPr>
            <a:normAutofit/>
          </a:bodyPr>
          <a:lstStyle/>
          <a:p>
            <a:r>
              <a:rPr lang="pt-BR" sz="4800" dirty="0" smtClean="0"/>
              <a:t>Introdução</a:t>
            </a:r>
            <a:endParaRPr lang="pt-BR" sz="4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43050"/>
            <a:ext cx="8748464" cy="557216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Os Cânceres </a:t>
            </a:r>
            <a:r>
              <a:rPr lang="pt-BR" sz="2400" dirty="0"/>
              <a:t>de colo de útero </a:t>
            </a:r>
            <a:r>
              <a:rPr lang="pt-BR" sz="2400" dirty="0" smtClean="0"/>
              <a:t>e mama são graves problemas de saúde pública no Brasil.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O câncer de colo de útero é o terceiro mais comum em mulheres e a quinta causa de morte por câncer no Brasil.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400" dirty="0" smtClean="0"/>
              <a:t>O </a:t>
            </a:r>
            <a:r>
              <a:rPr lang="pt-BR" sz="2400" dirty="0"/>
              <a:t>câncer de </a:t>
            </a:r>
            <a:r>
              <a:rPr lang="pt-BR" sz="2400" dirty="0" smtClean="0"/>
              <a:t>mama é o mais </a:t>
            </a:r>
            <a:r>
              <a:rPr lang="pt-BR" sz="2400" dirty="0"/>
              <a:t>comum entre as </a:t>
            </a:r>
            <a:r>
              <a:rPr lang="pt-BR" sz="2400" dirty="0" smtClean="0"/>
              <a:t>mulheres e é considerado de bom prognóstico se é diagnosticado cedo e realizado o tratamento oportuno.</a:t>
            </a:r>
          </a:p>
          <a:p>
            <a:pPr>
              <a:buFont typeface="Wingdings" pitchFamily="2" charset="2"/>
              <a:buChar char="§"/>
            </a:pPr>
            <a:endParaRPr lang="pt-BR" sz="2400" dirty="0" smtClean="0"/>
          </a:p>
          <a:p>
            <a:pPr>
              <a:buFont typeface="Wingdings" pitchFamily="2" charset="2"/>
              <a:buChar char="§"/>
            </a:pP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524328" y="6309320"/>
            <a:ext cx="140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BRASIL, 2006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smtClean="0"/>
              <a:t>Relato das ACS sobre a intervenção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200" dirty="0" smtClean="0"/>
              <a:t> </a:t>
            </a:r>
            <a:r>
              <a:rPr lang="pt-BR" sz="2200" b="1" dirty="0" smtClean="0"/>
              <a:t>Este relato foi registrado em nossos diários de intervenção</a:t>
            </a:r>
          </a:p>
          <a:p>
            <a:endParaRPr lang="pt-BR" sz="2200" dirty="0"/>
          </a:p>
          <a:p>
            <a:r>
              <a:rPr lang="pt-BR" sz="2200" dirty="0" smtClean="0"/>
              <a:t>ACS </a:t>
            </a:r>
            <a:r>
              <a:rPr lang="pt-BR" sz="2200" dirty="0"/>
              <a:t>Deucilene: </a:t>
            </a:r>
            <a:r>
              <a:rPr lang="pt-BR" sz="2200" dirty="0" smtClean="0"/>
              <a:t>´´...a </a:t>
            </a:r>
            <a:r>
              <a:rPr lang="pt-BR" sz="2200" dirty="0"/>
              <a:t>intervenção permitiu a busca ativa das mulheres para a realização de preventivos e </a:t>
            </a:r>
            <a:r>
              <a:rPr lang="pt-BR" sz="2200" dirty="0" smtClean="0"/>
              <a:t>mamografias... </a:t>
            </a:r>
            <a:r>
              <a:rPr lang="pt-BR" sz="2200" dirty="0"/>
              <a:t>também foi muito importante para mim saber que ajudei de alguma maneira  essas mulheres a estarem  em dia com </a:t>
            </a:r>
            <a:r>
              <a:rPr lang="pt-BR" sz="2200" dirty="0" smtClean="0"/>
              <a:t>seus </a:t>
            </a:r>
            <a:r>
              <a:rPr lang="pt-BR" sz="2200" dirty="0"/>
              <a:t>exames e colocar  sua saúde em </a:t>
            </a:r>
            <a:r>
              <a:rPr lang="pt-BR" sz="2200" dirty="0" smtClean="0"/>
              <a:t>dia...´´</a:t>
            </a:r>
          </a:p>
          <a:p>
            <a:endParaRPr lang="pt-BR" sz="2200" dirty="0"/>
          </a:p>
          <a:p>
            <a:r>
              <a:rPr lang="pt-BR" sz="2200" dirty="0" smtClean="0"/>
              <a:t>ACS </a:t>
            </a:r>
            <a:r>
              <a:rPr lang="pt-BR" sz="2200" dirty="0"/>
              <a:t>Fatima: para mim foi muito importante fazer esta intervenção. Assim podemos fazer as prevenções para o câncer de colo do útero e o câncer e mama, um belo trabalho e iniciativa, </a:t>
            </a:r>
            <a:r>
              <a:rPr lang="pt-BR" sz="2200" dirty="0" smtClean="0"/>
              <a:t>espero </a:t>
            </a:r>
            <a:r>
              <a:rPr lang="pt-BR" sz="2200" dirty="0"/>
              <a:t>que o trabalho continue</a:t>
            </a:r>
            <a:r>
              <a:rPr lang="pt-BR" sz="2200" dirty="0" smtClean="0"/>
              <a:t>.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60944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200" dirty="0" smtClean="0"/>
              <a:t>ACS </a:t>
            </a:r>
            <a:r>
              <a:rPr lang="pt-BR" sz="2200" dirty="0"/>
              <a:t>Rosiene: </a:t>
            </a:r>
            <a:r>
              <a:rPr lang="pt-BR" sz="2200" dirty="0" smtClean="0"/>
              <a:t>´´a </a:t>
            </a:r>
            <a:r>
              <a:rPr lang="pt-BR" sz="2200" dirty="0"/>
              <a:t>intervenção é primordial, pois a detecção e prevenção precoce facilita a cura e ajuda a salvar a vida de milhares de mulheres em todo </a:t>
            </a:r>
            <a:r>
              <a:rPr lang="pt-BR" sz="2200" dirty="0" smtClean="0"/>
              <a:t>mundo´´.</a:t>
            </a:r>
          </a:p>
          <a:p>
            <a:endParaRPr lang="pt-BR" sz="2200" dirty="0"/>
          </a:p>
          <a:p>
            <a:r>
              <a:rPr lang="pt-BR" sz="2200" dirty="0" smtClean="0"/>
              <a:t>ACS </a:t>
            </a:r>
            <a:r>
              <a:rPr lang="pt-BR" sz="2200" dirty="0"/>
              <a:t>Assunção: </a:t>
            </a:r>
            <a:r>
              <a:rPr lang="pt-BR" sz="2200" dirty="0" smtClean="0"/>
              <a:t>´´resgatamos </a:t>
            </a:r>
            <a:r>
              <a:rPr lang="pt-BR" sz="2200" dirty="0"/>
              <a:t>as mulheres que nunca </a:t>
            </a:r>
            <a:r>
              <a:rPr lang="pt-BR" sz="2200" dirty="0" smtClean="0"/>
              <a:t>fizeram acompanhamento </a:t>
            </a:r>
            <a:r>
              <a:rPr lang="pt-BR" sz="2200" dirty="0"/>
              <a:t>e outras que já </a:t>
            </a:r>
            <a:r>
              <a:rPr lang="pt-BR" sz="2200" dirty="0" smtClean="0"/>
              <a:t>há </a:t>
            </a:r>
            <a:r>
              <a:rPr lang="pt-BR" sz="2200" dirty="0"/>
              <a:t>anos não faziam, foi muito proveitoso, elas também gostaram </a:t>
            </a:r>
            <a:r>
              <a:rPr lang="pt-BR" sz="2200" dirty="0" smtClean="0"/>
              <a:t>muito´´.</a:t>
            </a:r>
          </a:p>
          <a:p>
            <a:endParaRPr lang="pt-BR" sz="2200" dirty="0" smtClean="0"/>
          </a:p>
          <a:p>
            <a:r>
              <a:rPr lang="pt-BR" sz="2200" dirty="0" smtClean="0"/>
              <a:t>ACS </a:t>
            </a:r>
            <a:r>
              <a:rPr lang="pt-BR" sz="2200" dirty="0"/>
              <a:t>Jane</a:t>
            </a:r>
            <a:r>
              <a:rPr lang="pt-BR" sz="2200" dirty="0" smtClean="0"/>
              <a:t>:´´ </a:t>
            </a:r>
            <a:r>
              <a:rPr lang="pt-BR" sz="2200" dirty="0"/>
              <a:t>essa intervenção foi e é de muita importância para a comunidade, </a:t>
            </a:r>
            <a:r>
              <a:rPr lang="pt-BR" sz="2200" dirty="0" smtClean="0"/>
              <a:t>as </a:t>
            </a:r>
            <a:r>
              <a:rPr lang="pt-BR" sz="2200" dirty="0"/>
              <a:t>mulheres ficam </a:t>
            </a:r>
            <a:r>
              <a:rPr lang="pt-BR" sz="2200" dirty="0" smtClean="0"/>
              <a:t>bem </a:t>
            </a:r>
            <a:r>
              <a:rPr lang="pt-BR" sz="2200" dirty="0"/>
              <a:t>assistidas , </a:t>
            </a:r>
            <a:r>
              <a:rPr lang="pt-BR" sz="2200" dirty="0" smtClean="0"/>
              <a:t>prevenindo </a:t>
            </a:r>
            <a:r>
              <a:rPr lang="pt-BR" sz="2200" dirty="0"/>
              <a:t>a proliferação e avanço de </a:t>
            </a:r>
            <a:r>
              <a:rPr lang="pt-BR" sz="2200" dirty="0" smtClean="0"/>
              <a:t>patologias...´´</a:t>
            </a:r>
            <a:endParaRPr lang="pt-BR" sz="2200" dirty="0">
              <a:solidFill>
                <a:srgbClr val="FF0000"/>
              </a:solidFill>
            </a:endParaRPr>
          </a:p>
          <a:p>
            <a:endParaRPr lang="pt-BR" sz="2200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400" dirty="0" smtClean="0"/>
              <a:t>Relato das ACS sobre a intervenção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210078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400" dirty="0" smtClean="0"/>
              <a:t>Confraternização da equipe</a:t>
            </a:r>
            <a:endParaRPr lang="pt-BR" sz="3400" dirty="0"/>
          </a:p>
        </p:txBody>
      </p:sp>
      <p:pic>
        <p:nvPicPr>
          <p:cNvPr id="4" name="Imagem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912937"/>
            <a:ext cx="6336704" cy="3748311"/>
          </a:xfrm>
          <a:prstGeom prst="rect">
            <a:avLst/>
          </a:prstGeom>
          <a:scene3d>
            <a:camera prst="orthographicFront">
              <a:rot lat="0" lon="600000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3980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8645" y="286557"/>
            <a:ext cx="7552856" cy="1143000"/>
          </a:xfrm>
        </p:spPr>
        <p:txBody>
          <a:bodyPr>
            <a:normAutofit fontScale="90000"/>
          </a:bodyPr>
          <a:lstStyle/>
          <a:p>
            <a:r>
              <a:rPr lang="pt-BR" sz="4900" dirty="0" smtClean="0"/>
              <a:t>Obrigada pela atenção!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28" y="1124744"/>
            <a:ext cx="4024464" cy="3019474"/>
          </a:xfrm>
          <a:prstGeom prst="rect">
            <a:avLst/>
          </a:prstGeom>
        </p:spPr>
      </p:pic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4135465" cy="29916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4624"/>
            <a:ext cx="280831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08" y="102979"/>
            <a:ext cx="8829708" cy="1373852"/>
          </a:xfrm>
        </p:spPr>
        <p:txBody>
          <a:bodyPr>
            <a:normAutofit/>
          </a:bodyPr>
          <a:lstStyle/>
          <a:p>
            <a:pPr algn="l"/>
            <a:r>
              <a:rPr lang="pt-BR" sz="3500" dirty="0" smtClean="0"/>
              <a:t>Sobre o Município de Manaus/AM</a:t>
            </a:r>
            <a:endParaRPr lang="pt-BR" sz="35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651304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 Capital do Amazonas;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2020301 habitantes (IBGE);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 O</a:t>
            </a:r>
            <a:r>
              <a:rPr lang="pt-BR" sz="2000" dirty="0" smtClean="0"/>
              <a:t>itavo município mais populoso do Brasil;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Economia voltada para indústria e comércio;</a:t>
            </a:r>
          </a:p>
          <a:p>
            <a:pPr marL="0" indent="0">
              <a:buNone/>
            </a:pPr>
            <a:r>
              <a:rPr lang="pt-BR" sz="2000" dirty="0"/>
              <a:t> </a:t>
            </a:r>
            <a:endParaRPr lang="pt-BR" sz="20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/>
              <a:t> </a:t>
            </a:r>
            <a:r>
              <a:rPr lang="pt-BR" sz="2000" dirty="0" smtClean="0"/>
              <a:t>Nosso município é divido em 5 distritos de saúde (Norte, Sul, Oeste, Leste e zona rural). 5 Unidades Básicas de Saúde (UBS) com Estratégia de Saúde da Família (ESF), 46 UBS tradicional, 144 UBS (casinha) e 19 UBS na zona rural além de uma unidade fluvial (UBSF). 7 policlínicas, cinco laboratórios clínicos e um citopatológico, 3 centros de especialidades odontológicas , 1 CAPS, 10 NASF, 6 maternidades.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8572528" cy="1008112"/>
          </a:xfrm>
        </p:spPr>
        <p:txBody>
          <a:bodyPr>
            <a:normAutofit/>
          </a:bodyPr>
          <a:lstStyle/>
          <a:p>
            <a:r>
              <a:rPr lang="pt-BR" sz="4000" dirty="0" smtClean="0"/>
              <a:t>Sobre a ESF Dr. Silas Santos de Oliveira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496" y="1052736"/>
            <a:ext cx="8229600" cy="48139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Situada na zona urbana de Manaus; nossa UBS foi construída para tal fim e possui boa estrutura física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Atende uma população total de 8 mil 765 pessoas , das quais 3669 são atendidas  por minha equipe, dividida em </a:t>
            </a:r>
            <a:r>
              <a:rPr lang="pt-BR" sz="2000" b="1" dirty="0" smtClean="0"/>
              <a:t>923 </a:t>
            </a:r>
            <a:r>
              <a:rPr lang="pt-BR" sz="2000" dirty="0" smtClean="0"/>
              <a:t>famílias, é estimado </a:t>
            </a:r>
            <a:r>
              <a:rPr lang="pt-BR" sz="2000" b="1" dirty="0" smtClean="0"/>
              <a:t>953  </a:t>
            </a:r>
            <a:r>
              <a:rPr lang="pt-BR" sz="2000" dirty="0" smtClean="0"/>
              <a:t>mulheres na faixa etária entre 25 e 64 anos e </a:t>
            </a:r>
            <a:r>
              <a:rPr lang="pt-BR" sz="2000" b="1" dirty="0" smtClean="0"/>
              <a:t>305 </a:t>
            </a:r>
            <a:r>
              <a:rPr lang="pt-BR" sz="2000" dirty="0" smtClean="0"/>
              <a:t>mulheres entre 50 e 69 anos;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Nossa UBS é constituída por 3 equipes de saúde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Minha equipe é constituída por 1 enfermeira, 1 médica, 1 dentista, 1 auxiliar de saúde bucal, 5 ACS, 1 técnico de enfermagem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 dirty="0" smtClean="0"/>
              <a:t>Contamos com apoio de uma equipe NASF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65104"/>
            <a:ext cx="3851919" cy="2420887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36096" y="436510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Modulo de Saúde Silas Santos</a:t>
            </a:r>
            <a:endParaRPr lang="pt-BR" sz="20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65104"/>
            <a:ext cx="4176464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1143000"/>
          </a:xfrm>
        </p:spPr>
        <p:txBody>
          <a:bodyPr>
            <a:normAutofit/>
          </a:bodyPr>
          <a:lstStyle/>
          <a:p>
            <a:r>
              <a:rPr lang="pt-BR" sz="3400" dirty="0" smtClean="0"/>
              <a:t>Situação da atenção a saúde da mulher antes da Intervenção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785926"/>
            <a:ext cx="8229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t-BR" sz="2200" dirty="0" smtClean="0"/>
              <a:t>O serviço já era ofertado na unidade, mas nossa cobertura não atingia todas mulheres da área, além de que os registros e os cadastros não estavam atualizados;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 </a:t>
            </a:r>
            <a:r>
              <a:rPr lang="pt-BR" sz="2200" dirty="0" smtClean="0"/>
              <a:t>Nossos indicadores de qualidade encontravam-se fragilizados;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 </a:t>
            </a:r>
            <a:r>
              <a:rPr lang="pt-BR" sz="2200" dirty="0" smtClean="0"/>
              <a:t>Mas realizávamos atividades em grupo para as mulheres, com foco    em educação em saúde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sz="22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pt-BR" sz="2200" dirty="0"/>
              <a:t> </a:t>
            </a:r>
            <a:r>
              <a:rPr lang="pt-BR" sz="2200" dirty="0" smtClean="0"/>
              <a:t>Nossas consultas não estavam de acordo com os protocolos do Ministério da Saúde</a:t>
            </a:r>
            <a:endParaRPr lang="pt-B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00200" y="0"/>
            <a:ext cx="4572000" cy="908720"/>
          </a:xfrm>
        </p:spPr>
        <p:txBody>
          <a:bodyPr>
            <a:normAutofit/>
          </a:bodyPr>
          <a:lstStyle/>
          <a:p>
            <a:r>
              <a:rPr lang="pt-BR" sz="3400" dirty="0" smtClean="0"/>
              <a:t>Objetivo Geral</a:t>
            </a: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440668"/>
            <a:ext cx="8856984" cy="86409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000" dirty="0" smtClean="0"/>
              <a:t>    </a:t>
            </a:r>
          </a:p>
          <a:p>
            <a:pPr>
              <a:buNone/>
            </a:pPr>
            <a:endParaRPr lang="pt-BR" sz="2000" dirty="0" smtClean="0"/>
          </a:p>
          <a:p>
            <a:pPr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Melhorar a atenção </a:t>
            </a:r>
            <a:r>
              <a:rPr lang="pt-BR" sz="2000" dirty="0"/>
              <a:t>ao programa </a:t>
            </a:r>
            <a:r>
              <a:rPr lang="pt-BR" sz="2000" dirty="0" smtClean="0"/>
              <a:t>de prevenção do câncer </a:t>
            </a:r>
            <a:r>
              <a:rPr lang="pt-BR" sz="2000" dirty="0"/>
              <a:t>de colo </a:t>
            </a:r>
            <a:r>
              <a:rPr lang="pt-BR" sz="2000" dirty="0" smtClean="0"/>
              <a:t>de útero </a:t>
            </a:r>
            <a:r>
              <a:rPr lang="pt-BR" sz="2000" dirty="0"/>
              <a:t>e câncer de mama na UBS/ESF Dr. Silas de Oliveira Santos, Manaus/AM</a:t>
            </a:r>
            <a:endParaRPr lang="pt-BR" sz="2000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2123728" y="1916832"/>
            <a:ext cx="482453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dirty="0" smtClean="0"/>
              <a:t>Objetivos Específicos</a:t>
            </a:r>
            <a:endParaRPr lang="pt-BR" sz="3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79512" y="2564904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pt-BR" sz="2000" dirty="0"/>
              <a:t>Ampliar a cobertura de detecção precoce do câncer de colo de útero e de câncer de </a:t>
            </a:r>
            <a:r>
              <a:rPr lang="pt-BR" sz="2000" dirty="0" smtClean="0"/>
              <a:t>mama.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/>
              <a:t>Melhorar a qualidade do atendimento das mulheres que realizam detecção precoce de câncer de colo de útero e de mama na unidade de saúde</a:t>
            </a:r>
            <a:r>
              <a:rPr lang="pt-BR" sz="20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/>
              <a:t>Melhorar o registro das informações.</a:t>
            </a:r>
            <a:endParaRPr lang="pt-BR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/>
              <a:t>Mapear as mulheres de </a:t>
            </a:r>
            <a:r>
              <a:rPr lang="pt-BR" sz="2000" dirty="0" smtClean="0"/>
              <a:t>risco </a:t>
            </a:r>
            <a:r>
              <a:rPr lang="pt-BR" sz="2000" dirty="0"/>
              <a:t>para câncer de colo de útero e de mama</a:t>
            </a:r>
            <a:r>
              <a:rPr lang="pt-BR" sz="2000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pt-BR" sz="2000" dirty="0"/>
              <a:t>Promover a saúde das mulheres que realizam detecção precoce de câncer de colo de útero e de mama na unidade de </a:t>
            </a:r>
            <a:r>
              <a:rPr lang="pt-BR" sz="2000" dirty="0" smtClean="0"/>
              <a:t>saúde.</a:t>
            </a:r>
            <a:r>
              <a:rPr lang="pt-BR" sz="2000" dirty="0"/>
              <a:t/>
            </a:r>
            <a:br>
              <a:rPr lang="pt-BR" sz="2000" dirty="0"/>
            </a:br>
            <a:endParaRPr lang="pt-BR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92088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Detalhamento </a:t>
            </a:r>
            <a:r>
              <a:rPr lang="pt-BR" sz="3200" b="1" dirty="0"/>
              <a:t>das ações </a:t>
            </a:r>
            <a:br>
              <a:rPr lang="pt-BR" sz="3200" b="1" dirty="0"/>
            </a:br>
            <a:endParaRPr lang="pt-BR" sz="3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836712"/>
            <a:ext cx="840108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2800" b="1" dirty="0" smtClean="0"/>
          </a:p>
          <a:p>
            <a:pPr algn="ctr">
              <a:buFont typeface="Wingdings" pitchFamily="2" charset="2"/>
              <a:buChar char="ü"/>
            </a:pPr>
            <a:r>
              <a:rPr lang="pt-BR" sz="2600" b="1" dirty="0" smtClean="0"/>
              <a:t>Eixo Monitoramento e avaliação</a:t>
            </a:r>
          </a:p>
          <a:p>
            <a:pPr>
              <a:buFont typeface="Wingdings" pitchFamily="2" charset="2"/>
              <a:buChar char="§"/>
            </a:pPr>
            <a:r>
              <a:rPr lang="pt-BR" sz="2600" dirty="0" smtClean="0"/>
              <a:t>Implantação do cadastro na Ficha-espelho e livro</a:t>
            </a:r>
          </a:p>
          <a:p>
            <a:pPr>
              <a:buFont typeface="Wingdings" pitchFamily="2" charset="2"/>
              <a:buChar char="§"/>
            </a:pPr>
            <a:r>
              <a:rPr lang="pt-BR" sz="2600" dirty="0" smtClean="0"/>
              <a:t>Uso da planilha de coleta de dados</a:t>
            </a:r>
          </a:p>
          <a:p>
            <a:pPr>
              <a:buFont typeface="Wingdings" pitchFamily="2" charset="2"/>
              <a:buChar char="§"/>
            </a:pPr>
            <a:r>
              <a:rPr lang="pt-BR" sz="2600" dirty="0"/>
              <a:t> </a:t>
            </a:r>
            <a:r>
              <a:rPr lang="pt-BR" sz="2600" dirty="0" smtClean="0"/>
              <a:t>Uso dos diários de intervenção</a:t>
            </a:r>
          </a:p>
          <a:p>
            <a:pPr>
              <a:buFont typeface="Wingdings" pitchFamily="2" charset="2"/>
              <a:buChar char="§"/>
            </a:pPr>
            <a:r>
              <a:rPr lang="pt-BR" sz="2600" dirty="0" smtClean="0"/>
              <a:t>Uso dos prontuários</a:t>
            </a:r>
          </a:p>
          <a:p>
            <a:pPr>
              <a:buFont typeface="Wingdings" pitchFamily="2" charset="2"/>
              <a:buChar char="§"/>
            </a:pPr>
            <a:r>
              <a:rPr lang="pt-BR" sz="2600" dirty="0"/>
              <a:t> </a:t>
            </a:r>
            <a:r>
              <a:rPr lang="pt-BR" sz="2600" dirty="0" smtClean="0"/>
              <a:t>Cadastro de todas usuárias da área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653136"/>
            <a:ext cx="3491880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492065"/>
            <a:ext cx="3528392" cy="232131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Detalhamento das ações </a:t>
            </a:r>
            <a:br>
              <a:rPr lang="pt-BR" sz="3200" b="1" dirty="0"/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8585"/>
            <a:ext cx="8229600" cy="452596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pt-BR" sz="2200" b="1" dirty="0"/>
              <a:t>Eixo </a:t>
            </a:r>
            <a:r>
              <a:rPr lang="pt-BR" sz="2200" b="1" dirty="0" smtClean="0"/>
              <a:t>Organização e gestão do serviço</a:t>
            </a:r>
            <a:endParaRPr lang="pt-B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 Utilização de uma agenda para o programa para marcação das consultas;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Organização de um arquivo;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Acolhimento por todos membros da equipe em qualquer turno e local da UBS;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Manutenção dos recursos materiais com apoio da gestão (kits para coleta de preventivo, preservativos e etc.)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Mapear mulheres de risco</a:t>
            </a: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384682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/>
              <a:t>Detalhamento das ações </a:t>
            </a:r>
            <a:br>
              <a:rPr lang="pt-BR" sz="3200" b="1" dirty="0"/>
            </a:br>
            <a:endParaRPr lang="pt-BR" sz="3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2664297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pt-BR" sz="2200" b="1" dirty="0"/>
              <a:t>Eixo </a:t>
            </a:r>
            <a:r>
              <a:rPr lang="pt-BR" sz="2200" b="1" dirty="0" smtClean="0"/>
              <a:t>Engajamento Público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 smtClean="0"/>
              <a:t>Atividades periódicas com o foco de educação, promoção e prevenção em saúde;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sz="2200" dirty="0"/>
              <a:t> </a:t>
            </a:r>
            <a:r>
              <a:rPr lang="pt-BR" sz="2200" dirty="0" smtClean="0"/>
              <a:t>Informar as usuárias sobre os indicadores de qualidade durante toda intervenção</a:t>
            </a: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3645024"/>
            <a:ext cx="5436096" cy="30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1507</TotalTime>
  <Words>1641</Words>
  <Application>Microsoft Office PowerPoint</Application>
  <PresentationFormat>Apresentação na tela (4:3)</PresentationFormat>
  <Paragraphs>209</Paragraphs>
  <Slides>23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Tema do Office</vt:lpstr>
      <vt:lpstr>     UNIVERSIDADE FEDERAL DE PELOTAS Faculdade de Medicina Departamento de Medicina Social Curso de Especialização em Saúde da Família - UnaSUS  </vt:lpstr>
      <vt:lpstr>Introdução</vt:lpstr>
      <vt:lpstr>Sobre o Município de Manaus/AM</vt:lpstr>
      <vt:lpstr>Sobre a ESF Dr. Silas Santos de Oliveira</vt:lpstr>
      <vt:lpstr>Situação da atenção a saúde da mulher antes da Intervenção</vt:lpstr>
      <vt:lpstr>Objetivo Geral</vt:lpstr>
      <vt:lpstr>Detalhamento das ações  </vt:lpstr>
      <vt:lpstr>Detalhamento das ações  </vt:lpstr>
      <vt:lpstr>Detalhamento das ações  </vt:lpstr>
      <vt:lpstr>Detalhamento das ações  </vt:lpstr>
      <vt:lpstr>Resultados</vt:lpstr>
      <vt:lpstr>Apresentação do PowerPoint</vt:lpstr>
      <vt:lpstr>Resultados </vt:lpstr>
      <vt:lpstr>Resultados </vt:lpstr>
      <vt:lpstr>Resultados</vt:lpstr>
      <vt:lpstr>Resultados</vt:lpstr>
      <vt:lpstr>Discussão</vt:lpstr>
      <vt:lpstr>Discussão</vt:lpstr>
      <vt:lpstr>Reflexão sobre o processo de aprendizagem</vt:lpstr>
      <vt:lpstr>Relato das ACS sobre a intervenção</vt:lpstr>
      <vt:lpstr>Relato das ACS sobre a intervenção</vt:lpstr>
      <vt:lpstr>Confraternização da equipe</vt:lpstr>
      <vt:lpstr>Obrigada pela atenção!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Lenise</dc:creator>
  <cp:lastModifiedBy>Cuba</cp:lastModifiedBy>
  <cp:revision>135</cp:revision>
  <dcterms:modified xsi:type="dcterms:W3CDTF">2015-07-01T19:06:29Z</dcterms:modified>
</cp:coreProperties>
</file>