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91" r:id="rId3"/>
    <p:sldId id="257" r:id="rId4"/>
    <p:sldId id="292" r:id="rId5"/>
    <p:sldId id="293" r:id="rId6"/>
    <p:sldId id="294" r:id="rId7"/>
    <p:sldId id="295" r:id="rId8"/>
    <p:sldId id="296" r:id="rId9"/>
    <p:sldId id="297" r:id="rId10"/>
    <p:sldId id="263" r:id="rId11"/>
    <p:sldId id="264" r:id="rId12"/>
    <p:sldId id="26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Saude\Desktop\uf\Unidade%204\Dania\Planilha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0046325914073"/>
          <c:y val="0.20512802327549384"/>
          <c:w val="0.86997452038612877"/>
          <c:h val="0.69230635321045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9.518828451882845E-2</c:v>
                </c:pt>
                <c:pt idx="1">
                  <c:v>0.19665271966527198</c:v>
                </c:pt>
                <c:pt idx="2">
                  <c:v>0.34728033472803349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61760"/>
        <c:axId val="73463296"/>
      </c:barChart>
      <c:catAx>
        <c:axId val="7346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63296"/>
        <c:crosses val="autoZero"/>
        <c:auto val="1"/>
        <c:lblAlgn val="ctr"/>
        <c:lblOffset val="100"/>
        <c:noMultiLvlLbl val="0"/>
      </c:catAx>
      <c:valAx>
        <c:axId val="73463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6176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29292692987269E-2"/>
          <c:y val="0.20487083211820745"/>
          <c:w val="0.88916953451576963"/>
          <c:h val="0.69847926995236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0.88888888888888884</c:v>
                </c:pt>
                <c:pt idx="1">
                  <c:v>0.92982456140350878</c:v>
                </c:pt>
                <c:pt idx="2">
                  <c:v>0.93877551020408168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38912"/>
        <c:axId val="83669376"/>
      </c:barChart>
      <c:catAx>
        <c:axId val="8363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69376"/>
        <c:crosses val="autoZero"/>
        <c:auto val="1"/>
        <c:lblAlgn val="ctr"/>
        <c:lblOffset val="100"/>
        <c:noMultiLvlLbl val="0"/>
      </c:catAx>
      <c:valAx>
        <c:axId val="836693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38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41373146841362E-2"/>
          <c:y val="0.25532059739530527"/>
          <c:w val="0.88245478980151026"/>
          <c:h val="0.6521183327975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1</c:v>
                </c:pt>
                <c:pt idx="1">
                  <c:v>0.99468085106382975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65376"/>
        <c:axId val="84166912"/>
      </c:barChart>
      <c:catAx>
        <c:axId val="8416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166912"/>
        <c:crosses val="autoZero"/>
        <c:auto val="1"/>
        <c:lblAlgn val="ctr"/>
        <c:lblOffset val="100"/>
        <c:noMultiLvlLbl val="0"/>
      </c:catAx>
      <c:valAx>
        <c:axId val="841669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1653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6585044539797"/>
          <c:y val="0.21528621173412546"/>
          <c:w val="0.87163036870787347"/>
          <c:h val="0.6949791878318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9.7826086956521743E-2</c:v>
                </c:pt>
                <c:pt idx="1">
                  <c:v>0.20652173913043478</c:v>
                </c:pt>
                <c:pt idx="2">
                  <c:v>0.35507246376811596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94432"/>
        <c:axId val="73469952"/>
      </c:barChart>
      <c:catAx>
        <c:axId val="733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69952"/>
        <c:crosses val="autoZero"/>
        <c:auto val="1"/>
        <c:lblAlgn val="ctr"/>
        <c:lblOffset val="100"/>
        <c:noMultiLvlLbl val="0"/>
      </c:catAx>
      <c:valAx>
        <c:axId val="734699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3944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81367673875219E-2"/>
          <c:y val="0.23371180872751249"/>
          <c:w val="0.88625132530211836"/>
          <c:h val="0.66192804320622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0.90109890109890112</c:v>
                </c:pt>
                <c:pt idx="1">
                  <c:v>0.9521276595744681</c:v>
                </c:pt>
                <c:pt idx="2">
                  <c:v>0.96385542168674698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512064"/>
        <c:axId val="73513600"/>
      </c:barChart>
      <c:catAx>
        <c:axId val="7351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513600"/>
        <c:crosses val="autoZero"/>
        <c:auto val="1"/>
        <c:lblAlgn val="ctr"/>
        <c:lblOffset val="100"/>
        <c:noMultiLvlLbl val="0"/>
      </c:catAx>
      <c:valAx>
        <c:axId val="735136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5120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6758515816135"/>
          <c:y val="0.21211565664667389"/>
          <c:w val="0.87584658169097374"/>
          <c:h val="0.67741512102948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0.92592592592592593</c:v>
                </c:pt>
                <c:pt idx="1">
                  <c:v>0.96491228070175439</c:v>
                </c:pt>
                <c:pt idx="2">
                  <c:v>0.97959183673469385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73792"/>
        <c:axId val="77091968"/>
      </c:barChart>
      <c:catAx>
        <c:axId val="7707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091968"/>
        <c:crosses val="autoZero"/>
        <c:auto val="1"/>
        <c:lblAlgn val="ctr"/>
        <c:lblOffset val="100"/>
        <c:noMultiLvlLbl val="0"/>
      </c:catAx>
      <c:valAx>
        <c:axId val="770919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0737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8624298473386"/>
          <c:y val="0.20074564410108461"/>
          <c:w val="0.86800705036767711"/>
          <c:h val="0.68775259587603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0.87912087912087911</c:v>
                </c:pt>
                <c:pt idx="1">
                  <c:v>0.94148936170212771</c:v>
                </c:pt>
                <c:pt idx="2">
                  <c:v>0.9487951807228916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26560"/>
        <c:axId val="83828096"/>
      </c:barChart>
      <c:catAx>
        <c:axId val="8382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28096"/>
        <c:crosses val="autoZero"/>
        <c:auto val="1"/>
        <c:lblAlgn val="ctr"/>
        <c:lblOffset val="100"/>
        <c:noMultiLvlLbl val="0"/>
      </c:catAx>
      <c:valAx>
        <c:axId val="838280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26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ctr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29609869295301E-2"/>
          <c:y val="0.19528407829618313"/>
          <c:w val="0.88098054966051154"/>
          <c:h val="0.70085334482443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0.92592592592592593</c:v>
                </c:pt>
                <c:pt idx="1">
                  <c:v>0.96491228070175439</c:v>
                </c:pt>
                <c:pt idx="2">
                  <c:v>0.97959183673469385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78272"/>
        <c:axId val="83879808"/>
      </c:barChart>
      <c:catAx>
        <c:axId val="8387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79808"/>
        <c:crosses val="autoZero"/>
        <c:auto val="1"/>
        <c:lblAlgn val="ctr"/>
        <c:lblOffset val="100"/>
        <c:noMultiLvlLbl val="0"/>
      </c:catAx>
      <c:valAx>
        <c:axId val="838798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782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69063486552092E-2"/>
          <c:y val="0.27903592675102867"/>
          <c:w val="0.88477775626553079"/>
          <c:h val="0.62788715129724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0.90804597701149425</c:v>
                </c:pt>
                <c:pt idx="1">
                  <c:v>0.92934782608695654</c:v>
                </c:pt>
                <c:pt idx="2">
                  <c:v>0.93968253968253967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03744"/>
        <c:axId val="83521920"/>
      </c:barChart>
      <c:catAx>
        <c:axId val="8350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521920"/>
        <c:crosses val="autoZero"/>
        <c:auto val="1"/>
        <c:lblAlgn val="ctr"/>
        <c:lblOffset val="100"/>
        <c:noMultiLvlLbl val="0"/>
      </c:catAx>
      <c:valAx>
        <c:axId val="835219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5037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81707639201175E-2"/>
          <c:y val="0.24841007874015747"/>
          <c:w val="0.88401765132607213"/>
          <c:h val="0.6513833070866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0.85185185185185186</c:v>
                </c:pt>
                <c:pt idx="1">
                  <c:v>0.92982456140350878</c:v>
                </c:pt>
                <c:pt idx="2">
                  <c:v>0.93814432989690721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64416"/>
        <c:axId val="83565952"/>
      </c:barChart>
      <c:catAx>
        <c:axId val="8356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565952"/>
        <c:crosses val="autoZero"/>
        <c:auto val="1"/>
        <c:lblAlgn val="ctr"/>
        <c:lblOffset val="100"/>
        <c:noMultiLvlLbl val="0"/>
      </c:catAx>
      <c:valAx>
        <c:axId val="835659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564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92124616532228E-2"/>
          <c:y val="0.29185234092708606"/>
          <c:w val="0.89453940602824045"/>
          <c:h val="0.62609180075877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0.74725274725274726</c:v>
                </c:pt>
                <c:pt idx="1">
                  <c:v>0.83510638297872342</c:v>
                </c:pt>
                <c:pt idx="2">
                  <c:v>0.84337349397590367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20224"/>
        <c:axId val="83621760"/>
      </c:barChart>
      <c:catAx>
        <c:axId val="8362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21760"/>
        <c:crosses val="autoZero"/>
        <c:auto val="1"/>
        <c:lblAlgn val="ctr"/>
        <c:lblOffset val="100"/>
        <c:noMultiLvlLbl val="0"/>
      </c:catAx>
      <c:valAx>
        <c:axId val="836217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20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0.05228</cdr:x>
      <cdr:y>0.03439</cdr:y>
    </cdr:from>
    <cdr:to>
      <cdr:x>0.97523</cdr:x>
      <cdr:y>0.17195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9560" y="106680"/>
          <a:ext cx="5111433" cy="426720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3.03781E-7</cdr:y>
    </cdr:from>
    <cdr:to>
      <cdr:x>1</cdr:x>
      <cdr:y>0.18982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6497320" cy="624840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0.21725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126162" cy="74675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0.03009</cdr:y>
    </cdr:from>
    <cdr:to>
      <cdr:x>1</cdr:x>
      <cdr:y>0.22352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06680"/>
          <a:ext cx="5609590" cy="68579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0.04499</cdr:y>
    </cdr:from>
    <cdr:to>
      <cdr:x>1</cdr:x>
      <cdr:y>0.16996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37161"/>
          <a:ext cx="6330632" cy="3810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0.03175</cdr:y>
    </cdr:from>
    <cdr:to>
      <cdr:x>1</cdr:x>
      <cdr:y>0.17462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91440"/>
          <a:ext cx="5800090" cy="41147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0.15914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501323" cy="441961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3.26452E-7</cdr:y>
    </cdr:from>
    <cdr:to>
      <cdr:x>1</cdr:x>
      <cdr:y>0.199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6050280" cy="609599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0.20063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249670" cy="685799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0.024</cdr:y>
    </cdr:from>
    <cdr:to>
      <cdr:x>1</cdr:x>
      <cdr:y>0.1872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5410201" y="76201"/>
          <a:ext cx="6208712" cy="518160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0.02358</cdr:y>
    </cdr:from>
    <cdr:to>
      <cdr:x>1</cdr:x>
      <cdr:y>0.21225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91440"/>
          <a:ext cx="6217602" cy="73151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5312" y="0"/>
            <a:ext cx="9839459" cy="6742089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20000"/>
              </a:lnSpc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20000"/>
              </a:lnSpc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Universidade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Aberta do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SUS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– UNASUS </a:t>
            </a:r>
            <a:endParaRPr lang="pt-BR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120000"/>
              </a:lnSpc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Universidade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Federal de Pelotas</a:t>
            </a:r>
            <a:endParaRPr lang="pt-BR" sz="2000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12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Especialização em Saúde da Família</a:t>
            </a:r>
            <a:endParaRPr lang="pt-BR" sz="2000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12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Modalidade a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Distância</a:t>
            </a:r>
            <a:endParaRPr lang="pt-BR" sz="20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120000"/>
              </a:lnSpc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Turma 7</a:t>
            </a:r>
          </a:p>
          <a:p>
            <a:pPr algn="ctr" eaLnBrk="0" fontAlgn="base" hangingPunct="0">
              <a:lnSpc>
                <a:spcPct val="120000"/>
              </a:lnSpc>
            </a:pPr>
            <a:endParaRPr lang="pt-BR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 eaLnBrk="0" fontAlgn="base" hangingPunct="0"/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Melhoria </a:t>
            </a:r>
            <a:r>
              <a:rPr lang="pt-B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atenção aos usuários com Hipertensão Arterial Sistêmica e/ou Diabetes Mellitus, na UBS Dr. Marcelo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Cândia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Macapá/Amapá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/>
            <a:endParaRPr lang="pt-BR" sz="2400" b="1" dirty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r"/>
            <a:r>
              <a:rPr lang="es-VE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Autora</a:t>
            </a:r>
            <a:r>
              <a:rPr lang="es-VE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Dania </a:t>
            </a:r>
            <a:r>
              <a:rPr lang="es-VE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Cisnero</a:t>
            </a:r>
            <a:r>
              <a:rPr lang="es-VE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Marrero</a:t>
            </a:r>
          </a:p>
          <a:p>
            <a:pPr algn="r"/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Orientadora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Daniela Patrícia Evangelista Dos </a:t>
            </a:r>
            <a:r>
              <a:rPr lang="pt-BR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Santos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r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065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037" y="0"/>
            <a:ext cx="10551575" cy="1905000"/>
          </a:xfrm>
        </p:spPr>
        <p:txBody>
          <a:bodyPr>
            <a:noAutofit/>
          </a:bodyPr>
          <a:lstStyle/>
          <a:p>
            <a:pPr marL="804545" algn="ctr" eaLnBrk="0" fontAlgn="base" hangingPunct="0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Treinamento e discussão com a equipe dos</a:t>
            </a:r>
            <a:r>
              <a:rPr lang="pt-BR" sz="2000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caderno atenção básica número 36 e 37,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dos ACS para o cadastramento de hipertensos e diabéticos de toda área de abrangência da unidade de saúde.</a:t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942537"/>
            <a:ext cx="3387143" cy="254035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90" y="1942730"/>
            <a:ext cx="3282234" cy="25401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0" y="4532290"/>
            <a:ext cx="4117699" cy="23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18953" y="141636"/>
            <a:ext cx="9839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Ampliando a porta de entrada na atenção primária de toda a população alvo de Hipertensos e Diabéticos.</a:t>
            </a:r>
            <a:b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45" y="1147825"/>
            <a:ext cx="3333378" cy="55556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03" y="1147825"/>
            <a:ext cx="3471132" cy="55556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23" y="1147825"/>
            <a:ext cx="3329188" cy="55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475" y="39793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Realização de rodas de conversa, grupos de </a:t>
            </a: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HiperDia </a:t>
            </a: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palestras em salas de espera. </a:t>
            </a:r>
            <a:b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77" y="1904554"/>
            <a:ext cx="3049981" cy="377825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58" y="1904554"/>
            <a:ext cx="3052293" cy="3778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22" y="1905000"/>
            <a:ext cx="2833353" cy="37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1. Ampliar a cobertura a hipertensos e/ou diabéticos.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1.1. </a:t>
            </a:r>
            <a:r>
              <a:rPr lang="pt-BR" dirty="0">
                <a:latin typeface="Arial" pitchFamily="34" charset="0"/>
                <a:cs typeface="Arial" pitchFamily="34" charset="0"/>
              </a:rPr>
              <a:t>Cadastrar 60% dos hipertensos da área de abrangência no Programa de Atenção à Hipertensão Arterial e Diabetes Mellitus da unidade de saúde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No 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91 </a:t>
            </a:r>
            <a:r>
              <a:rPr lang="pt-BR" dirty="0">
                <a:latin typeface="Arial" pitchFamily="34" charset="0"/>
                <a:cs typeface="Arial" pitchFamily="34" charset="0"/>
              </a:rPr>
              <a:t>hipertensos (9,5 %), 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segundo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mês </a:t>
            </a:r>
            <a:r>
              <a:rPr lang="pt-BR" dirty="0">
                <a:latin typeface="Arial" pitchFamily="34" charset="0"/>
                <a:cs typeface="Arial" pitchFamily="34" charset="0"/>
              </a:rPr>
              <a:t>188 hipertensos (19,7 %) e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no </a:t>
            </a:r>
            <a:r>
              <a:rPr lang="pt-BR" dirty="0">
                <a:latin typeface="Arial" pitchFamily="34" charset="0"/>
                <a:cs typeface="Arial" pitchFamily="34" charset="0"/>
              </a:rPr>
              <a:t>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332 hipertensos (34,7%).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490439999"/>
              </p:ext>
            </p:extLst>
          </p:nvPr>
        </p:nvGraphicFramePr>
        <p:xfrm>
          <a:off x="6156961" y="3550921"/>
          <a:ext cx="5486400" cy="31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26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1. Ampliar a cobertura a hipertensos e/ou diabéticos.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1.2.</a:t>
            </a:r>
            <a:r>
              <a:rPr lang="pt-BR" dirty="0">
                <a:latin typeface="Arial" pitchFamily="34" charset="0"/>
                <a:cs typeface="Arial" pitchFamily="34" charset="0"/>
              </a:rPr>
              <a:t>  Cadastrar 60 % dos diabéticos da área de abrangência no Programa de Atenção à Hipertensão Arterial e Diabetes Mellitus da unidade de saúde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No 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27 </a:t>
            </a:r>
            <a:r>
              <a:rPr lang="pt-BR" dirty="0">
                <a:latin typeface="Arial" pitchFamily="34" charset="0"/>
                <a:cs typeface="Arial" pitchFamily="34" charset="0"/>
              </a:rPr>
              <a:t>diabéticos (9,8%),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57 </a:t>
            </a:r>
            <a:r>
              <a:rPr lang="pt-BR" dirty="0">
                <a:latin typeface="Arial" pitchFamily="34" charset="0"/>
                <a:cs typeface="Arial" pitchFamily="34" charset="0"/>
              </a:rPr>
              <a:t>diabéticos (20,7%)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e </a:t>
            </a:r>
            <a:r>
              <a:rPr lang="pt-BR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98 </a:t>
            </a:r>
            <a:r>
              <a:rPr lang="pt-BR" dirty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(35,5 %).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35194119"/>
              </p:ext>
            </p:extLst>
          </p:nvPr>
        </p:nvGraphicFramePr>
        <p:xfrm>
          <a:off x="6567170" y="3078480"/>
          <a:ext cx="5167630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04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Meta 2.1.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exame clínico apropriado em 100 % dos hipertensos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82 hipertensos (90,1%),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179 </a:t>
            </a:r>
            <a:r>
              <a:rPr lang="pt-BR" dirty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(95,2%)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e </a:t>
            </a:r>
            <a:r>
              <a:rPr lang="pt-BR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em </a:t>
            </a:r>
            <a:r>
              <a:rPr lang="pt-BR" dirty="0">
                <a:latin typeface="Arial" pitchFamily="34" charset="0"/>
                <a:cs typeface="Arial" pitchFamily="34" charset="0"/>
              </a:rPr>
              <a:t>320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hipertensos (96.4%).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30262219"/>
              </p:ext>
            </p:extLst>
          </p:nvPr>
        </p:nvGraphicFramePr>
        <p:xfrm>
          <a:off x="5044440" y="3657600"/>
          <a:ext cx="6589713" cy="307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75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2.2.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exame clínico apropriado em 100 % dos diabéticos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25 diabéticos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(96,2%),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55 diabéticos (96,5%)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e </a:t>
            </a:r>
            <a:r>
              <a:rPr lang="pt-BR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96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diabéticos (98%).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51717905"/>
              </p:ext>
            </p:extLst>
          </p:nvPr>
        </p:nvGraphicFramePr>
        <p:xfrm>
          <a:off x="5425440" y="3581400"/>
          <a:ext cx="6150610" cy="309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41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2.3</a:t>
            </a:r>
            <a:r>
              <a:rPr lang="pt-BR" dirty="0">
                <a:latin typeface="Arial" pitchFamily="34" charset="0"/>
                <a:cs typeface="Arial" pitchFamily="34" charset="0"/>
              </a:rPr>
              <a:t>: Garantir a 100% dos hipertensos cadastrados a realização de exames complementares em dia de acordo com o protocolo.   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80 hipertensos (87,9%),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177 hipertensos (94,1%)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e </a:t>
            </a:r>
            <a:r>
              <a:rPr lang="pt-BR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315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hipertensos (94,9%).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6778810"/>
              </p:ext>
            </p:extLst>
          </p:nvPr>
        </p:nvGraphicFramePr>
        <p:xfrm>
          <a:off x="5242560" y="3931919"/>
          <a:ext cx="6385243" cy="277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15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2.4. </a:t>
            </a:r>
            <a:r>
              <a:rPr lang="pt-BR" dirty="0">
                <a:latin typeface="Arial" pitchFamily="34" charset="0"/>
                <a:cs typeface="Arial" pitchFamily="34" charset="0"/>
              </a:rPr>
              <a:t>Garantir solicitação de exames complementares em dia de acordo com os protocolos a 100% dos diabéticos.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25 diabéticos (92,6%),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55 diabéticos 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(96,5%) e </a:t>
            </a:r>
            <a:r>
              <a:rPr lang="pt-BR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96 diabéticos (98%).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92937251"/>
              </p:ext>
            </p:extLst>
          </p:nvPr>
        </p:nvGraphicFramePr>
        <p:xfrm>
          <a:off x="5455920" y="3642360"/>
          <a:ext cx="6050280" cy="306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7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2.5. </a:t>
            </a:r>
            <a:r>
              <a:rPr lang="pt-BR" dirty="0">
                <a:latin typeface="Arial" pitchFamily="34" charset="0"/>
                <a:cs typeface="Arial" pitchFamily="34" charset="0"/>
              </a:rPr>
              <a:t>Priorizar a prescrição de medicamentos da farmácia popular para 100% dos hipertensos cadastrados na unidade de saúde.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79 hipertensos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(92,6%),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171 hipertensos (92,9%) e no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terceiro mês 296 hipertensos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(94%).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66868774"/>
              </p:ext>
            </p:extLst>
          </p:nvPr>
        </p:nvGraphicFramePr>
        <p:xfrm>
          <a:off x="5364480" y="3276600"/>
          <a:ext cx="6249670" cy="341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23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968008"/>
          </a:xfrm>
        </p:spPr>
        <p:txBody>
          <a:bodyPr>
            <a:normAutofit/>
          </a:bodyPr>
          <a:lstStyle/>
          <a:p>
            <a:pPr lvl="0" algn="ctr"/>
            <a:r>
              <a:rPr lang="pt-BR" sz="2800" b="1" kern="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Introdução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043354"/>
            <a:ext cx="10585938" cy="5430598"/>
          </a:xfrm>
        </p:spPr>
        <p:txBody>
          <a:bodyPr/>
          <a:lstStyle/>
          <a:p>
            <a:pPr marL="0" indent="0">
              <a:buNone/>
            </a:pPr>
            <a:r>
              <a:rPr lang="pt-BR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Município:</a:t>
            </a:r>
          </a:p>
          <a:p>
            <a:pPr marL="0" indent="0">
              <a:buNone/>
            </a:pPr>
            <a:endParaRPr lang="pt-BR" b="1" kern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kern="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Área 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territorial de 6 503 </a:t>
            </a:r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km²</a:t>
            </a:r>
          </a:p>
          <a:p>
            <a:pPr lvl="0"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Número de 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habitantes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446.757</a:t>
            </a:r>
          </a:p>
          <a:p>
            <a:pPr lvl="0" algn="just"/>
            <a:r>
              <a:rPr lang="pt-BR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23 UBS:   20 na Zona Urbana e 3 na Zona Rural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Cinco Módulos de Saúde da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Família, (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USF):  Bairro Araxá, Brasil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Novo, Infraero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I, Santa Rita e </a:t>
            </a:r>
            <a:r>
              <a:rPr lang="pt-BR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Curiaú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Saúde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Bucal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Oito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NASF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Quatro equipes 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SAD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14 Hospitais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62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2.6. </a:t>
            </a:r>
            <a:r>
              <a:rPr lang="pt-BR" dirty="0">
                <a:latin typeface="Arial" pitchFamily="34" charset="0"/>
                <a:cs typeface="Arial" pitchFamily="34" charset="0"/>
              </a:rPr>
              <a:t>Priorizar a prescrição de medicamentos da farmácia popular para 100% dos diabéticos cadastrados na unidade de saúde.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23 diabéticos (85,2%),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53 diabéticos 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(93%) e </a:t>
            </a:r>
            <a:r>
              <a:rPr lang="pt-BR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91 diabéticos (93,8%).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17024264"/>
              </p:ext>
            </p:extLst>
          </p:nvPr>
        </p:nvGraphicFramePr>
        <p:xfrm>
          <a:off x="5410201" y="3489960"/>
          <a:ext cx="6208712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148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2.7.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Realizar avaliação da necessidade de atendimento odontológico em 100% dos hipertensos.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68 hipertensos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(74,7%),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157 hipertensos (83,5%) e no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terceiro mês 280 hipertensos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(84,3%).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17951712"/>
              </p:ext>
            </p:extLst>
          </p:nvPr>
        </p:nvGraphicFramePr>
        <p:xfrm>
          <a:off x="5394961" y="2865120"/>
          <a:ext cx="6217602" cy="387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21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Objetivo 2. Melhorar a qualidade da atenção a hipertensos e/ou diabéticos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2.8.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Realizar avaliação da necessidade de atendimento odontológico em 100% dos diabéticos.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24 diabéticos (88,9%),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53 diabéticos 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(93%) e </a:t>
            </a:r>
            <a:r>
              <a:rPr lang="pt-BR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92 diabéticos (93,9%).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91866540"/>
              </p:ext>
            </p:extLst>
          </p:nvPr>
        </p:nvGraphicFramePr>
        <p:xfrm>
          <a:off x="5135880" y="3398520"/>
          <a:ext cx="649732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32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3. Melhorar a adesão de hipertensos e/ou diabéticos ao programa.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3.1. </a:t>
            </a:r>
            <a:r>
              <a:rPr lang="pt-BR" dirty="0">
                <a:latin typeface="Arial" pitchFamily="34" charset="0"/>
                <a:cs typeface="Arial" pitchFamily="34" charset="0"/>
              </a:rPr>
              <a:t>Buscar 100% dos hipertensos faltosos às consultas conforme a periodicidade recomendada.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3.2. </a:t>
            </a:r>
            <a:r>
              <a:rPr lang="pt-BR" dirty="0">
                <a:latin typeface="Arial" pitchFamily="34" charset="0"/>
                <a:cs typeface="Arial" pitchFamily="34" charset="0"/>
              </a:rPr>
              <a:t>Buscar 100% dos diabéticos faltosos às consultas conforme a periodicidade recomendada.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86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4</a:t>
            </a:r>
            <a:r>
              <a:rPr lang="pt-BR" dirty="0"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Melhorar o registro das informações.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4.1. </a:t>
            </a:r>
            <a:r>
              <a:rPr lang="pt-BR" dirty="0">
                <a:latin typeface="Arial" pitchFamily="34" charset="0"/>
                <a:cs typeface="Arial" pitchFamily="34" charset="0"/>
              </a:rPr>
              <a:t>Manter ficha de acompanhamento de 100% dos hipertensos cadastrados na unidade de saúde.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4.2. </a:t>
            </a:r>
            <a:r>
              <a:rPr lang="pt-BR" dirty="0">
                <a:latin typeface="Arial" pitchFamily="34" charset="0"/>
                <a:cs typeface="Arial" pitchFamily="34" charset="0"/>
              </a:rPr>
              <a:t>Manter ficha de acompanhamento de 100% dos diabéticos cadastrados na unidade de saúde.</a:t>
            </a:r>
          </a:p>
          <a:p>
            <a:pPr marL="0" indent="0"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5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 5. Mapear hipertensos e diabéticos de risco para doença cardiovascular.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5.1.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Realizar estratificação do risco cardiovascular em 100% dos hipertensos cadastrados na unidade de saúde.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(96,7%), 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no </a:t>
            </a:r>
            <a:r>
              <a:rPr lang="pt-BR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185 hipertensos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(98,4%) e no terceiro mês 327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hipertensos (98,5%).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4610232"/>
              </p:ext>
            </p:extLst>
          </p:nvPr>
        </p:nvGraphicFramePr>
        <p:xfrm>
          <a:off x="5471161" y="3291840"/>
          <a:ext cx="6126162" cy="343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84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5. Mapear hipertensos e diabéticos de risco para doença cardiovascular.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5.2.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Realizar estratificação do risco cardiovascular em 100% dos diabéticos cadastrados na unidade de saúde.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9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6. Promover a saúde de hipertensos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6.1.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nutricional sobre alimentação saudável a 100%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hipertensos.</a:t>
            </a:r>
          </a:p>
          <a:p>
            <a:pPr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6.2.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nutricional sobre alimentação saudável a 100%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diabéticos.</a:t>
            </a:r>
          </a:p>
          <a:p>
            <a:pPr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6.3.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em relação à prática regular de atividade física a 100% dos pacientes hipertensos.</a:t>
            </a:r>
          </a:p>
          <a:p>
            <a:pPr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6.4.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em relação à prática regular de atividade física a 100% dos pacientes diabéticos.</a:t>
            </a:r>
          </a:p>
          <a:p>
            <a:pPr>
              <a:lnSpc>
                <a:spcPct val="16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29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127760"/>
            <a:ext cx="10972800" cy="57302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6. Promover a saúde de hipertensos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Meta 6.5.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sobre os riscos do tabagismo a 100% dos pacientes hipertensos. </a:t>
            </a:r>
          </a:p>
          <a:p>
            <a:pPr>
              <a:lnSpc>
                <a:spcPct val="16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6.6.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sobre os riscos do tabagismo a 100% dos pacientes diabéticos. </a:t>
            </a:r>
          </a:p>
          <a:p>
            <a:pPr>
              <a:lnSpc>
                <a:spcPct val="16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6.7.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sobre higiene bucal a 100% dos pacientes hipertensos.                                                                                       </a:t>
            </a:r>
          </a:p>
          <a:p>
            <a:pPr>
              <a:lnSpc>
                <a:spcPct val="16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6.8.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sobre higiene bucal a 100% dos pacientes diabéticos.             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Resultados 100%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4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774616"/>
            <a:ext cx="10972800" cy="576064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pt-BR" sz="2800" b="1" kern="0" cap="none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Discussão</a:t>
            </a:r>
            <a:r>
              <a:rPr lang="pt-BR" sz="2800" b="1" kern="0" cap="none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pt-BR" sz="2800" b="1" kern="0" cap="none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pt-BR" sz="2800" b="1" kern="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127760"/>
            <a:ext cx="10972800" cy="5730240"/>
          </a:xfrm>
        </p:spPr>
        <p:txBody>
          <a:bodyPr>
            <a:noAutofit/>
          </a:bodyPr>
          <a:lstStyle/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Dificuldades.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 Alcançados.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Viabilidade.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Influência da Intervenção no crescimento da equipe.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comunidade.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da Intervenção na rotina do serviço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da comunidade.</a:t>
            </a:r>
          </a:p>
          <a:p>
            <a:pPr>
              <a:lnSpc>
                <a:spcPct val="120000"/>
              </a:lnSpc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4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5912" y="33403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dirty="0">
              <a:solidFill>
                <a:srgbClr val="010199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" y="18057"/>
            <a:ext cx="7386743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60" y="857258"/>
            <a:ext cx="4805257" cy="527391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048000" y="2759586"/>
            <a:ext cx="6096000" cy="3351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>
              <a:lnSpc>
                <a:spcPct val="150000"/>
              </a:lnSpc>
            </a:pPr>
            <a:endParaRPr lang="pt-B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610541" y="1929745"/>
            <a:ext cx="631064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208763" y="2197578"/>
            <a:ext cx="730328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>
              <a:lnSpc>
                <a:spcPct val="150000"/>
              </a:lnSpc>
            </a:pPr>
            <a:endParaRPr lang="pt-BR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processo de aprendizagem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127760"/>
            <a:ext cx="10972800" cy="57302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Troca de experiências.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Superação.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onhecer </a:t>
            </a:r>
            <a:r>
              <a:rPr lang="pt-BR" dirty="0">
                <a:latin typeface="Arial" pitchFamily="34" charset="0"/>
                <a:cs typeface="Arial" pitchFamily="34" charset="0"/>
              </a:rPr>
              <a:t>os principais problemas do Sistema Único de Saúde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seus </a:t>
            </a:r>
            <a:r>
              <a:rPr lang="pt-BR" dirty="0">
                <a:latin typeface="Arial" pitchFamily="34" charset="0"/>
                <a:cs typeface="Arial" pitchFamily="34" charset="0"/>
              </a:rPr>
              <a:t>princípios de integralidade, equidade e universalidade e como evidenciam-se no nosso dia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importância de desenvolver uma atenção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integral.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cada dia o nosso trabalho será aprimorado para garantir uma atenção à saúde com mais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qualidade.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39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70726" y="2769790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>
              <a:lnSpc>
                <a:spcPct val="150000"/>
              </a:lnSpc>
            </a:pPr>
            <a:r>
              <a:rPr lang="pt-BR" sz="32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sabemos avaliar a saúde quando a temos, lamentamos a sua falta quando a perdemos.</a:t>
            </a:r>
            <a:endParaRPr lang="pt-BR" sz="3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                                        </a:t>
            </a:r>
          </a:p>
          <a:p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pt-BR" sz="12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                                                                            </a:t>
            </a:r>
            <a:r>
              <a:rPr lang="pt-BR" sz="2000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Marquês de Maricá </a:t>
            </a:r>
            <a:r>
              <a:rPr lang="pt-BR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pt-BR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06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0700" y="2967335"/>
            <a:ext cx="5490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Muito Obrigada</a:t>
            </a:r>
          </a:p>
          <a:p>
            <a:pPr algn="ctr"/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8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968008"/>
          </a:xfrm>
        </p:spPr>
        <p:txBody>
          <a:bodyPr>
            <a:normAutofit/>
          </a:bodyPr>
          <a:lstStyle/>
          <a:p>
            <a:pPr lvl="0" algn="ctr"/>
            <a:r>
              <a:rPr lang="pt-BR" sz="2800" b="1" kern="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Introdução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043354"/>
            <a:ext cx="10585938" cy="5430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 de Saúde da Família:</a:t>
            </a:r>
          </a:p>
          <a:p>
            <a:pPr marL="0" indent="0">
              <a:buNone/>
            </a:pPr>
            <a:endParaRPr lang="pt-BR" b="1" kern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tabLst>
                <a:tab pos="457200" algn="l"/>
                <a:tab pos="679450" algn="l"/>
              </a:tabLs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 Dr. Marcelo Cândia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UBS com serviço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de emergência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24 h: 3 ESF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1 PMM, 2 PROVAB) 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tabLst>
                <a:tab pos="457200" algn="l"/>
                <a:tab pos="679450" algn="l"/>
              </a:tabLst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População da área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adstrita - 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11700 </a:t>
            </a: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habitantes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tabLst>
                <a:tab pos="457200" algn="l"/>
                <a:tab pos="679450" algn="l"/>
              </a:tabLst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51,17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F e 48,82% M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66,85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é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adulta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Prevalência estimada 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HAS: 11,75% (769 hipertensos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 2,69% (176 diabéticos)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t-BR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t-BR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buFont typeface="Wingdings" panose="05000000000000000000" pitchFamily="2" charset="2"/>
              <a:buChar char=""/>
              <a:tabLst>
                <a:tab pos="457200" algn="l"/>
                <a:tab pos="679450" algn="l"/>
              </a:tabLst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220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61682"/>
          </a:xfrm>
        </p:spPr>
        <p:txBody>
          <a:bodyPr>
            <a:normAutofit/>
          </a:bodyPr>
          <a:lstStyle/>
          <a:p>
            <a:pPr lvl="0" algn="ctr"/>
            <a:r>
              <a:rPr lang="pt-BR" sz="2800" b="1" kern="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Objetivo Geral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249680" y="1043354"/>
            <a:ext cx="8900160" cy="5430598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buFont typeface="Wingdings" panose="05000000000000000000" pitchFamily="2" charset="2"/>
              <a:buChar char=""/>
              <a:tabLst>
                <a:tab pos="457200" algn="l"/>
                <a:tab pos="679450" algn="l"/>
              </a:tabLst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Atenção dos usuários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Hipertensão Arterial Sistêmica e/ou Diabetes Mellitus, na UBS Dr. Marcelo Cândia, Macapá/Amapá.</a:t>
            </a:r>
          </a:p>
          <a:p>
            <a:pPr algn="ctr"/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20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9762"/>
          </a:xfrm>
        </p:spPr>
        <p:txBody>
          <a:bodyPr>
            <a:normAutofit/>
          </a:bodyPr>
          <a:lstStyle/>
          <a:p>
            <a:pPr lvl="0" algn="ctr"/>
            <a:r>
              <a:rPr lang="pt-BR" sz="2800" b="1" kern="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043354"/>
            <a:ext cx="10585938" cy="5430598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realizadas: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do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HAS/DM.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adesão ao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HAS/DM.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da atenção a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portadores de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HAS/DM.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dos profissionais da saúde da UBS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SzPct val="70000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075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9762"/>
          </a:xfrm>
        </p:spPr>
        <p:txBody>
          <a:bodyPr>
            <a:normAutofit/>
          </a:bodyPr>
          <a:lstStyle/>
          <a:p>
            <a:pPr lvl="0" algn="ctr"/>
            <a:r>
              <a:rPr lang="pt-BR" sz="2800" b="1" kern="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043354"/>
            <a:ext cx="10585938" cy="5430598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realizadas:</a:t>
            </a:r>
          </a:p>
          <a:p>
            <a:pPr marL="0" lvl="1" indent="0">
              <a:spcBef>
                <a:spcPts val="600"/>
              </a:spcBef>
              <a:buSzPct val="70000"/>
              <a:buNone/>
            </a:pPr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registro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informações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Hipertensos e Diabéticos avaliados como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risco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x-non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usuários Hipertensos e/ou Diabéticos.</a:t>
            </a:r>
          </a:p>
          <a:p>
            <a:pPr lvl="0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Melhoria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busca ativa aos usuários faltosos a consultas.</a:t>
            </a:r>
            <a:endParaRPr lang="pt-BR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SzPct val="70000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051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9762"/>
          </a:xfrm>
        </p:spPr>
        <p:txBody>
          <a:bodyPr>
            <a:normAutofit/>
          </a:bodyPr>
          <a:lstStyle/>
          <a:p>
            <a:pPr lvl="0" algn="ctr"/>
            <a:r>
              <a:rPr lang="pt-BR" sz="2800" b="1" kern="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Logística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043354"/>
            <a:ext cx="10585938" cy="5430598"/>
          </a:xfrm>
        </p:spPr>
        <p:txBody>
          <a:bodyPr>
            <a:normAutofit/>
          </a:bodyPr>
          <a:lstStyle/>
          <a:p>
            <a:pPr lvl="0" defTabSz="914400">
              <a:lnSpc>
                <a:spcPct val="150000"/>
              </a:lnSpc>
              <a:spcBef>
                <a:spcPct val="20000"/>
              </a:spcBef>
              <a:buClr>
                <a:srgbClr val="FF9933"/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Clr>
                <a:srgbClr val="FF9933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discussão com a equipe dos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Caderno Atenção Básica, número 36 e 37</a:t>
            </a:r>
            <a:r>
              <a:rPr lang="pt-BR" i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ambos do Ministério da Saúde. 2013.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Clr>
                <a:srgbClr val="FF9933"/>
              </a:buClr>
              <a:buFont typeface="Courier New" pitchFamily="49" charset="0"/>
              <a:buChar char="o"/>
              <a:defRPr/>
            </a:pP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Ampliar a porta de entrada na atenção primária de toda a população alvo de Hipertensos e Diabéticos.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Clr>
                <a:srgbClr val="FF9933"/>
              </a:buClr>
              <a:buFont typeface="Courier New" pitchFamily="49" charset="0"/>
              <a:buChar char="o"/>
              <a:defRPr/>
            </a:pP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Garantir espaços para a realização de reuniões com a associação de moradores e com os representantes da comunidade, para divulgação das ações planejadas.</a:t>
            </a: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buSzPct val="70000"/>
              <a:buFont typeface="Courier New" pitchFamily="49" charset="0"/>
              <a:buChar char="o"/>
            </a:pPr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SzPct val="70000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124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9762"/>
          </a:xfrm>
        </p:spPr>
        <p:txBody>
          <a:bodyPr>
            <a:normAutofit/>
          </a:bodyPr>
          <a:lstStyle/>
          <a:p>
            <a:pPr lvl="0" algn="ctr"/>
            <a:r>
              <a:rPr lang="pt-BR" sz="2800" b="1" kern="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Logística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043354"/>
            <a:ext cx="10585938" cy="5430598"/>
          </a:xfrm>
        </p:spPr>
        <p:txBody>
          <a:bodyPr>
            <a:normAutofit/>
          </a:bodyPr>
          <a:lstStyle/>
          <a:p>
            <a:pPr lvl="0" defTabSz="914400">
              <a:lnSpc>
                <a:spcPct val="150000"/>
              </a:lnSpc>
              <a:spcBef>
                <a:spcPct val="20000"/>
              </a:spcBef>
              <a:buClr>
                <a:srgbClr val="FF9933"/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Realização de rodas de conversa, grupos de </a:t>
            </a:r>
            <a:r>
              <a:rPr lang="pt-BR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HiperDia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palestras em salas de espera. 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Monitoramento mensal do atendimento clínico e da realização de exames complementares. </a:t>
            </a:r>
          </a:p>
          <a:p>
            <a:pPr lvl="0" algn="just" defTabSz="91440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Monitoramento mensal da intervenção. </a:t>
            </a: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buSzPct val="70000"/>
              <a:buFont typeface="Courier New" pitchFamily="49" charset="0"/>
              <a:buChar char="o"/>
            </a:pPr>
            <a:endParaRPr lang="pt-BR" sz="2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600"/>
              </a:spcBef>
              <a:buSzPct val="70000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5001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736</TotalTime>
  <Words>1560</Words>
  <Application>Microsoft Office PowerPoint</Application>
  <PresentationFormat>Personalizar</PresentationFormat>
  <Paragraphs>247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Balcão Envidraçado</vt:lpstr>
      <vt:lpstr>Apresentação do PowerPoint</vt:lpstr>
      <vt:lpstr>Introdução </vt:lpstr>
      <vt:lpstr>Apresentação do PowerPoint</vt:lpstr>
      <vt:lpstr>Introdução </vt:lpstr>
      <vt:lpstr>Objetivo Geral</vt:lpstr>
      <vt:lpstr>Metodologia</vt:lpstr>
      <vt:lpstr>Metodologia</vt:lpstr>
      <vt:lpstr>Logística</vt:lpstr>
      <vt:lpstr>Logística</vt:lpstr>
      <vt:lpstr>Treinamento e discussão com a equipe dos caderno atenção básica número 36 e 37, capacitação dos ACS para o cadastramento de hipertensos e diabéticos de toda área de abrangência da unidade de saúde. </vt:lpstr>
      <vt:lpstr>Apresentação do PowerPoint</vt:lpstr>
      <vt:lpstr>Realização de rodas de conversa, grupos de HiperDia e palestras em salas de espera.  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 </vt:lpstr>
      <vt:lpstr>Reflexão crítica sobre processo de aprendizagem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 dania</dc:creator>
  <cp:lastModifiedBy>Saude</cp:lastModifiedBy>
  <cp:revision>55</cp:revision>
  <dcterms:created xsi:type="dcterms:W3CDTF">2015-08-10T22:56:32Z</dcterms:created>
  <dcterms:modified xsi:type="dcterms:W3CDTF">2015-08-13T22:01:22Z</dcterms:modified>
</cp:coreProperties>
</file>