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95" r:id="rId5"/>
    <p:sldId id="293" r:id="rId6"/>
    <p:sldId id="294" r:id="rId7"/>
    <p:sldId id="259" r:id="rId8"/>
    <p:sldId id="260" r:id="rId9"/>
    <p:sldId id="261" r:id="rId10"/>
    <p:sldId id="262" r:id="rId11"/>
    <p:sldId id="263" r:id="rId12"/>
    <p:sldId id="264" r:id="rId13"/>
    <p:sldId id="270" r:id="rId14"/>
    <p:sldId id="271" r:id="rId15"/>
    <p:sldId id="272" r:id="rId16"/>
    <p:sldId id="267" r:id="rId17"/>
    <p:sldId id="288" r:id="rId18"/>
    <p:sldId id="273" r:id="rId19"/>
    <p:sldId id="268" r:id="rId20"/>
    <p:sldId id="289" r:id="rId21"/>
    <p:sldId id="265" r:id="rId22"/>
    <p:sldId id="276" r:id="rId23"/>
    <p:sldId id="269" r:id="rId24"/>
    <p:sldId id="278" r:id="rId25"/>
    <p:sldId id="282" r:id="rId26"/>
    <p:sldId id="287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Dania\Documents\Documents\docencia\unidade%203\planilha%20coleta%20de%20dados%20final.xlsx" TargetMode="External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Dania\Documents\Documents\docencia\unidade%203\planilha%20coleta%20de%20dados%20final.xlsx" TargetMode="External"/><Relationship Id="rId1" Type="http://schemas.openxmlformats.org/officeDocument/2006/relationships/themeOverride" Target="../theme/themeOverrid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Dania\Documents\Documents\docencia\unidade%203\planilha%20coleta%20de%20dados%20final.xlsx" TargetMode="External"/><Relationship Id="rId1" Type="http://schemas.openxmlformats.org/officeDocument/2006/relationships/themeOverride" Target="../theme/themeOverride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Users\Dania\Documents\Documents\docencia\unidade%203\planilha%20coleta%20de%20dados%20final.xlsx" TargetMode="External"/><Relationship Id="rId1" Type="http://schemas.openxmlformats.org/officeDocument/2006/relationships/themeOverride" Target="../theme/themeOverride5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Users\Dania\Documents\Documents\docencia\unidade%203\planilha%20coleta%20de%20dados%20final.xlsx" TargetMode="External"/><Relationship Id="rId1" Type="http://schemas.openxmlformats.org/officeDocument/2006/relationships/themeOverride" Target="../theme/themeOverride6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C:\Users\Dania\Documents\Documents\docencia\unidade%203\planilha%20coleta%20de%20dados%20final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75015854856716"/>
          <c:y val="7.7411092844164253E-2"/>
          <c:w val="0.84375112652929973"/>
          <c:h val="0.7883722227029267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AU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0.15970961887477425</c:v>
                </c:pt>
                <c:pt idx="1">
                  <c:v>0.39927404718693282</c:v>
                </c:pt>
                <c:pt idx="2">
                  <c:v>0.52813067150635207</c:v>
                </c:pt>
                <c:pt idx="3">
                  <c:v>0</c:v>
                </c:pt>
              </c:numCache>
            </c:numRef>
          </c:val>
        </c:ser>
        <c:axId val="67847296"/>
        <c:axId val="67848832"/>
      </c:barChart>
      <c:catAx>
        <c:axId val="678472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848832"/>
        <c:crosses val="autoZero"/>
        <c:auto val="1"/>
        <c:lblAlgn val="ctr"/>
        <c:lblOffset val="100"/>
      </c:catAx>
      <c:valAx>
        <c:axId val="6784883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84729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459566614151499"/>
          <c:y val="0.13727689820357017"/>
          <c:w val="0.83818902677018825"/>
          <c:h val="0.7319552400703659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AU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0.26470588235294351</c:v>
                </c:pt>
                <c:pt idx="1">
                  <c:v>0.74264705882353765</c:v>
                </c:pt>
                <c:pt idx="2">
                  <c:v>0.82352941176470584</c:v>
                </c:pt>
                <c:pt idx="3">
                  <c:v>0</c:v>
                </c:pt>
              </c:numCache>
            </c:numRef>
          </c:val>
        </c:ser>
        <c:axId val="67869312"/>
        <c:axId val="68088192"/>
      </c:barChart>
      <c:catAx>
        <c:axId val="678693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088192"/>
        <c:crosses val="autoZero"/>
        <c:auto val="1"/>
        <c:lblAlgn val="ctr"/>
        <c:lblOffset val="100"/>
      </c:catAx>
      <c:valAx>
        <c:axId val="6808819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8693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63496738396252"/>
          <c:y val="0.12270852256620118"/>
          <c:w val="0.84127016728289594"/>
          <c:h val="0.7426803280743470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AU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0.75000000000000422</c:v>
                </c:pt>
                <c:pt idx="1">
                  <c:v>0.89090909090909165</c:v>
                </c:pt>
                <c:pt idx="2">
                  <c:v>0.8969072164948515</c:v>
                </c:pt>
                <c:pt idx="3">
                  <c:v>0</c:v>
                </c:pt>
              </c:numCache>
            </c:numRef>
          </c:val>
        </c:ser>
        <c:axId val="68469120"/>
        <c:axId val="68470656"/>
      </c:barChart>
      <c:catAx>
        <c:axId val="684691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470656"/>
        <c:crosses val="autoZero"/>
        <c:auto val="1"/>
        <c:lblAlgn val="ctr"/>
        <c:lblOffset val="100"/>
      </c:catAx>
      <c:valAx>
        <c:axId val="6847065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4691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06306460196709"/>
          <c:y val="0.12012061498944974"/>
          <c:w val="0.8333356834284944"/>
          <c:h val="0.7448714452329420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AU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0.8333333333333337</c:v>
                </c:pt>
                <c:pt idx="1">
                  <c:v>0.8613861386138616</c:v>
                </c:pt>
                <c:pt idx="2">
                  <c:v>0.9821428571428571</c:v>
                </c:pt>
                <c:pt idx="3">
                  <c:v>0</c:v>
                </c:pt>
              </c:numCache>
            </c:numRef>
          </c:val>
        </c:ser>
        <c:axId val="68487040"/>
        <c:axId val="68488576"/>
      </c:barChart>
      <c:catAx>
        <c:axId val="684870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488576"/>
        <c:crosses val="autoZero"/>
        <c:auto val="1"/>
        <c:lblAlgn val="ctr"/>
        <c:lblOffset val="100"/>
      </c:catAx>
      <c:valAx>
        <c:axId val="6848857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4870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542355967088517"/>
          <c:y val="0.13317041929841567"/>
          <c:w val="0.84127016728289594"/>
          <c:h val="0.7590681933989026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AU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0.750000000000004</c:v>
                </c:pt>
                <c:pt idx="1">
                  <c:v>0.89090909090909165</c:v>
                </c:pt>
                <c:pt idx="2">
                  <c:v>0.89690721649485106</c:v>
                </c:pt>
                <c:pt idx="3">
                  <c:v>0</c:v>
                </c:pt>
              </c:numCache>
            </c:numRef>
          </c:val>
        </c:ser>
        <c:axId val="68496768"/>
        <c:axId val="68568192"/>
      </c:barChart>
      <c:catAx>
        <c:axId val="684967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568192"/>
        <c:crosses val="autoZero"/>
        <c:auto val="1"/>
        <c:lblAlgn val="ctr"/>
        <c:lblOffset val="100"/>
      </c:catAx>
      <c:valAx>
        <c:axId val="6856819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4967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41938418138283"/>
          <c:y val="8.1542799715091444E-2"/>
          <c:w val="0.83871165900247735"/>
          <c:h val="0.7822447287025924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AU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0.8333333333333337</c:v>
                </c:pt>
                <c:pt idx="1">
                  <c:v>0.8613861386138616</c:v>
                </c:pt>
                <c:pt idx="2">
                  <c:v>0.9821428571428571</c:v>
                </c:pt>
                <c:pt idx="3">
                  <c:v>0</c:v>
                </c:pt>
              </c:numCache>
            </c:numRef>
          </c:val>
        </c:ser>
        <c:axId val="68588672"/>
        <c:axId val="68590208"/>
      </c:barChart>
      <c:catAx>
        <c:axId val="685886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590208"/>
        <c:crosses val="autoZero"/>
        <c:auto val="1"/>
        <c:lblAlgn val="ctr"/>
        <c:lblOffset val="100"/>
      </c:catAx>
      <c:valAx>
        <c:axId val="6859020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5886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0.15741</cdr:x>
      <cdr:y>2.08457E-7</cdr:y>
    </cdr:from>
    <cdr:to>
      <cdr:x>1</cdr:x>
      <cdr:y>0.10507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224136" y="1"/>
          <a:ext cx="6552728" cy="50405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0.17084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7645047" cy="646232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0.10641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125288" y="-501427"/>
          <a:ext cx="8686800" cy="481626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2.21076E-7</cdr:y>
    </cdr:from>
    <cdr:to>
      <cdr:x>1</cdr:x>
      <cdr:y>0.12735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1"/>
          <a:ext cx="8686800" cy="576063"/>
        </a:xfrm>
        <a:prstGeom xmlns:a="http://schemas.openxmlformats.org/drawingml/2006/main" prst="rect">
          <a:avLst/>
        </a:prstGeom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0.0724</cdr:x>
      <cdr:y>0.01613</cdr:y>
    </cdr:from>
    <cdr:to>
      <cdr:x>0.88693</cdr:x>
      <cdr:y>0.1316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76064" y="72008"/>
          <a:ext cx="6480720" cy="515512"/>
        </a:xfrm>
        <a:prstGeom xmlns:a="http://schemas.openxmlformats.org/drawingml/2006/main" prst="rect">
          <a:avLst/>
        </a:prstGeom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0.09334</cdr:x>
      <cdr:y>0</cdr:y>
    </cdr:from>
    <cdr:to>
      <cdr:x>0.95543</cdr:x>
      <cdr:y>0.11195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10816" y="0"/>
          <a:ext cx="7488832" cy="506685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ector reto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5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B5CDC-846A-4838-AD3E-E4AF724EC20E}" type="datetimeFigureOut">
              <a:rPr lang="pt-BR"/>
              <a:pPr>
                <a:defRPr/>
              </a:pPr>
              <a:t>03/11/2015</a:t>
            </a:fld>
            <a:endParaRPr lang="pt-BR"/>
          </a:p>
        </p:txBody>
      </p:sp>
      <p:sp>
        <p:nvSpPr>
          <p:cNvPr id="6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79CCF-20D9-4969-A859-FCF6D782F0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B8821-39A8-4B70-8A83-EA6E95E719E3}" type="datetimeFigureOut">
              <a:rPr lang="pt-BR"/>
              <a:pPr>
                <a:defRPr/>
              </a:pPr>
              <a:t>03/11/2015</a:t>
            </a:fld>
            <a:endParaRPr lang="pt-BR"/>
          </a:p>
        </p:txBody>
      </p:sp>
      <p:sp>
        <p:nvSpPr>
          <p:cNvPr id="5" name="Espaço Reservado para Rodap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B30BA-514B-4B16-8817-61EFF8A3A3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49FB-411A-4992-A6ED-9840B854ECF8}" type="datetimeFigureOut">
              <a:rPr lang="pt-BR"/>
              <a:pPr>
                <a:defRPr/>
              </a:pPr>
              <a:t>03/11/2015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2DED2-816C-4F8C-A73E-4B586DC621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4FCC4-F8CA-43DB-A4C2-113BF4CC0704}" type="datetimeFigureOut">
              <a:rPr lang="pt-BR"/>
              <a:pPr>
                <a:defRPr/>
              </a:pPr>
              <a:t>03/11/2015</a:t>
            </a:fld>
            <a:endParaRPr lang="pt-BR"/>
          </a:p>
        </p:txBody>
      </p:sp>
      <p:sp>
        <p:nvSpPr>
          <p:cNvPr id="5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4D6E4-D0D2-4F66-B5DA-6E44D07ECF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ector reto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75442-A6B3-412B-A27D-5116ED457D90}" type="datetimeFigureOut">
              <a:rPr lang="pt-BR"/>
              <a:pPr>
                <a:defRPr/>
              </a:pPr>
              <a:t>03/11/2015</a:t>
            </a:fld>
            <a:endParaRPr lang="pt-BR"/>
          </a:p>
        </p:txBody>
      </p:sp>
      <p:sp>
        <p:nvSpPr>
          <p:cNvPr id="7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E0114-AFB3-4686-BDAF-F011E337A3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3A346-7DF1-4839-9B44-AAAB407C7EE5}" type="datetimeFigureOut">
              <a:rPr lang="pt-BR"/>
              <a:pPr>
                <a:defRPr/>
              </a:pPr>
              <a:t>03/11/2015</a:t>
            </a:fld>
            <a:endParaRPr lang="pt-BR"/>
          </a:p>
        </p:txBody>
      </p:sp>
      <p:sp>
        <p:nvSpPr>
          <p:cNvPr id="6" name="Espaço Reservado para Rodap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E9151-A299-41CD-8E6F-B01296BF1D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7E24F-7A3C-4619-B14A-B938C02BC983}" type="datetimeFigureOut">
              <a:rPr lang="pt-BR"/>
              <a:pPr>
                <a:defRPr/>
              </a:pPr>
              <a:t>03/11/2015</a:t>
            </a:fld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AA790-1A18-4E06-855A-5AA0ADFACD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91564-541B-403F-A652-EB17C7740DD9}" type="datetimeFigureOut">
              <a:rPr lang="pt-BR"/>
              <a:pPr>
                <a:defRPr/>
              </a:pPr>
              <a:t>03/11/2015</a:t>
            </a:fld>
            <a:endParaRPr lang="pt-BR"/>
          </a:p>
        </p:txBody>
      </p:sp>
      <p:sp>
        <p:nvSpPr>
          <p:cNvPr id="4" name="Espaço Reservado para Rodap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CF41F-BC15-4181-BBCB-BB5B17EDE9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B8957-BAE6-417B-8909-008D82379305}" type="datetimeFigureOut">
              <a:rPr lang="pt-BR"/>
              <a:pPr>
                <a:defRPr/>
              </a:pPr>
              <a:t>03/11/2015</a:t>
            </a:fld>
            <a:endParaRPr lang="pt-BR"/>
          </a:p>
        </p:txBody>
      </p:sp>
      <p:sp>
        <p:nvSpPr>
          <p:cNvPr id="3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A818E-4569-4069-935D-687F114347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C34F0-4AD5-4E2A-A31D-C21ADE0D4CC1}" type="datetimeFigureOut">
              <a:rPr lang="pt-BR"/>
              <a:pPr>
                <a:defRPr/>
              </a:pPr>
              <a:t>03/11/2015</a:t>
            </a:fld>
            <a:endParaRPr lang="pt-BR"/>
          </a:p>
        </p:txBody>
      </p:sp>
      <p:sp>
        <p:nvSpPr>
          <p:cNvPr id="7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91D3-FDB1-4665-A37B-7AEF01BF3F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1BBF6-AB40-42AA-88EB-D1669C681909}" type="datetimeFigureOut">
              <a:rPr lang="pt-BR"/>
              <a:pPr>
                <a:defRPr/>
              </a:pPr>
              <a:t>03/11/2015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8537E-661C-4B28-9415-AC3FD94342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Espaço Reservado para Texto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DC226D-2A8C-4872-A751-89C5C4A49A02}" type="datetimeFigureOut">
              <a:rPr lang="pt-BR"/>
              <a:pPr>
                <a:defRPr/>
              </a:pPr>
              <a:t>03/11/2015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5C6DFF-4264-45CB-90DE-C246E13BB1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39" r:id="rId4"/>
    <p:sldLayoutId id="2147484045" r:id="rId5"/>
    <p:sldLayoutId id="2147484040" r:id="rId6"/>
    <p:sldLayoutId id="2147484046" r:id="rId7"/>
    <p:sldLayoutId id="2147484047" r:id="rId8"/>
    <p:sldLayoutId id="2147484048" r:id="rId9"/>
    <p:sldLayoutId id="2147484041" r:id="rId10"/>
    <p:sldLayoutId id="21474840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1571612"/>
            <a:ext cx="8501122" cy="2786082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/>
              <a:t> </a:t>
            </a: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pt-BR" sz="2800" b="1" dirty="0" smtClean="0"/>
              <a:t>Melhoria da Atenção aos Usuários com Hipertensão Arterial Sistêmica e/ou Diabetes </a:t>
            </a:r>
            <a:r>
              <a:rPr lang="pt-BR" sz="2800" b="1" dirty="0" err="1" smtClean="0"/>
              <a:t>Mellitus</a:t>
            </a:r>
            <a:r>
              <a:rPr lang="pt-BR" sz="2800" b="1" dirty="0" smtClean="0"/>
              <a:t> na ESF 2  Florêncio , Santana da Boa Vista,RS.</a:t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4913332"/>
            <a:ext cx="8370887" cy="13017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Dania Rojas </a:t>
            </a:r>
            <a:r>
              <a:rPr lang="pt-BR" b="1" dirty="0" err="1" smtClean="0"/>
              <a:t>Gonzaléz</a:t>
            </a:r>
            <a:endParaRPr lang="pt-BR" b="1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Orientadora: Mabel </a:t>
            </a:r>
            <a:r>
              <a:rPr lang="pt-BR" b="1" dirty="0" err="1" smtClean="0"/>
              <a:t>Miluska</a:t>
            </a:r>
            <a:r>
              <a:rPr lang="pt-BR" b="1" dirty="0" smtClean="0"/>
              <a:t> </a:t>
            </a:r>
            <a:r>
              <a:rPr lang="pt-BR" b="1" dirty="0" err="1" smtClean="0"/>
              <a:t>Sucas</a:t>
            </a:r>
            <a:r>
              <a:rPr lang="pt-BR" b="1" dirty="0" smtClean="0"/>
              <a:t> Salas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/>
          </a:p>
        </p:txBody>
      </p:sp>
      <p:pic>
        <p:nvPicPr>
          <p:cNvPr id="10244" name="Imagem 3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33375"/>
            <a:ext cx="25193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Período de 12 semanas.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Capacitação da equipe.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Aumento do número de usuários cadastrados com HAS e DM.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Melhoria da qualidade da atenção 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Melhoria da busca ativa.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Melhoria dos registros.</a:t>
            </a:r>
          </a:p>
          <a:p>
            <a:pPr algn="just" eaLnBrk="1" hangingPunct="1"/>
            <a:endParaRPr lang="pt-BR" altLang="pt-BR" smtClean="0"/>
          </a:p>
          <a:p>
            <a:pPr algn="just"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t-BR" altLang="pt-BR" sz="2800" b="1" u="sng" smtClean="0"/>
              <a:t>Logística: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Ficha espelho.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Planilha de coleta de dados.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Ficha de acompanhamento de hipertensos e diabéticos 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Manual Técnico de HAS e o Manual Técnico de D M, ambos do Ministério da Saúde 2013 e disponíveis na UBS.</a:t>
            </a:r>
            <a:endParaRPr lang="pt-BR" altLang="pt-BR" smtClean="0"/>
          </a:p>
          <a:p>
            <a:pPr algn="just" eaLnBrk="1" hangingPunct="1"/>
            <a:endParaRPr lang="pt-BR" altLang="pt-BR" smtClean="0"/>
          </a:p>
          <a:p>
            <a:pPr algn="just" eaLnBrk="1" hangingPunct="1">
              <a:buFont typeface="Wingdings 2" pitchFamily="18" charset="2"/>
              <a:buNone/>
            </a:pPr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554163"/>
            <a:ext cx="8991600" cy="4875212"/>
          </a:xfrm>
        </p:spPr>
        <p:txBody>
          <a:bodyPr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3000" b="1" u="sng" dirty="0" smtClean="0"/>
              <a:t>OBJETIVO 1: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3000" b="1" dirty="0" smtClean="0"/>
              <a:t> Ampliar a cobertura de hipertensos e diabéticos da área de abrangência.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3000" b="1" u="sng" dirty="0" smtClean="0"/>
              <a:t>META: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3000" b="1" dirty="0" smtClean="0"/>
              <a:t> Cadastrar 70% dos hipertensos da área de abrangência.  </a:t>
            </a:r>
          </a:p>
          <a:p>
            <a:pPr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3000" b="1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3000" b="1" u="sng" dirty="0" smtClean="0"/>
              <a:t>RESULTADOS: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3000" b="1" dirty="0" smtClean="0"/>
              <a:t>  Cadastramos 291(52,8%) hipertensos, não atingindo a meta proposta pela diminuição das semanas da intervenção</a:t>
            </a:r>
            <a:r>
              <a:rPr lang="pt-BR" dirty="0" smtClean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 smtClean="0"/>
              <a:t>Objetivos, metas e resultados</a:t>
            </a:r>
            <a:endParaRPr lang="pt-BR" sz="3200" dirty="0"/>
          </a:p>
        </p:txBody>
      </p:sp>
      <p:sp>
        <p:nvSpPr>
          <p:cNvPr id="22531" name="Espaço Reservado para Conteúdo 4"/>
          <p:cNvSpPr>
            <a:spLocks noGrp="1"/>
          </p:cNvSpPr>
          <p:nvPr>
            <p:ph idx="1"/>
          </p:nvPr>
        </p:nvSpPr>
        <p:spPr>
          <a:xfrm>
            <a:off x="323850" y="1412875"/>
            <a:ext cx="8686800" cy="4525963"/>
          </a:xfrm>
        </p:spPr>
        <p:txBody>
          <a:bodyPr/>
          <a:lstStyle/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</p:txBody>
      </p:sp>
      <p:graphicFrame>
        <p:nvGraphicFramePr>
          <p:cNvPr id="5" name="Gráfico 4"/>
          <p:cNvGraphicFramePr/>
          <p:nvPr/>
        </p:nvGraphicFramePr>
        <p:xfrm>
          <a:off x="971600" y="1844824"/>
          <a:ext cx="7776864" cy="47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>
          <a:xfrm>
            <a:off x="0" y="1643063"/>
            <a:ext cx="9144000" cy="480377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t-BR" altLang="pt-BR" b="1" u="sng" smtClean="0"/>
              <a:t>OBJETIVO 1: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b="1" smtClean="0"/>
              <a:t> </a:t>
            </a:r>
            <a:r>
              <a:rPr lang="pt-BR" altLang="pt-BR" sz="2800" b="1" smtClean="0"/>
              <a:t>Ampliar a cobertura de hipertensos e diabéticos da área de abrangência.</a:t>
            </a:r>
            <a:endParaRPr lang="pt-BR" altLang="pt-BR" sz="2800" b="1" u="sng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pt-BR" altLang="pt-BR" sz="2800" b="1" u="sng" smtClean="0"/>
              <a:t>META: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Cadastrar 70 % dos diabéticos  da área de abrangência.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pt-BR" altLang="pt-BR" sz="2800" b="1" u="sng" smtClean="0"/>
              <a:t>RESULTADOS: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Cadastramos 112 (82,4%) diabéticos, alcançando, assim mais da meta proposta </a:t>
            </a:r>
            <a:r>
              <a:rPr lang="pt-BR" altLang="pt-BR" smtClean="0"/>
              <a:t>. </a:t>
            </a:r>
          </a:p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 smtClean="0"/>
              <a:t>Objetivos, metas e resultados</a:t>
            </a:r>
            <a:endParaRPr lang="pt-BR" sz="3200" dirty="0"/>
          </a:p>
        </p:txBody>
      </p:sp>
      <p:sp>
        <p:nvSpPr>
          <p:cNvPr id="24579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6" name="Gráfico 5"/>
          <p:cNvGraphicFramePr/>
          <p:nvPr/>
        </p:nvGraphicFramePr>
        <p:xfrm>
          <a:off x="1619672" y="2204865"/>
          <a:ext cx="705678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285875"/>
            <a:ext cx="8686800" cy="5214938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t-BR" altLang="pt-BR" sz="2800" b="1" u="sng" smtClean="0"/>
              <a:t>OBJETIVO 2: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     Melhorar a qualidade da atenção a hipertensos e/ou diabéticos.</a:t>
            </a:r>
            <a:endParaRPr lang="pt-BR" altLang="pt-BR" sz="2800" b="1" u="sng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pt-BR" altLang="pt-BR" sz="2800" b="1" u="sng" smtClean="0"/>
              <a:t>METAS: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   Realizar exame clínico apropriado em 100% dos hipertensos e diabéticos.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  Priorizar a prescrição de medicamentos da farmácia popular para 100% dos hipertensos e diabéticos  cadastrados na unidade de saúde</a:t>
            </a:r>
            <a:r>
              <a:rPr lang="pt-BR" altLang="pt-BR" sz="2800" smtClean="0"/>
              <a:t>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smtClean="0"/>
              <a:t> </a:t>
            </a:r>
            <a:r>
              <a:rPr lang="pt-BR" altLang="pt-BR" sz="2800" b="1" smtClean="0"/>
              <a:t>Realizar avaliação das necessidades de atendimento  odontológico ao 100 % dos hipertensos e diabéticos</a:t>
            </a:r>
            <a:r>
              <a:rPr lang="pt-BR" altLang="pt-BR" sz="2800" smtClean="0"/>
              <a:t>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pt-BR" altLang="pt-BR" u="sng" smtClean="0"/>
              <a:t>  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pt-BR" altLang="pt-BR" u="sng" smtClean="0"/>
              <a:t>    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pt-BR" altLang="pt-BR" smtClean="0"/>
              <a:t>   </a:t>
            </a:r>
          </a:p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4665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t-BR" sz="3000" b="1" u="sng" smtClean="0"/>
              <a:t>OBJETIVO 2: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sz="3000" b="1" smtClean="0"/>
              <a:t>  Melhorar a qualidade da atenção a hipertensos e/ou diabéticos.</a:t>
            </a:r>
            <a:endParaRPr lang="pt-BR" sz="3000" b="1" u="sng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pt-BR" sz="3000" b="1" u="sng" smtClean="0"/>
              <a:t>META: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sz="3000" b="1" smtClean="0"/>
              <a:t>  Garantir a 100% dos hipertensos a realização de exames complementares.</a:t>
            </a:r>
            <a:endParaRPr lang="pt-BR" sz="3000" b="1" u="sng" smtClean="0"/>
          </a:p>
          <a:p>
            <a:pPr eaLnBrk="1" hangingPunct="1">
              <a:buFont typeface="Wingdings 2" pitchFamily="18" charset="2"/>
              <a:buNone/>
            </a:pPr>
            <a:r>
              <a:rPr lang="pt-BR" sz="3000" b="1" u="sng" smtClean="0"/>
              <a:t>RESULTADOS: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sz="3000" b="1" smtClean="0"/>
              <a:t> Realizamos exames complementares a 291 (100%) dos hipertensos. </a:t>
            </a:r>
            <a:endParaRPr lang="pt-BR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1100" dirty="0" smtClean="0"/>
              <a:t> </a:t>
            </a:r>
            <a:endParaRPr lang="pt-BR" sz="1400" b="1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652" name="Retângulo 6"/>
          <p:cNvSpPr>
            <a:spLocks noChangeArrowheads="1"/>
          </p:cNvSpPr>
          <p:nvPr/>
        </p:nvSpPr>
        <p:spPr bwMode="auto">
          <a:xfrm>
            <a:off x="755650" y="188913"/>
            <a:ext cx="77041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/>
              <a:t>OBJETIVOS, METAS E RESULTADOS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8952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t-BR" sz="3000" b="1" u="sng" smtClean="0"/>
              <a:t>OBJETIVO 2: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sz="3000" b="1" smtClean="0"/>
              <a:t> Melhorar a qualidade da atenção a hipertensos e/ou diabéticos</a:t>
            </a:r>
            <a:endParaRPr lang="pt-BR" sz="3000" b="1" u="sng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pt-BR" sz="3000" b="1" u="sng" smtClean="0"/>
              <a:t>META:</a:t>
            </a:r>
            <a:r>
              <a:rPr lang="pt-BR" sz="3000" b="1" smtClean="0"/>
              <a:t>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sz="3000" b="1" smtClean="0"/>
              <a:t>Garantir a 100% dos diabéticos a realização de exames complementares.</a:t>
            </a:r>
            <a:endParaRPr lang="pt-BR" sz="3000" b="1" u="sng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pt-BR" sz="3000" b="1" u="sng" smtClean="0"/>
              <a:t>RESULTADOS: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sz="3000" b="1" smtClean="0"/>
              <a:t> Realizamos exames complementares a 112 (100%) dos diabéticos.</a:t>
            </a:r>
            <a:endParaRPr lang="pt-BR" u="sng" smtClean="0"/>
          </a:p>
          <a:p>
            <a:pPr algn="just" eaLnBrk="1" hangingPunct="1">
              <a:buFont typeface="Wingdings 2" pitchFamily="18" charset="2"/>
              <a:buNone/>
            </a:pPr>
            <a:endParaRPr lang="pt-BR" u="sng" smtClean="0"/>
          </a:p>
          <a:p>
            <a:pPr algn="just" eaLnBrk="1" hangingPunct="1">
              <a:buFont typeface="Wingdings 2" pitchFamily="18" charset="2"/>
              <a:buNone/>
            </a:pPr>
            <a:endParaRPr lang="pt-BR" smtClean="0"/>
          </a:p>
          <a:p>
            <a:pPr algn="just" eaLnBrk="1" hangingPunct="1"/>
            <a:endParaRPr lang="pt-BR" smtClean="0"/>
          </a:p>
          <a:p>
            <a:pPr algn="just" eaLnBrk="1" hangingPunct="1"/>
            <a:endParaRPr lang="pt-BR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pt-BR" sz="2800" smtClean="0"/>
              <a:t>A Hipertensão arterial sistêmica e a Diabetes Mellitus são doenças crônicas não transmissíveis freqüentes em nossas comunidades e a nível mundial. A hipertensão arterial é considerada uma das principais causas de morte prematura, responsável por mortes por doença cardiovascular e infarto. </a:t>
            </a:r>
            <a:r>
              <a:rPr lang="pt-BR" sz="2800" b="1" smtClean="0"/>
              <a:t>.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sz="2800" smtClean="0"/>
              <a:t>Principais Fatores do Risco relacionados com doenças crônicas não transmissíveis(DCNT).  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sz="2800" smtClean="0"/>
              <a:t>Importância do diagnóstico precoce e tratamento oportuno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OBJETIVOS, METAS E RESULTADOS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556792"/>
          <a:ext cx="8686800" cy="4523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001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>
          <a:xfrm>
            <a:off x="0" y="928688"/>
            <a:ext cx="9144000" cy="5786437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t-BR" altLang="pt-BR" sz="2800" u="sng" smtClean="0"/>
              <a:t>OBJETIVO 3: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 Mapear hipertensos e diabéticos de risco para doença cardiovascular.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pt-BR" altLang="pt-BR" sz="2800" u="sng" smtClean="0"/>
              <a:t>META: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 Realizar estratificação do risco cardiovascular em 100% dos hipertensos.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pt-BR" altLang="pt-BR" sz="2800" u="sng" smtClean="0"/>
              <a:t>RESULTADO: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 Realizamos a estratificação de risco cardiovascular a 261 (89,7%) dos hipertensos. O período de coleta dos dados terminou sem que tenha sido possível a 100% dos usuários retornarem com os resultados dos exames.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1747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6" name="Gráfico 5"/>
          <p:cNvGraphicFramePr/>
          <p:nvPr/>
        </p:nvGraphicFramePr>
        <p:xfrm>
          <a:off x="755576" y="1700808"/>
          <a:ext cx="795637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3000" b="1" u="sng" dirty="0" smtClean="0"/>
              <a:t>OBJETIVO 3</a:t>
            </a:r>
            <a:r>
              <a:rPr lang="pt-BR" sz="3000" b="1" dirty="0" smtClean="0"/>
              <a:t>:</a:t>
            </a:r>
          </a:p>
          <a:p>
            <a:pPr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3000" b="1" dirty="0" smtClean="0"/>
              <a:t> Mapear hipertensos e diabéticos de risco para doença cardiovascular.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3000" b="1" u="sng" dirty="0" smtClean="0"/>
              <a:t>META:</a:t>
            </a:r>
          </a:p>
          <a:p>
            <a:pPr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3000" b="1" dirty="0" smtClean="0"/>
              <a:t> Realizar estratificação do risco cardiovascular em 100% dos diabéticos.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3000" b="1" u="sng" dirty="0" smtClean="0"/>
              <a:t>RESULTADOS</a:t>
            </a:r>
            <a:r>
              <a:rPr lang="pt-BR" sz="3000" b="1" dirty="0" smtClean="0"/>
              <a:t>: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3000" b="1" dirty="0" smtClean="0"/>
              <a:t> Realizamos a estratificação de risco cardiovascular a 110 (98,2%) dos diabéticos. O período de coleta dos dados terminou sem que tenha sido possível a 100% dos usuários retornarem com os resultados dos exames.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2800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Objetivos, metas e resultados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4819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73233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t-BR" altLang="pt-BR" smtClean="0"/>
              <a:t> </a:t>
            </a:r>
            <a:r>
              <a:rPr lang="pt-BR" altLang="pt-BR" b="1" smtClean="0">
                <a:solidFill>
                  <a:schemeClr val="tx1"/>
                </a:solidFill>
              </a:rPr>
              <a:t>Realizamos exame clínico ao 100% dos usuários portadores de HAS e DM.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b="1" smtClean="0">
                <a:solidFill>
                  <a:schemeClr val="tx1"/>
                </a:solidFill>
              </a:rPr>
              <a:t>   O 100% dos usuários portadores de HAS e DM adquirierom medicamentos através da farmácia popular.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b="1" smtClean="0">
                <a:solidFill>
                  <a:schemeClr val="tx1"/>
                </a:solidFill>
              </a:rPr>
              <a:t>   Realizamos avaliação odontológica ao 100 % dos pacientes portadores de HAS e DM.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b="1" smtClean="0">
                <a:solidFill>
                  <a:schemeClr val="tx1"/>
                </a:solidFill>
              </a:rPr>
              <a:t>   Realizamos a busca ativa ao 100 % dos usuários com HAS e DM faltosos a consulta.</a:t>
            </a:r>
          </a:p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642942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5843" name="Espaço Reservado para Conteúdo 2"/>
          <p:cNvSpPr>
            <a:spLocks noGrp="1"/>
          </p:cNvSpPr>
          <p:nvPr>
            <p:ph idx="1"/>
          </p:nvPr>
        </p:nvSpPr>
        <p:spPr>
          <a:xfrm>
            <a:off x="142875" y="1000125"/>
            <a:ext cx="9001125" cy="56435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t-BR" altLang="pt-BR" smtClean="0"/>
              <a:t>  </a:t>
            </a:r>
            <a:r>
              <a:rPr lang="pt-BR" altLang="pt-BR" sz="2800" b="1" smtClean="0"/>
              <a:t>Realizamos a ficha de acompanhamento ao 100% dos usuários portadores de HAS e DM.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  Realizamos orientação nutricional  sobre alimentação saudável ao 100% dos usuários portadores de HAS e DM.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  Realizamos orientação sobre a importância da pratica regular de exercícios físicos ao 100% dos usuários com HAS e DM.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  Realizamos orientação sobre o risco de tabagismo ao 100% dos pacientes portadores de HAS e DM.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  Realizamos orientação sobre a importância da higiene bucal ao 100% dos usuários portadores de HAS e DM.</a:t>
            </a:r>
          </a:p>
          <a:p>
            <a:pPr eaLnBrk="1" hangingPunct="1">
              <a:buFont typeface="Wingdings 2" pitchFamily="18" charset="2"/>
              <a:buNone/>
            </a:pPr>
            <a:endParaRPr lang="pt-BR" altLang="pt-BR" smtClean="0"/>
          </a:p>
          <a:p>
            <a:pPr eaLnBrk="1" hangingPunct="1">
              <a:buFont typeface="Wingdings 2" pitchFamily="18" charset="2"/>
              <a:buNone/>
            </a:pPr>
            <a:endParaRPr lang="pt-BR" altLang="pt-BR" smtClean="0"/>
          </a:p>
          <a:p>
            <a:pPr eaLnBrk="1" hangingPunct="1">
              <a:buFont typeface="Wingdings 2" pitchFamily="18" charset="2"/>
              <a:buNone/>
            </a:pPr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6867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8952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  <a:defRPr/>
            </a:pPr>
            <a:r>
              <a:rPr lang="pt-BR" altLang="pt-BR" sz="2800" b="1" u="sng" dirty="0" smtClean="0"/>
              <a:t>Importância para a equipe e serviço</a:t>
            </a:r>
            <a:r>
              <a:rPr lang="pt-BR" altLang="pt-BR" sz="2800" b="1" dirty="0" smtClean="0"/>
              <a:t>:</a:t>
            </a:r>
          </a:p>
          <a:p>
            <a:pPr marL="514350" indent="-514350" algn="just" eaLnBrk="1" hangingPunct="1">
              <a:buFont typeface="Wingdings" pitchFamily="2" charset="2"/>
              <a:buChar char="Ø"/>
              <a:defRPr/>
            </a:pPr>
            <a:r>
              <a:rPr lang="pt-BR" altLang="pt-BR" sz="2800" b="1" dirty="0" smtClean="0"/>
              <a:t>Aperfeiçoamento da prática profissional, maior comprometimento, propiciou a ampliação da cobertura da atenção , melhora da busca ativa, atualização do registro de cadastro e qualificação da atenção.  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pt-BR" altLang="pt-BR" sz="2800" b="1" u="sng" dirty="0" smtClean="0"/>
              <a:t>Importância para a comunidade: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pt-BR" altLang="pt-BR" sz="2800" b="1" dirty="0" smtClean="0"/>
              <a:t>    Facilidade de acesso a consulta agendada.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pt-BR" altLang="pt-BR" sz="2800" b="1" dirty="0" smtClean="0"/>
              <a:t>    Facilidade de acesso a realização dos exames</a:t>
            </a:r>
            <a:r>
              <a:rPr lang="pt-BR" altLang="pt-BR" b="1" dirty="0" smtClean="0"/>
              <a:t>.</a:t>
            </a:r>
          </a:p>
          <a:p>
            <a:pPr algn="just" eaLnBrk="1" hangingPunct="1">
              <a:defRPr/>
            </a:pPr>
            <a:endParaRPr lang="pt-BR" altLang="pt-BR" dirty="0" smtClean="0"/>
          </a:p>
          <a:p>
            <a:pPr eaLnBrk="1" hangingPunct="1">
              <a:defRPr/>
            </a:pPr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78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pt-BR" altLang="pt-BR" smtClean="0"/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Qualificamos a atenção com destaque para a ampliação do exame dos pés dos diabéticos.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Identificação precoce de complicações e para a classificação de risco de ambos os grupos.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 Facilidade da busca ativa de pacientes faltosos a consulta.</a:t>
            </a:r>
            <a:r>
              <a:rPr lang="pt-BR" altLang="pt-BR" smtClean="0"/>
              <a:t> </a:t>
            </a:r>
          </a:p>
          <a:p>
            <a:pPr algn="just" eaLnBrk="1" hangingPunct="1">
              <a:buFont typeface="Wingdings 2" pitchFamily="18" charset="2"/>
              <a:buNone/>
            </a:pPr>
            <a:endParaRPr lang="pt-BR" altLang="pt-BR" smtClean="0"/>
          </a:p>
          <a:p>
            <a:pPr algn="just"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07157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Reflexão crítica sobre seu processo pessoal de aprendizagem</a:t>
            </a:r>
            <a:endParaRPr lang="pt-BR" dirty="0"/>
          </a:p>
        </p:txBody>
      </p:sp>
      <p:sp>
        <p:nvSpPr>
          <p:cNvPr id="38915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52863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pt-BR" altLang="pt-BR" sz="2800" b="1" dirty="0" smtClean="0"/>
              <a:t>Seriedade e comprometimento do curso.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pt-BR" altLang="pt-BR" sz="2800" b="1" dirty="0" smtClean="0"/>
              <a:t>Prática profissional aprimorada de todos os profissionais envolvidos.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altLang="pt-BR" sz="2800" b="1" dirty="0" smtClean="0"/>
              <a:t>Comprometimento na qualidade da assistência e registros das informações.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altLang="pt-BR" sz="2800" b="1" dirty="0" smtClean="0"/>
              <a:t> Alta qualificação científica do curso.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altLang="pt-BR" sz="2800" b="1" dirty="0" smtClean="0"/>
              <a:t> Alta preparação e qualidade acadêmica dos orientadores.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altLang="pt-BR" sz="2800" dirty="0" smtClean="0">
                <a:latin typeface="+mj-lt"/>
              </a:rPr>
              <a:t> </a:t>
            </a:r>
            <a:r>
              <a:rPr lang="pt-BR" sz="2800" dirty="0" smtClean="0">
                <a:latin typeface="+mj-lt"/>
              </a:rPr>
              <a:t>O curso foi uma fonte de aquisição e expansão de conhecimentos sob a saúde da família e a comunidade.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pt-BR" altLang="pt-BR" b="1" dirty="0" smtClean="0"/>
          </a:p>
          <a:p>
            <a:pPr eaLnBrk="1" hangingPunct="1">
              <a:defRPr/>
            </a:pPr>
            <a:endParaRPr lang="pt-BR" altLang="pt-BR" dirty="0" smtClean="0"/>
          </a:p>
          <a:p>
            <a:pPr eaLnBrk="1" hangingPunct="1">
              <a:defRPr/>
            </a:pPr>
            <a:endParaRPr lang="pt-BR" altLang="pt-BR" dirty="0" smtClean="0"/>
          </a:p>
          <a:p>
            <a:pPr eaLnBrk="1" hangingPunct="1">
              <a:defRPr/>
            </a:pPr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t-BR" sz="3300" b="1" smtClean="0"/>
              <a:t>Município: Santana Da Boa Vista– RS.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sz="3300" b="1" smtClean="0"/>
              <a:t>População aproximada: 8440 hab.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sz="3300" b="1" smtClean="0"/>
              <a:t> UBS – cobertura de 100%.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sz="3300" b="1" smtClean="0"/>
              <a:t>2 ESF.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sz="3300" b="1" smtClean="0"/>
              <a:t>1 Equipes de Saúde Bucal.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sz="3300" b="1" smtClean="0"/>
              <a:t>Hospital municipal atende emergências/urgências.</a:t>
            </a:r>
            <a:endParaRPr lang="pt-BR" sz="3300" smtClean="0"/>
          </a:p>
          <a:p>
            <a:pPr algn="just" eaLnBrk="1" hangingPunct="1">
              <a:buFont typeface="Wingdings 2" pitchFamily="18" charset="2"/>
              <a:buNone/>
            </a:pPr>
            <a:endParaRPr lang="pt-BR" smtClean="0"/>
          </a:p>
          <a:p>
            <a:pPr algn="just" eaLnBrk="1" hangingPunct="1"/>
            <a:endParaRPr lang="pt-BR" smtClean="0"/>
          </a:p>
          <a:p>
            <a:pPr algn="just" eaLnBrk="1" hangingPunct="1"/>
            <a:endParaRPr lang="pt-BR" smtClean="0"/>
          </a:p>
          <a:p>
            <a:pPr algn="just" eaLnBrk="1" hangingPunct="1"/>
            <a:endParaRPr lang="pt-BR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Conteúdo 2"/>
          <p:cNvSpPr>
            <a:spLocks noGrp="1"/>
          </p:cNvSpPr>
          <p:nvPr>
            <p:ph idx="1"/>
          </p:nvPr>
        </p:nvSpPr>
        <p:spPr>
          <a:xfrm>
            <a:off x="250825" y="3141663"/>
            <a:ext cx="8516938" cy="34432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t-BR" altLang="pt-BR" sz="2800" b="1" smtClean="0">
                <a:solidFill>
                  <a:schemeClr val="tx1"/>
                </a:solidFill>
              </a:rPr>
              <a:t>Dania Rojas Gonzaléz.</a:t>
            </a:r>
          </a:p>
          <a:p>
            <a:pPr eaLnBrk="1" hangingPunct="1">
              <a:buFont typeface="Wingdings 2" pitchFamily="18" charset="2"/>
              <a:buNone/>
            </a:pPr>
            <a:r>
              <a:rPr lang="pt-BR" altLang="pt-BR" sz="2800" b="1" smtClean="0">
                <a:solidFill>
                  <a:schemeClr val="tx1"/>
                </a:solidFill>
              </a:rPr>
              <a:t>Medica do Programa Mais Médicos.</a:t>
            </a:r>
          </a:p>
          <a:p>
            <a:pPr eaLnBrk="1" hangingPunct="1">
              <a:buFont typeface="Wingdings 2" pitchFamily="18" charset="2"/>
              <a:buNone/>
            </a:pPr>
            <a:r>
              <a:rPr lang="pt-BR" altLang="pt-BR" sz="2800" b="1" smtClean="0">
                <a:solidFill>
                  <a:schemeClr val="tx1"/>
                </a:solidFill>
              </a:rPr>
              <a:t>Email: daniarojasgonzalez@yahoo.es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pt-BR" altLang="pt-BR" sz="2800" b="1" smtClean="0">
                <a:solidFill>
                  <a:schemeClr val="tx1"/>
                </a:solidFill>
              </a:rPr>
              <a:t>Tel: (53)81228972.</a:t>
            </a:r>
          </a:p>
          <a:p>
            <a:pPr eaLnBrk="1" hangingPunct="1">
              <a:buFont typeface="Wingdings 2" pitchFamily="18" charset="2"/>
              <a:buNone/>
            </a:pPr>
            <a:endParaRPr lang="pt-BR" altLang="pt-BR" b="1" smtClean="0">
              <a:solidFill>
                <a:schemeClr val="tx1"/>
              </a:solidFill>
            </a:endParaRPr>
          </a:p>
          <a:p>
            <a:pPr algn="r" eaLnBrk="1" hangingPunct="1">
              <a:buFont typeface="Wingdings 2" pitchFamily="18" charset="2"/>
              <a:buNone/>
            </a:pPr>
            <a:endParaRPr lang="pt-BR" altLang="pt-BR" sz="5400" b="1" smtClean="0">
              <a:solidFill>
                <a:schemeClr val="tx1"/>
              </a:solidFill>
            </a:endParaRPr>
          </a:p>
        </p:txBody>
      </p:sp>
      <p:pic>
        <p:nvPicPr>
          <p:cNvPr id="39939" name="Imagem 3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836613"/>
            <a:ext cx="51847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481910" cy="838200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           MAPA RIO GRANDE DO SUL</a:t>
            </a:r>
            <a:endParaRPr lang="pt-BR" dirty="0"/>
          </a:p>
        </p:txBody>
      </p:sp>
      <p:pic>
        <p:nvPicPr>
          <p:cNvPr id="13315" name="Espaço Reservado para Conteúdo 5" descr="mapa santana da boa vist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84438" y="1916113"/>
            <a:ext cx="3935412" cy="3795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/>
              <a:t>                CIDADE  </a:t>
            </a:r>
            <a:r>
              <a:rPr lang="pt-BR" dirty="0" err="1" smtClean="0"/>
              <a:t>SaNTANA</a:t>
            </a:r>
            <a:r>
              <a:rPr lang="pt-BR" dirty="0" smtClean="0"/>
              <a:t> DA BOA VISTA </a:t>
            </a:r>
            <a:endParaRPr lang="pt-BR" dirty="0"/>
          </a:p>
        </p:txBody>
      </p:sp>
      <p:pic>
        <p:nvPicPr>
          <p:cNvPr id="14339" name="Espaço Reservado para Conteúdo 4" descr="0-8_vista_do_morro_da_caixa_dagu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30363" y="1554163"/>
            <a:ext cx="6035675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                   CIDADE SANTANA DA BOA VISTA </a:t>
            </a:r>
            <a:endParaRPr lang="pt-BR" dirty="0"/>
          </a:p>
        </p:txBody>
      </p:sp>
      <p:pic>
        <p:nvPicPr>
          <p:cNvPr id="15363" name="Picture 2" descr="C:\Users\Luis Alejandro\Documents\fotos\FOTO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28875" y="1785938"/>
            <a:ext cx="4286250" cy="32146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ESF Florêncio – População cadastrada: 3621 hab.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ESF fica na Policlínica  Central.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291 usuários maiores de 20 anos  portadores de HAS.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112 usuários maiores de 20 anos portadores de DM </a:t>
            </a:r>
            <a:r>
              <a:rPr lang="pt-BR" alt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628775"/>
            <a:ext cx="8686800" cy="39433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t-BR" sz="2800" b="1" u="sng" smtClean="0"/>
              <a:t>Anteriormente a intervenção</a:t>
            </a:r>
            <a:r>
              <a:rPr lang="pt-BR" sz="2800" b="1" smtClean="0"/>
              <a:t>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sz="2800" b="1" smtClean="0"/>
              <a:t>Não havia grupos de hipertensos nem diabéticos 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sz="2800" b="1" smtClean="0"/>
              <a:t>Não tinha registro dos usuários portadores de HAS e DM.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sz="2800" b="1" smtClean="0"/>
              <a:t>Não existia agendamento de consulta, o 100% da atenção se realizava por demanda espontânea.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sz="2800" b="1" smtClean="0"/>
              <a:t>As atividades de atenção a Hipertensão e Diabetes eram concentradas no médico.</a:t>
            </a:r>
          </a:p>
          <a:p>
            <a:pPr algn="just" eaLnBrk="1" hangingPunct="1"/>
            <a:endParaRPr lang="pt-BR" sz="2800" b="1" smtClean="0"/>
          </a:p>
          <a:p>
            <a:pPr algn="just" eaLnBrk="1" hangingPunct="1">
              <a:buFont typeface="Wingdings 2" pitchFamily="18" charset="2"/>
              <a:buNone/>
            </a:pPr>
            <a:endParaRPr lang="pt-BR" sz="3500" smtClean="0"/>
          </a:p>
          <a:p>
            <a:pPr algn="just"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pt-BR" altLang="pt-BR" sz="3600" smtClean="0"/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800" b="1" smtClean="0"/>
              <a:t>Melhorar a qualidade da atenção aos usuários portadores de HAS e DM na ESF#2 Florêncio do município de Santana da Voa Vista -RS</a:t>
            </a:r>
            <a:r>
              <a:rPr lang="pt-BR" alt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Viagem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Viagem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3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Viagem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Viagem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4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Viagem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Viagem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5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Viagem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Viagem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6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Viagem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Viagem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7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Viagem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Viagem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927</TotalTime>
  <Words>1132</Words>
  <Application>Microsoft Office PowerPoint</Application>
  <PresentationFormat>Apresentação na tela (4:3)</PresentationFormat>
  <Paragraphs>167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Viagem</vt:lpstr>
      <vt:lpstr>  Melhoria da Atenção aos Usuários com Hipertensão Arterial Sistêmica e/ou Diabetes Mellitus na ESF 2  Florêncio , Santana da Boa Vista,RS.     </vt:lpstr>
      <vt:lpstr>INTrodução</vt:lpstr>
      <vt:lpstr>introdução</vt:lpstr>
      <vt:lpstr>           MAPA RIO GRANDE DO SUL</vt:lpstr>
      <vt:lpstr>                CIDADE  SaNTANA DA BOA VISTA </vt:lpstr>
      <vt:lpstr>                   CIDADE SANTANA DA BOA VISTA </vt:lpstr>
      <vt:lpstr>introdução</vt:lpstr>
      <vt:lpstr>introdução</vt:lpstr>
      <vt:lpstr>objetivo</vt:lpstr>
      <vt:lpstr>metodologia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 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resultados</vt:lpstr>
      <vt:lpstr>Resultados</vt:lpstr>
      <vt:lpstr>discussão</vt:lpstr>
      <vt:lpstr>discussão</vt:lpstr>
      <vt:lpstr>Reflexão crítica sobre seu processo pessoal de aprendizagem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SAÚDE DA MULHER: QUALIFICAÇÃO DA DETECÇÃO DOS CÂNCERES DE COLO DE ÚTERO E DE MAMAS NA UNIDADE BÁSICA DE SAÚDE CENTRAL. CORONEL VIVIDA- PR</dc:title>
  <dc:creator>Jaiana Gubert</dc:creator>
  <cp:lastModifiedBy>Dania</cp:lastModifiedBy>
  <cp:revision>127</cp:revision>
  <dcterms:created xsi:type="dcterms:W3CDTF">2014-03-26T14:11:42Z</dcterms:created>
  <dcterms:modified xsi:type="dcterms:W3CDTF">2015-11-03T21:49:33Z</dcterms:modified>
</cp:coreProperties>
</file>