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330" r:id="rId2"/>
    <p:sldId id="346" r:id="rId3"/>
    <p:sldId id="258" r:id="rId4"/>
    <p:sldId id="329" r:id="rId5"/>
    <p:sldId id="331" r:id="rId6"/>
    <p:sldId id="328" r:id="rId7"/>
    <p:sldId id="263" r:id="rId8"/>
    <p:sldId id="264" r:id="rId9"/>
    <p:sldId id="336" r:id="rId10"/>
    <p:sldId id="272" r:id="rId11"/>
    <p:sldId id="274" r:id="rId12"/>
    <p:sldId id="276" r:id="rId13"/>
    <p:sldId id="277" r:id="rId14"/>
    <p:sldId id="284" r:id="rId15"/>
    <p:sldId id="341" r:id="rId16"/>
    <p:sldId id="286" r:id="rId17"/>
    <p:sldId id="288" r:id="rId18"/>
    <p:sldId id="292" r:id="rId19"/>
    <p:sldId id="295" r:id="rId20"/>
    <p:sldId id="296" r:id="rId21"/>
    <p:sldId id="299" r:id="rId22"/>
    <p:sldId id="300" r:id="rId23"/>
    <p:sldId id="301" r:id="rId24"/>
    <p:sldId id="304" r:id="rId25"/>
    <p:sldId id="305" r:id="rId26"/>
    <p:sldId id="306" r:id="rId27"/>
    <p:sldId id="342" r:id="rId28"/>
    <p:sldId id="307" r:id="rId29"/>
    <p:sldId id="311" r:id="rId30"/>
    <p:sldId id="34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56" d="100"/>
          <a:sy n="56" d="100"/>
        </p:scale>
        <p:origin x="-48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91694995690114"/>
          <c:y val="4.1281744642345589E-2"/>
          <c:w val="0.84501608270675888"/>
          <c:h val="0.83950981952446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'[Coleta dados Pre-Natal final_Dania.xls]Indicadores'!$C$5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-1.079930228003923E-3"/>
                  <c:y val="0.10478290292300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98604560077667E-3"/>
                  <c:y val="0.10041694863454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197209120154545E-3"/>
                  <c:y val="8.7319085769171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'[Coleta dados Pre-Natal final_Dania.xls]Indicadores'!$D$4:$G$4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dados Pre-Natal final_Dania.xls]Indicadores'!$D$5:$G$5</c:f>
              <c:numCache>
                <c:formatCode>0.0%</c:formatCode>
                <c:ptCount val="4"/>
                <c:pt idx="0">
                  <c:v>0.53846153846153844</c:v>
                </c:pt>
                <c:pt idx="1">
                  <c:v>0.61538461538461542</c:v>
                </c:pt>
                <c:pt idx="2">
                  <c:v>0.96153846153846156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182912"/>
        <c:axId val="108127936"/>
      </c:barChart>
      <c:catAx>
        <c:axId val="15818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8127936"/>
        <c:crosses val="autoZero"/>
        <c:auto val="1"/>
        <c:lblAlgn val="ctr"/>
        <c:lblOffset val="100"/>
        <c:noMultiLvlLbl val="0"/>
      </c:catAx>
      <c:valAx>
        <c:axId val="1081279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581829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51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714847436300725E-2"/>
          <c:y val="6.2129453309036499E-2"/>
          <c:w val="0.93707830904197686"/>
          <c:h val="0.87329449574392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'[Coleta dados Pre-Natal final_Dania.xls]Indicadores'!$C$40</c:f>
              <c:strCache>
                <c:ptCount val="1"/>
                <c:pt idx="0">
                  <c:v>Proporção de gestantes com vacina antitetânica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3.3291391422879311E-3"/>
                  <c:y val="0.13146352166357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582782845758621E-3"/>
                  <c:y val="0.131463521663572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097130474293105E-3"/>
                  <c:y val="0.110841792775169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1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'[Coleta dados Pre-Natal final_Dania.xls]Indicadores'!$D$39:$G$39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dados Pre-Natal final_Dania.xls]Indicadores'!$D$40:$G$40</c:f>
              <c:numCache>
                <c:formatCode>0.0%</c:formatCode>
                <c:ptCount val="4"/>
                <c:pt idx="0">
                  <c:v>0.9285714285714286</c:v>
                </c:pt>
                <c:pt idx="1">
                  <c:v>0.9375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666240"/>
        <c:axId val="54865280"/>
      </c:barChart>
      <c:catAx>
        <c:axId val="1586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865280"/>
        <c:crosses val="autoZero"/>
        <c:auto val="1"/>
        <c:lblAlgn val="ctr"/>
        <c:lblOffset val="100"/>
        <c:noMultiLvlLbl val="0"/>
      </c:catAx>
      <c:valAx>
        <c:axId val="548652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51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86662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dados Pre-Natal final_Dania.xls]Indicadores'!$C$50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3.265107162359599E-3"/>
                  <c:y val="9.4019858634223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884547524705978E-3"/>
                  <c:y val="0.10366292105824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981280863108184E-17"/>
                  <c:y val="9.4019858634223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1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'[Coleta dados Pre-Natal final_Dania.xls]Indicadores'!$D$49:$G$49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dados Pre-Natal final_Dania.xls]Indicadores'!$D$50:$G$50</c:f>
              <c:numCache>
                <c:formatCode>0.0%</c:formatCode>
                <c:ptCount val="4"/>
                <c:pt idx="0">
                  <c:v>0.42857142857142855</c:v>
                </c:pt>
                <c:pt idx="1">
                  <c:v>0.5625</c:v>
                </c:pt>
                <c:pt idx="2">
                  <c:v>0.6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12032"/>
        <c:axId val="54868160"/>
      </c:barChart>
      <c:catAx>
        <c:axId val="16881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868160"/>
        <c:crosses val="autoZero"/>
        <c:auto val="1"/>
        <c:lblAlgn val="ctr"/>
        <c:lblOffset val="100"/>
        <c:noMultiLvlLbl val="0"/>
      </c:catAx>
      <c:valAx>
        <c:axId val="548681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51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88120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dados Pre-Natal final_Dania.xls]Indicadores'!$C$61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1"/>
              <c:layout>
                <c:manualLayout>
                  <c:x val="0"/>
                  <c:y val="7.464348917757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7847450381189E-3"/>
                  <c:y val="0.12440581529595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1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'[Coleta dados Pre-Natal final_Dania.xls]Indicadores'!$D$60:$G$60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dados Pre-Natal final_Dania.xls]Indicadores'!$D$61:$G$61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0.5714285714285714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23808"/>
        <c:axId val="169198144"/>
      </c:barChart>
      <c:catAx>
        <c:axId val="16882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9198144"/>
        <c:crosses val="autoZero"/>
        <c:auto val="1"/>
        <c:lblAlgn val="ctr"/>
        <c:lblOffset val="100"/>
        <c:noMultiLvlLbl val="0"/>
      </c:catAx>
      <c:valAx>
        <c:axId val="1691981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51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88238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dados Pre-Natal final_Dania.xls]Indicadores'!$C$67</c:f>
              <c:strCache>
                <c:ptCount val="1"/>
                <c:pt idx="0">
                  <c:v>Proporção de gestantes com registro na ficha de acompanhamento/espelho de pré-natal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-2.0070574269054397E-17"/>
                  <c:y val="7.3853625990118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95424864772045E-3"/>
                  <c:y val="6.6468263391106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312174566286522E-3"/>
                  <c:y val="0.14433732319377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1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'[Coleta dados Pre-Natal final_Dania.xls]Indicadores'!$D$66:$G$66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dados Pre-Natal final_Dania.xls]Indicadores'!$D$67:$G$67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982016"/>
        <c:axId val="169200448"/>
      </c:barChart>
      <c:catAx>
        <c:axId val="16898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9200448"/>
        <c:crosses val="autoZero"/>
        <c:auto val="1"/>
        <c:lblAlgn val="ctr"/>
        <c:lblOffset val="100"/>
        <c:noMultiLvlLbl val="0"/>
      </c:catAx>
      <c:valAx>
        <c:axId val="1692004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51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689820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34B04-2BA5-46F8-971E-45C525FB33D6}" type="datetimeFigureOut">
              <a:rPr lang="pt-BR" smtClean="0"/>
              <a:t>09/08/2015</a:t>
            </a:fld>
            <a:endParaRPr lang="pt-B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A441F-4B2E-4149-BE59-20CC80753A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2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6568-C8EF-4200-94C1-7CE060583878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3DD2-67D2-4049-854D-C19A03CA1B58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639A-AB6B-4BD3-88EC-0EC19EF998AE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3D06-0E3F-4734-BF84-FB394352CD93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6B2A-040F-4A5E-9FAB-67B281659674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E703-1DF2-4107-8E6C-8522757C5C89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DE40-4528-44C5-9E6B-E14678128BE2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1188-7DB5-4602-83AA-99B84543ABDB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C760-4237-431B-A171-D65ACA22C485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A38E-B2B8-4DF0-8DCA-A16F2D71BCE9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EFDA-CE45-40F4-9387-0D44015F3537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E937-425D-4195-A688-C28B27FCF243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C433-01B0-46CC-8AD7-F74164F63738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D0F9-DDB9-4B26-A7CD-47CF9E7AFFB1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585D-B5F0-4CA5-81AB-2EE33DD4A1E0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1988-49A3-4D79-8040-D4828F274BE8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4224-C1DE-49DA-8AB5-B72374513247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9F308A-EAE3-4BA8-A625-4687558121A2}" type="datetime1">
              <a:rPr lang="en-US" smtClean="0"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90311" y="1689904"/>
            <a:ext cx="1078760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" sz="3600" b="1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3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</a:t>
            </a:r>
            <a:r>
              <a:rPr lang="pt-BR" sz="36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Conclusão de Curso</a:t>
            </a:r>
            <a:endParaRPr lang="pt-BR" sz="36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32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ao Pré-Natal e ao Puerpério na UBS Manoel Araújo Da Costa do Município de Epitaciolândia/AC</a:t>
            </a:r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Autor: </a:t>
            </a:r>
            <a:r>
              <a:rPr lang="pt-BR" sz="32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Dania</a:t>
            </a:r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Velazquez</a:t>
            </a:r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Arias</a:t>
            </a:r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Leandro </a:t>
            </a:r>
            <a:r>
              <a:rPr lang="pt-BR" sz="32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Leitzke</a:t>
            </a:r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Thurow</a:t>
            </a:r>
            <a:endParaRPr lang="pt-B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620" y="368937"/>
            <a:ext cx="19685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8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356" y="143219"/>
            <a:ext cx="1184313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19"/>
          <p:cNvGraphicFramePr/>
          <p:nvPr>
            <p:extLst>
              <p:ext uri="{D42A27DB-BD31-4B8C-83A1-F6EECF244321}">
                <p14:modId xmlns:p14="http://schemas.microsoft.com/office/powerpoint/2010/main" val="4183834566"/>
              </p:ext>
            </p:extLst>
          </p:nvPr>
        </p:nvGraphicFramePr>
        <p:xfrm>
          <a:off x="231353" y="1835990"/>
          <a:ext cx="11760019" cy="4919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143219"/>
            <a:ext cx="121506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Metas </a:t>
            </a:r>
            <a:r>
              <a:rPr lang="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</a:t>
            </a:r>
            <a:r>
              <a:rPr lang="pt-BR" sz="4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íficos</a:t>
            </a:r>
            <a:r>
              <a:rPr lang="pt-BR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4000" b="1" dirty="0" err="1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Natal</a:t>
            </a:r>
            <a:endParaRPr lang="pt-BR" sz="40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cobertura da atenção às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grávidas da área.</a:t>
            </a:r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Meta1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:Cadastrar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das grávidas</a:t>
            </a:r>
            <a:r>
              <a:rPr lang="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</a:t>
            </a:r>
            <a:r>
              <a:rPr lang="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7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86601" y="4400131"/>
            <a:ext cx="12219295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215" marR="448945" algn="just">
              <a:lnSpc>
                <a:spcPct val="115000"/>
              </a:lnSpc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marR="448945" algn="just">
              <a:lnSpc>
                <a:spcPct val="115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marR="448945" algn="just">
              <a:lnSpc>
                <a:spcPct val="115000"/>
              </a:lnSpc>
              <a:spcAft>
                <a:spcPts val="0"/>
              </a:spcAft>
            </a:pPr>
            <a:endParaRPr lang="" sz="240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4" y="1569660"/>
            <a:ext cx="11585740" cy="528833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404916" y="3118092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71,4%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67949" y="3118091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75,0%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233314" y="2887258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80,0%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2014" y="0"/>
            <a:ext cx="1170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ao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pré-natal.</a:t>
            </a:r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Garantir em 100%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ingresso ao pré-natal no primeiro trimestre da gravidez.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45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5" y="4217159"/>
            <a:ext cx="116688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240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7104" y="1296538"/>
            <a:ext cx="13415749" cy="566382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347417" y="3495676"/>
            <a:ext cx="1050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57,1%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24838" y="3435349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62,5%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451678" y="339441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64,0%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8365" y="95534"/>
            <a:ext cx="116688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Realizar pelo menos um exame ginecológico por trimestre em 100% das gestantes acompanhadas na UBS.</a:t>
            </a:r>
            <a:endParaRPr lang="pt-BR" sz="32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50" y="0"/>
            <a:ext cx="11696131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Realizar pelo menos um exame de mama em 100% das gestantes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acompanhadas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UBS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Garantir em 100% das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gestantes acompanhadas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UBS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solicitação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exames laboratoriais de acordo com o protocolo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pt-BR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" sz="3200" b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:Garantir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100% das gestantes cadastradas e acompanhadas na UBS a prescrição de sulfato ferroso e acido fólico conforme o protocolo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</a:t>
            </a:r>
            <a:r>
              <a:rPr lang="" sz="3200" b="1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</a:t>
            </a:r>
            <a:r>
              <a:rPr lang="" sz="3200" b="1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Realizar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avaliação de risco gestacional no pré-natal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" sz="320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algn="just"/>
            <a:endParaRPr lang="" sz="32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metas foram cumpridas em 100%.</a:t>
            </a:r>
          </a:p>
          <a:p>
            <a:pPr lvl="0" algn="just"/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realizava se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exame de mama em grávidas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puérperas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6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334" y="887105"/>
            <a:ext cx="7710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3" name="Gráfico 25"/>
          <p:cNvGraphicFramePr/>
          <p:nvPr>
            <p:extLst>
              <p:ext uri="{D42A27DB-BD31-4B8C-83A1-F6EECF244321}">
                <p14:modId xmlns:p14="http://schemas.microsoft.com/office/powerpoint/2010/main" val="802073771"/>
              </p:ext>
            </p:extLst>
          </p:nvPr>
        </p:nvGraphicFramePr>
        <p:xfrm>
          <a:off x="150125" y="2088107"/>
          <a:ext cx="11928144" cy="4701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776716"/>
            <a:ext cx="12191999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215" marR="359410" algn="just">
              <a:lnSpc>
                <a:spcPct val="115000"/>
              </a:lnSpc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marR="359410" algn="just">
              <a:lnSpc>
                <a:spcPct val="115000"/>
              </a:lnSpc>
              <a:spcAft>
                <a:spcPts val="0"/>
              </a:spcAft>
            </a:pPr>
            <a:endParaRPr lang="" sz="240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marR="359410" algn="just">
              <a:lnSpc>
                <a:spcPct val="115000"/>
              </a:lnSpc>
              <a:spcAft>
                <a:spcPts val="0"/>
              </a:spcAft>
            </a:pPr>
            <a:endParaRPr lang="" sz="240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2683" y="887105"/>
            <a:ext cx="2906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6 CuadroTexto"/>
          <p:cNvSpPr txBox="1"/>
          <p:nvPr/>
        </p:nvSpPr>
        <p:spPr>
          <a:xfrm>
            <a:off x="166046" y="2247"/>
            <a:ext cx="11859905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Garantir a vacinação com antitetânica </a:t>
            </a:r>
            <a:r>
              <a:rPr lang="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das gestantes acompanhadas na UBS.</a:t>
            </a:r>
          </a:p>
          <a:p>
            <a:pPr lvl="0" indent="540385" algn="just">
              <a:spcAft>
                <a:spcPts val="600"/>
              </a:spcAft>
            </a:pPr>
            <a:r>
              <a:rPr lang="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a vacinação </a:t>
            </a:r>
            <a:r>
              <a:rPr lang="pt-BR" sz="32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</a:t>
            </a:r>
            <a:r>
              <a:rPr lang="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ntra Hepatites B em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das gestantes acompanhadas na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UBS</a:t>
            </a: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6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453369333"/>
              </p:ext>
            </p:extLst>
          </p:nvPr>
        </p:nvGraphicFramePr>
        <p:xfrm>
          <a:off x="95534" y="1487606"/>
          <a:ext cx="11955439" cy="5257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Rectángulo"/>
          <p:cNvSpPr/>
          <p:nvPr/>
        </p:nvSpPr>
        <p:spPr>
          <a:xfrm>
            <a:off x="95534" y="5582119"/>
            <a:ext cx="11955439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448945" algn="just">
              <a:lnSpc>
                <a:spcPct val="115000"/>
              </a:lnSpc>
              <a:spcAft>
                <a:spcPts val="0"/>
              </a:spcAft>
            </a:pPr>
            <a:endParaRPr lang="" sz="240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 </a:t>
            </a:r>
            <a:endParaRPr lang="pt-BR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2012" y="286603"/>
            <a:ext cx="11818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580" algn="just"/>
            <a:r>
              <a:rPr lang="pt-BR" sz="32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8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: Realizar avaliação de atendimento odontológico em 100% das gestantes cadastradas e   acompanhadas na UBS.</a:t>
            </a:r>
            <a:r>
              <a:rPr lang="pt-BR" sz="32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81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978981693"/>
              </p:ext>
            </p:extLst>
          </p:nvPr>
        </p:nvGraphicFramePr>
        <p:xfrm>
          <a:off x="204718" y="1646605"/>
          <a:ext cx="11750721" cy="5095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-122830" y="5431808"/>
            <a:ext cx="12078269" cy="1071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215" marR="359410" algn="just">
              <a:lnSpc>
                <a:spcPct val="115000"/>
              </a:lnSpc>
              <a:spcAft>
                <a:spcPts val="0"/>
              </a:spcAft>
            </a:pPr>
            <a:endParaRPr lang="" sz="24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R="359410"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 </a:t>
            </a:r>
            <a:endParaRPr lang="pt-BR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0"/>
            <a:ext cx="11955439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3: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a adesão das mulheres ao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pré-natal.</a:t>
            </a:r>
            <a:endParaRPr lang="pt-BR" sz="320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Realizar a busca ativa </a:t>
            </a: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em 100%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das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gestantes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faltosas.</a:t>
            </a:r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72359953"/>
              </p:ext>
            </p:extLst>
          </p:nvPr>
        </p:nvGraphicFramePr>
        <p:xfrm>
          <a:off x="0" y="2139048"/>
          <a:ext cx="12191999" cy="460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296" y="0"/>
            <a:ext cx="1216470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4: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os registros de informações do pré-natal na área.</a:t>
            </a:r>
            <a:endParaRPr lang="pt-BR" sz="320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Meta1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Manter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registros específicos de acompanhamento/ficha espelho do pré-natal em 100% das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gestantes.</a:t>
            </a:r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1445" y="300251"/>
            <a:ext cx="11136573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</a:t>
            </a:r>
            <a:r>
              <a:rPr lang="" sz="3200" b="1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a qualidade de vida das grávidas no pré-natal.</a:t>
            </a:r>
            <a:endParaRPr lang="pt-BR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Garantir orientação nutricional em 100% das gestantes cadastradas e acompanhadas na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unidade.</a:t>
            </a:r>
          </a:p>
          <a:p>
            <a:pPr indent="540385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Orientar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em 100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 das gestantes cadastradas e acompanhadas na unidade sobre a importância do uso de Sulfato Ferroso e Ácido Fólico na gestação. </a:t>
            </a:r>
            <a:endParaRPr lang="pt-BR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3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Promover o aleitamento materno em 100% das gestantes cadastradas e acompanhadas na unidade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" sz="320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spcAft>
                <a:spcPts val="600"/>
              </a:spcAft>
            </a:pPr>
            <a:endParaRPr lang="pt-BR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spcAft>
                <a:spcPts val="600"/>
              </a:spcAft>
            </a:pPr>
            <a:r>
              <a:rPr lang="pt-BR" sz="32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Estas foram cumpridas em 100 % das gestantes.</a:t>
            </a:r>
            <a:endParaRPr lang="pt-BR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2830" y="5363570"/>
            <a:ext cx="12069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" sz="2400" smtClean="0">
              <a:solidFill>
                <a:srgbClr val="000000"/>
              </a:solidFill>
              <a:latin typeface="Arial"/>
              <a:ea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4" y="2139047"/>
            <a:ext cx="11750723" cy="471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0" y="0"/>
            <a:ext cx="121920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Orientar sobre os cuidados com a puérpera e com o recém-nascido em 100% das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gestantes.</a:t>
            </a:r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Orientar sobre anticoncepção após o parto em 100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</a:t>
            </a:r>
            <a:r>
              <a:rPr lang="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das gestantes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27797" y="1050878"/>
            <a:ext cx="105360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  <a:latin typeface="Arial"/>
                <a:ea typeface="Calibri"/>
              </a:rPr>
              <a:t>                                   </a:t>
            </a:r>
            <a:r>
              <a:rPr lang="" sz="3200" b="1" smtClean="0">
                <a:solidFill>
                  <a:srgbClr val="000000"/>
                </a:solidFill>
                <a:latin typeface="Arial"/>
                <a:ea typeface="Calibri"/>
              </a:rPr>
              <a:t>Introdu</a:t>
            </a:r>
            <a:r>
              <a:rPr lang="pt-BR" sz="3200" b="1" dirty="0" err="1" smtClean="0">
                <a:solidFill>
                  <a:srgbClr val="000000"/>
                </a:solidFill>
                <a:latin typeface="Arial"/>
                <a:ea typeface="Calibri"/>
              </a:rPr>
              <a:t>ção</a:t>
            </a:r>
            <a:endParaRPr lang="pt-BR" sz="3200" b="1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endParaRPr lang="pt-BR" sz="3200" b="1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</a:rPr>
              <a:t>A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</a:rPr>
              <a:t>assistência pré-natal adequada com a detecção e a intervenção precoce das situações de risco, assim como a atenção ao puerpério são importantes indicadores de saúde que tem como meta diminuir as principais causas de morbimortalidade materna e infantil e o baixo peso ao nascer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767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91319" y="1378424"/>
            <a:ext cx="111092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Orientar sobre os malefícios do uso de tabaco, álcool e outras drogas em 100% das gestantes cadastradas e acompanhadas na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unidade.</a:t>
            </a:r>
          </a:p>
          <a:p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7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Orientar sobre higiene bucal em 100% das gestantes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cadastradas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 acompanhadas na unidade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endParaRPr lang="pt-BR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Foram cumpridas em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100%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4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2137" y="5882185"/>
            <a:ext cx="1128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6" y="2388358"/>
            <a:ext cx="11709779" cy="446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0597" y="49256"/>
            <a:ext cx="119076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</a:t>
            </a:r>
            <a:r>
              <a:rPr lang="pt-BR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Objetivos </a:t>
            </a:r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 Metas Específicos do </a:t>
            </a:r>
            <a:r>
              <a:rPr lang="pt-BR" sz="4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Puerpério</a:t>
            </a:r>
            <a:endParaRPr lang="" sz="4000" dirty="0" smtClean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</a:t>
            </a: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a cobertura da atenção às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puérperas.</a:t>
            </a:r>
            <a:endParaRPr lang="" sz="3200" dirty="0" smtClean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Cadastrar 85% das puérperas da </a:t>
            </a:r>
            <a:r>
              <a:rPr lang="pt-BR" sz="32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</a:t>
            </a: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 Programa de Atenção ao Puerpério.</a:t>
            </a:r>
          </a:p>
        </p:txBody>
      </p:sp>
    </p:spTree>
    <p:extLst>
      <p:ext uri="{BB962C8B-B14F-4D97-AF65-F5344CB8AC3E}">
        <p14:creationId xmlns:p14="http://schemas.microsoft.com/office/powerpoint/2010/main" val="42152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36979" y="1337482"/>
            <a:ext cx="1075443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2: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a qualidade do atendimento ao Puerpério na área.</a:t>
            </a:r>
            <a:endParaRPr lang="pt-BR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Examinar as mamas em 100%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Examinar o abdome em 100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%.</a:t>
            </a:r>
          </a:p>
          <a:p>
            <a:pPr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Realizar exame ginecológico em 100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%.</a:t>
            </a:r>
            <a:endParaRPr lang="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spcAft>
                <a:spcPts val="600"/>
              </a:spcAft>
            </a:pPr>
            <a:endParaRPr lang="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spcAft>
                <a:spcPts val="600"/>
              </a:spcAft>
            </a:pP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Foram cumpridas em 100%.</a:t>
            </a:r>
          </a:p>
          <a:p>
            <a:pPr indent="540385" algn="just">
              <a:spcAft>
                <a:spcPts val="600"/>
              </a:spcAft>
            </a:pP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Antes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não eram feitos estes exames.</a:t>
            </a:r>
            <a:endParaRPr lang="pt-BR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600"/>
              </a:spcAft>
            </a:pPr>
            <a:endParaRPr lang="pt-BR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2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59558" y="791570"/>
            <a:ext cx="112048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</a:t>
            </a: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Avaliar o estado psíquico em 100% das puérperas cadastradas e acompanhadas na UBS.</a:t>
            </a:r>
          </a:p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</a:t>
            </a: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Avaliar intercorrências em 100% das puérperas cadastradas e acompanhadas na UBS.</a:t>
            </a:r>
            <a:endParaRPr lang="pt-BR" sz="320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6</a:t>
            </a: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Prescrever em 100% das puérperas cadastradas e acompanhadas na UBS um método anticoncepcional e Sulfato Ferroso nos 3 primeiros meses após o parto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endParaRPr lang="pt-BR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Foram cumpridas em 100%.</a:t>
            </a:r>
            <a:endParaRPr lang="pt-BR" sz="320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18866" y="1405719"/>
            <a:ext cx="109455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3: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os registros de informações do Puerpério na área.</a:t>
            </a:r>
            <a:endParaRPr lang="pt-BR" sz="3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Manter registros específicos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acompanhamento do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Puerpério em 100%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das puérperas acompanhadas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UBS.</a:t>
            </a:r>
            <a:endParaRPr lang="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pt-BR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Foi cumprida em 100%.</a:t>
            </a:r>
          </a:p>
          <a:p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Antes não existia o  registro específico.</a:t>
            </a:r>
          </a:p>
          <a:p>
            <a:pPr indent="540385" algn="just">
              <a:lnSpc>
                <a:spcPct val="150000"/>
              </a:lnSpc>
              <a:spcAft>
                <a:spcPts val="600"/>
              </a:spcAft>
            </a:pPr>
            <a:endParaRPr lang="pt-BR" sz="1600" dirty="0"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42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77921" y="1173707"/>
            <a:ext cx="1094550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4: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a qualidade de vida das puérperas no Puerpério.</a:t>
            </a:r>
            <a:endParaRPr lang="pt-BR" sz="320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Orientar sobre os cuidados com a puérpera e com o recém-nascido em 100% das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puérperas acompanhadas .</a:t>
            </a:r>
            <a:endParaRPr lang="pt-BR" sz="3200" dirty="0">
              <a:solidFill>
                <a:prstClr val="white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 Orientar sobre a importância do aleitamento materno em 100% das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puérperas acompanhadas.</a:t>
            </a:r>
            <a:endParaRPr lang="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endParaRPr lang="pt-BR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Foram cumpridas em 100%.</a:t>
            </a:r>
            <a:endParaRPr lang="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540385" algn="just">
              <a:spcAft>
                <a:spcPts val="600"/>
              </a:spcAf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41696" y="600501"/>
            <a:ext cx="10140286" cy="456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endParaRPr lang="pt-BR" dirty="0"/>
          </a:p>
        </p:txBody>
      </p:sp>
      <p:sp>
        <p:nvSpPr>
          <p:cNvPr id="3" name="2 CuadroTexto"/>
          <p:cNvSpPr txBox="1"/>
          <p:nvPr/>
        </p:nvSpPr>
        <p:spPr>
          <a:xfrm>
            <a:off x="627797" y="723331"/>
            <a:ext cx="107271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40385" algn="just">
              <a:spcAft>
                <a:spcPts val="600"/>
              </a:spcAft>
            </a:pP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32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3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: Orientar sobre os malefícios do uso de tabaco, álcool e outras drogas em 100% das 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puérperas acompanhadas.</a:t>
            </a:r>
            <a:endParaRPr lang="" sz="3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Meta 4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: Orientar em 100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% das 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puérperas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acompanhadas 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</a:rPr>
              <a:t>a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</a:rPr>
              <a:t>importância do uso de Sulfato Ferroso nos primeiros 3 meses após o parto.</a:t>
            </a:r>
          </a:p>
          <a:p>
            <a:pPr lvl="0" indent="540385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5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: Orientar sobre o planejamento familiar após o parto em 100% das 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puérperas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acompanhadas na UBS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</a:t>
            </a:r>
          </a:p>
          <a:p>
            <a:pPr lvl="0" indent="540385" algn="just">
              <a:spcAft>
                <a:spcPts val="600"/>
              </a:spcAft>
            </a:pPr>
            <a:endParaRPr lang="pt-BR" sz="3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>
              <a:spcAft>
                <a:spcPts val="600"/>
              </a:spcAft>
            </a:pP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Foram cumpridas em 100%.</a:t>
            </a:r>
            <a:endParaRPr lang="pt-BR" sz="3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0" indent="540385" algn="just">
              <a:lnSpc>
                <a:spcPct val="150000"/>
              </a:lnSpc>
              <a:spcAft>
                <a:spcPts val="600"/>
              </a:spcAft>
            </a:pPr>
            <a:endParaRPr lang="pt-BR" sz="1400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09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82639" y="2265528"/>
            <a:ext cx="10072048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t-BR" sz="32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Objetivo 5: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Melhorar a adesão das mulheres ao Puerpério na área.</a:t>
            </a:r>
            <a:endParaRPr lang="pt-BR" sz="3200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pt-BR" sz="3200" b="1" dirty="0">
                <a:solidFill>
                  <a:srgbClr val="000000"/>
                </a:solidFill>
                <a:latin typeface="Arial"/>
                <a:ea typeface="Calibri"/>
              </a:rPr>
              <a:t>Meta </a:t>
            </a:r>
            <a:r>
              <a:rPr lang="pt-BR" sz="3200" b="1" dirty="0" smtClean="0">
                <a:solidFill>
                  <a:srgbClr val="000000"/>
                </a:solidFill>
                <a:latin typeface="Arial"/>
                <a:ea typeface="Calibri"/>
              </a:rPr>
              <a:t>1</a:t>
            </a:r>
            <a:r>
              <a:rPr lang="pt-BR" sz="3200" b="1" dirty="0">
                <a:solidFill>
                  <a:srgbClr val="000000"/>
                </a:solidFill>
                <a:latin typeface="Arial"/>
                <a:ea typeface="Calibri"/>
              </a:rPr>
              <a:t>: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</a:rPr>
              <a:t>Realizar a busca ativa das puérperas faltosas ás consultas do 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</a:rPr>
              <a:t>Puerpério.</a:t>
            </a:r>
          </a:p>
          <a:p>
            <a:pPr lvl="0"/>
            <a:endParaRPr lang="pt-BR" sz="32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pPr lvl="0"/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</a:rPr>
              <a:t>Foi cumprida em 100%.</a:t>
            </a:r>
          </a:p>
        </p:txBody>
      </p:sp>
    </p:spTree>
    <p:extLst>
      <p:ext uri="{BB962C8B-B14F-4D97-AF65-F5344CB8AC3E}">
        <p14:creationId xmlns:p14="http://schemas.microsoft.com/office/powerpoint/2010/main" val="38620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96537" y="570371"/>
            <a:ext cx="94169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               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t-BR" sz="3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                           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Discussão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32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intervenção </a:t>
            </a:r>
            <a:r>
              <a:rPr lang="" sz="320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pt-BR" sz="32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lcançou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seu objetivo. </a:t>
            </a:r>
          </a:p>
          <a:p>
            <a:pPr algn="just">
              <a:spcAft>
                <a:spcPts val="0"/>
              </a:spcAft>
            </a:pPr>
            <a:r>
              <a:rPr lang="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Foi muito importante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para a </a:t>
            </a: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equipe, para o serviço e para a comunidade.</a:t>
            </a:r>
          </a:p>
          <a:p>
            <a:pPr algn="just">
              <a:spcAft>
                <a:spcPts val="0"/>
              </a:spcAft>
            </a:pPr>
            <a:r>
              <a:rPr lang="pt-BR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Forma parte da rutina de nosso serviço, só pretendemos algumas mudanças para viabilizar sua continuidade.</a:t>
            </a:r>
          </a:p>
          <a:p>
            <a:pPr algn="just">
              <a:spcAft>
                <a:spcPts val="0"/>
              </a:spcAft>
            </a:pPr>
            <a:endParaRPr lang="pt-BR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pt-BR" sz="32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9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32513" y="777922"/>
            <a:ext cx="10904561" cy="5289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pt-BR" sz="3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Reflexão crítica sobre o processo pessoal de </a:t>
            </a:r>
            <a:r>
              <a:rPr lang="pt-BR" sz="32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aprendizagem.</a:t>
            </a:r>
            <a:endParaRPr lang="pt-BR" sz="32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pt-BR" sz="3200" dirty="0" smtClean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curso 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superou as minhas expectativas iniciais.</a:t>
            </a:r>
            <a:endParaRPr lang="pt-BR" sz="3200" dirty="0" smtClean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F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oi </a:t>
            </a: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uma experiência muito interessante n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 minha prática profissional.</a:t>
            </a: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Entre as aprendizagens mais relevantes para mim estão as relacionadas ao manejo da dengue, da tuberculose, da </a:t>
            </a:r>
            <a:r>
              <a:rPr lang="pt-BR" sz="3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hanseníase.</a:t>
            </a:r>
            <a:r>
              <a:rPr lang="pt-BR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 </a:t>
            </a:r>
            <a:endParaRPr lang="pt-BR" sz="16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 </a:t>
            </a:r>
            <a:endParaRPr lang="pt-BR" sz="16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1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2" y="1110036"/>
            <a:ext cx="993865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últimas décadas o </a:t>
            </a:r>
            <a:r>
              <a:rPr lang="" sz="32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reduzido a mortalidade materna e infantil, </a:t>
            </a:r>
            <a:r>
              <a:rPr lang="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ocorrem mortes por causas evitáveis relacionadas com a atenção </a:t>
            </a:r>
            <a:r>
              <a:rPr lang="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pré-natal, o parto e o puerpério.</a:t>
            </a:r>
            <a:r>
              <a:rPr lang="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pais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mantém-se elevada a incidência de sífilis congênita e de hipertensão arterial durante a gravidez, que é a causa mais frequente de morbimortalidade materna e perinatal. </a:t>
            </a:r>
          </a:p>
          <a:p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46411" y="2606722"/>
            <a:ext cx="10317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OBRIGADA</a:t>
            </a:r>
            <a:endParaRPr lang="pt-B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23129" cy="685799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946" y="0"/>
            <a:ext cx="6378053" cy="6857999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9239534" y="5345541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OBRIGADA</a:t>
            </a:r>
            <a:endParaRPr lang="pt-BR" dirty="0"/>
          </a:p>
        </p:txBody>
      </p:sp>
      <p:sp>
        <p:nvSpPr>
          <p:cNvPr id="9" name="8 Rectángulo"/>
          <p:cNvSpPr/>
          <p:nvPr/>
        </p:nvSpPr>
        <p:spPr>
          <a:xfrm>
            <a:off x="1753704" y="3729714"/>
            <a:ext cx="73793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TopUp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oper Black" panose="0208090404030B020404" pitchFamily="18" charset="0"/>
              </a:rPr>
              <a:t>OBRIGADA</a:t>
            </a:r>
            <a:endParaRPr lang="pt-BR" sz="9600" b="1" cap="none" spc="0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1142359" y="1308841"/>
            <a:ext cx="1002574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lvl="0"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 município, Epitaciolândia,</a:t>
            </a:r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</a:t>
            </a:r>
            <a:r>
              <a:rPr lang="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32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 ubicado na região nor oeste do país.</a:t>
            </a:r>
          </a:p>
          <a:p>
            <a:pPr lvl="0" algn="just"/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limite com o Departamento de Pando na Bolivia,e com os municípios de Brasileia e Xapuri. </a:t>
            </a:r>
          </a:p>
          <a:p>
            <a:pPr lvl="0" algn="just"/>
            <a:r>
              <a:rPr lang="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uma área territorial de 1.659km</a:t>
            </a:r>
            <a:r>
              <a:rPr lang="pt-BR" sz="3200" baseline="30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(9,4hab./km</a:t>
            </a:r>
            <a:r>
              <a:rPr lang="pt-BR" sz="3200" baseline="30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de 15.679 habitantes (IBGE-2012).</a:t>
            </a:r>
            <a:endParaRPr lang="" sz="32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 com um sistema de saúde precário</a:t>
            </a:r>
            <a:r>
              <a:rPr lang="pt-BR" sz="28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28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" sz="28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" sz="28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" sz="24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24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24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2984" y="1011835"/>
            <a:ext cx="1110012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A UBS Manoel Araújo Da Costa</a:t>
            </a:r>
          </a:p>
          <a:p>
            <a:pPr algn="just"/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ocaliza se em área urbana do município</a:t>
            </a:r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Epitaciolândia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uma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de 2.551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pessoas com 773 famílias.</a:t>
            </a:r>
          </a:p>
          <a:p>
            <a:pPr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condições higiénico epidemiológicas são desfavoráveis.</a:t>
            </a:r>
          </a:p>
          <a:p>
            <a:pPr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física não cumpre com </a:t>
            </a:r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estabelecido pelo MS.</a:t>
            </a:r>
          </a:p>
          <a:p>
            <a:pPr lvl="0"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atendimentos às gravidas e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ás puérperas</a:t>
            </a:r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da intervenção caracterizavam se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deficientes.</a:t>
            </a:r>
            <a:endParaRPr lang="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911" y="1432222"/>
            <a:ext cx="1185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3 CuadroTexto"/>
          <p:cNvSpPr txBox="1"/>
          <p:nvPr/>
        </p:nvSpPr>
        <p:spPr>
          <a:xfrm>
            <a:off x="768936" y="1937192"/>
            <a:ext cx="103246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Geral</a:t>
            </a:r>
          </a:p>
          <a:p>
            <a:pPr lvl="0" algn="just"/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Melhorar a atenção ao Pré-Natal e ao Puerpério na UBS Manoel Araújo Da Costa do Município Epitaciolândia/AC</a:t>
            </a:r>
            <a:r>
              <a:rPr lang="pt-BR" sz="24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9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237" y="110173"/>
            <a:ext cx="1190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pt-BR" sz="24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69695" y="710337"/>
            <a:ext cx="1027831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4000" b="1" dirty="0" smtClean="0">
                <a:solidFill>
                  <a:prstClr val="white"/>
                </a:solidFill>
              </a:rPr>
              <a:t> </a:t>
            </a:r>
            <a:r>
              <a:rPr lang="pt-BR" sz="4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" sz="4000" b="1" dirty="0" smtClean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pt-BR" sz="320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desenvolvida em 3 meses. </a:t>
            </a:r>
          </a:p>
          <a:p>
            <a:pPr algn="just"/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Participou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 a equipe de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trabalho, com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apoio dos gestores e das lideranças comunitárias do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bairro.</a:t>
            </a:r>
          </a:p>
          <a:p>
            <a:pPr algn="just"/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alvo da intervenção foram as grávidas e puérperas residentes na área de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abrangência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e </a:t>
            </a:r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cadastradas no programa de Atenção ao Pré-Natal e ao Puerpério da </a:t>
            </a:r>
            <a:r>
              <a:rPr lang="pt-BR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</a:t>
            </a:r>
            <a:r>
              <a:rPr lang="pt-BR" sz="2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655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437" y="1173369"/>
            <a:ext cx="111348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Utilizamos</a:t>
            </a:r>
            <a:r>
              <a:rPr lang="" sz="32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" sz="32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" sz="32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Técnico do Pré-natal e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Puerpério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disponibilizado pelo Ministério da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Saúde/2012.</a:t>
            </a:r>
          </a:p>
          <a:p>
            <a:pPr algn="just"/>
            <a:r>
              <a:rPr lang="" sz="32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Humanização ao Pré-natal e Nascimento (PHPN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r>
              <a:rPr lang="" sz="32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prontuários individuais disponibilizados pela secretaria de saúde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municipal.</a:t>
            </a:r>
          </a:p>
          <a:p>
            <a:pPr algn="just"/>
            <a:r>
              <a:rPr lang="" sz="320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Fichas Espelhos </a:t>
            </a:r>
            <a:r>
              <a:rPr lang="pt-BR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atenção ao pré-natal e ao puerpério disponibilizada pelo </a:t>
            </a:r>
            <a:r>
              <a:rPr lang="pt-B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curso.</a:t>
            </a:r>
            <a:endParaRPr lang="pt-BR" sz="32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2436" y="1655182"/>
            <a:ext cx="111464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Apresentamos o projeto aos representantes da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comunidade.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Colocamos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cartazes na recepção da UBS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pt-BR" sz="3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equipe recebeu capacitação sobre a atenção as grávidas e puérperas</a:t>
            </a:r>
            <a:endParaRPr lang="pt-BR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Realizamos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educativas com a população (palestras, reuniões, grupo dinâmico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 algn="just"/>
            <a:endParaRPr lang="pt-BR" sz="3200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2252</TotalTime>
  <Words>1326</Words>
  <Application>Microsoft Office PowerPoint</Application>
  <PresentationFormat>Personalizado</PresentationFormat>
  <Paragraphs>199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Slice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Manoel Araujo</dc:creator>
  <cp:lastModifiedBy>euforia</cp:lastModifiedBy>
  <cp:revision>157</cp:revision>
  <dcterms:created xsi:type="dcterms:W3CDTF">2015-06-26T13:38:30Z</dcterms:created>
  <dcterms:modified xsi:type="dcterms:W3CDTF">2015-08-09T18:52:59Z</dcterms:modified>
</cp:coreProperties>
</file>