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4" r:id="rId1"/>
  </p:sldMasterIdLst>
  <p:notesMasterIdLst>
    <p:notesMasterId r:id="rId47"/>
  </p:notesMasterIdLst>
  <p:sldIdLst>
    <p:sldId id="256" r:id="rId2"/>
    <p:sldId id="301" r:id="rId3"/>
    <p:sldId id="308" r:id="rId4"/>
    <p:sldId id="354" r:id="rId5"/>
    <p:sldId id="355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22" r:id="rId14"/>
    <p:sldId id="316" r:id="rId15"/>
    <p:sldId id="317" r:id="rId16"/>
    <p:sldId id="318" r:id="rId17"/>
    <p:sldId id="323" r:id="rId18"/>
    <p:sldId id="319" r:id="rId19"/>
    <p:sldId id="320" r:id="rId20"/>
    <p:sldId id="321" r:id="rId21"/>
    <p:sldId id="324" r:id="rId22"/>
    <p:sldId id="325" r:id="rId23"/>
    <p:sldId id="326" r:id="rId24"/>
    <p:sldId id="327" r:id="rId25"/>
    <p:sldId id="328" r:id="rId26"/>
    <p:sldId id="330" r:id="rId27"/>
    <p:sldId id="331" r:id="rId28"/>
    <p:sldId id="332" r:id="rId29"/>
    <p:sldId id="333" r:id="rId30"/>
    <p:sldId id="334" r:id="rId31"/>
    <p:sldId id="336" r:id="rId32"/>
    <p:sldId id="337" r:id="rId33"/>
    <p:sldId id="338" r:id="rId34"/>
    <p:sldId id="339" r:id="rId35"/>
    <p:sldId id="340" r:id="rId36"/>
    <p:sldId id="341" r:id="rId37"/>
    <p:sldId id="343" r:id="rId38"/>
    <p:sldId id="345" r:id="rId39"/>
    <p:sldId id="347" r:id="rId40"/>
    <p:sldId id="349" r:id="rId41"/>
    <p:sldId id="350" r:id="rId42"/>
    <p:sldId id="351" r:id="rId43"/>
    <p:sldId id="352" r:id="rId44"/>
    <p:sldId id="353" r:id="rId45"/>
    <p:sldId id="356" r:id="rId4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5262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esktop\Planilha%20Coleta%20de%20Dados%20Final%20Daniel%20Gementei%20HAS%20DM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esktop\Planilha%20Coleta%20de%20Dados%20Final%20Daniel%20Gementei%20HAS%20DM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esktop\Planilha%20Coleta%20de%20Dados%20Final%20Daniel%20Gementei%20HAS%20DM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esktop\Planilha%20Coleta%20de%20Dados%20Final%20Daniel%20Gementei%20HAS%20DM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l&#225;\Documents\Aten&#231;&#227;o%20B&#225;sica\Atividades\Daniel%20Gementi%20Coleta%20de%20dados%2019-12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esktop\Planilha%20Coleta%20de%20Dados%20Final%20Daniel%20Gementei%20HAS%20DM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esktop\Planilha%20Coleta%20de%20Dados%20Final%20Daniel%20Gementei%20HAS%20DM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esktop\Planilha%20Coleta%20de%20Dados%20Final%20Daniel%20Gementei%20HAS%20DM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l&#225;\Documents\Aten&#231;&#227;o%20B&#225;sica\Atividades\Daniel%20Gementi%20Coleta%20de%20dados%2019-1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esktop\Planilha%20Coleta%20de%20Dados%20Final%20Daniel%20Gementei%20HAS%20DM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esktop\Planilha%20Coleta%20de%20Dados%20Final%20Daniel%20Gementei%20HAS%20DM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esktop\Planilha%20Coleta%20de%20Dados%20Final%20Daniel%20Gementei%20HAS%20DM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esktop\Planilha%20Coleta%20de%20Dados%20Final%20Daniel%20Gementei%20HAS%20DM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esktop\Planilha%20Coleta%20de%20Dados%20Final%20Daniel%20Gementei%20HAS%20DM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esktop\Planilha%20Coleta%20de%20Dados%20Final%20Daniel%20Gementei%20HAS%20DM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l&#225;\Documents\Aten&#231;&#227;o%20B&#225;sica\Atividades\Daniel%20Gementi%20Coleta%20de%20dados%2019-12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ana\Desktop\Planilha%20Coleta%20de%20Dados%20Final%20Daniel%20Gementei%20HAS%20D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invertIfNegative val="0"/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0.12418300653594772</c:v>
                </c:pt>
                <c:pt idx="1">
                  <c:v>0.45098039215686275</c:v>
                </c:pt>
                <c:pt idx="2">
                  <c:v>0.92810457516339873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650176"/>
        <c:axId val="96819392"/>
      </c:barChart>
      <c:catAx>
        <c:axId val="10565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6819392"/>
        <c:crosses val="autoZero"/>
        <c:auto val="1"/>
        <c:lblAlgn val="ctr"/>
        <c:lblOffset val="100"/>
        <c:noMultiLvlLbl val="0"/>
      </c:catAx>
      <c:valAx>
        <c:axId val="9681939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5650176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Indicadores!$R$31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invertIfNegative val="0"/>
          <c:cat>
            <c:strRef>
              <c:f>Indicadores!$S$30:$U$30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Indicadores!$S$31:$U$31</c:f>
              <c:numCache>
                <c:formatCode>0.0%</c:formatCode>
                <c:ptCount val="3"/>
                <c:pt idx="0">
                  <c:v>0.9285714285714286</c:v>
                </c:pt>
                <c:pt idx="1">
                  <c:v>0.95454545454545459</c:v>
                </c:pt>
                <c:pt idx="2">
                  <c:v>0.96610169491525422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258368"/>
        <c:axId val="107088704"/>
      </c:barChart>
      <c:catAx>
        <c:axId val="107258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7088704"/>
        <c:crosses val="autoZero"/>
        <c:auto val="1"/>
        <c:lblAlgn val="ctr"/>
        <c:lblOffset val="100"/>
        <c:noMultiLvlLbl val="0"/>
      </c:catAx>
      <c:valAx>
        <c:axId val="107088704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7258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invertIfNegative val="0"/>
          <c:cat>
            <c:strRef>
              <c:f>Indicadores!$D$36:$F$36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Indicadores!$D$37:$F$37</c:f>
              <c:numCache>
                <c:formatCode>0.0%</c:formatCode>
                <c:ptCount val="3"/>
                <c:pt idx="0">
                  <c:v>0.86842105263157898</c:v>
                </c:pt>
                <c:pt idx="1">
                  <c:v>0.90579710144927539</c:v>
                </c:pt>
                <c:pt idx="2">
                  <c:v>0.95422535211267601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260416"/>
        <c:axId val="107091008"/>
      </c:barChart>
      <c:catAx>
        <c:axId val="107260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7091008"/>
        <c:crosses val="autoZero"/>
        <c:auto val="1"/>
        <c:lblAlgn val="ctr"/>
        <c:lblOffset val="100"/>
        <c:noMultiLvlLbl val="0"/>
      </c:catAx>
      <c:valAx>
        <c:axId val="107091008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7260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Indicadores!$R$37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invertIfNegative val="0"/>
          <c:cat>
            <c:strRef>
              <c:f>Indicadores!$S$36:$U$36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Indicadores!$S$37:$U$37</c:f>
              <c:numCache>
                <c:formatCode>0.0%</c:formatCode>
                <c:ptCount val="3"/>
                <c:pt idx="0">
                  <c:v>0.9285714285714286</c:v>
                </c:pt>
                <c:pt idx="1">
                  <c:v>0.95454545454545459</c:v>
                </c:pt>
                <c:pt idx="2">
                  <c:v>0.96610169491525422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214336"/>
        <c:axId val="107093312"/>
      </c:barChart>
      <c:catAx>
        <c:axId val="107214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7093312"/>
        <c:crosses val="autoZero"/>
        <c:auto val="1"/>
        <c:lblAlgn val="ctr"/>
        <c:lblOffset val="100"/>
        <c:noMultiLvlLbl val="0"/>
      </c:catAx>
      <c:valAx>
        <c:axId val="107093312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7214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avaliação odontológica</c:v>
                </c:pt>
              </c:strCache>
            </c:strRef>
          </c:tx>
          <c:invertIfNegative val="0"/>
          <c:cat>
            <c:strRef>
              <c:f>Indicadores!$D$42:$F$42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Indicadores!$D$43:$F$43</c:f>
              <c:numCache>
                <c:formatCode>0.0%</c:formatCode>
                <c:ptCount val="3"/>
                <c:pt idx="0">
                  <c:v>0</c:v>
                </c:pt>
                <c:pt idx="1">
                  <c:v>0.32608695652173914</c:v>
                </c:pt>
                <c:pt idx="2">
                  <c:v>0.352112676056338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216384"/>
        <c:axId val="107136704"/>
      </c:barChart>
      <c:catAx>
        <c:axId val="10721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7136704"/>
        <c:crosses val="autoZero"/>
        <c:auto val="1"/>
        <c:lblAlgn val="ctr"/>
        <c:lblOffset val="100"/>
        <c:noMultiLvlLbl val="0"/>
      </c:catAx>
      <c:valAx>
        <c:axId val="107136704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7216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Indicadores!$R$43</c:f>
              <c:strCache>
                <c:ptCount val="1"/>
                <c:pt idx="0">
                  <c:v>Proporção de diabéticos com avaliação odontológica</c:v>
                </c:pt>
              </c:strCache>
            </c:strRef>
          </c:tx>
          <c:invertIfNegative val="0"/>
          <c:cat>
            <c:strRef>
              <c:f>Indicadores!$S$42:$U$42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Indicadores!$S$43:$U$43</c:f>
              <c:numCache>
                <c:formatCode>0.0%</c:formatCode>
                <c:ptCount val="3"/>
                <c:pt idx="0">
                  <c:v>0</c:v>
                </c:pt>
                <c:pt idx="1">
                  <c:v>0.29545454545454547</c:v>
                </c:pt>
                <c:pt idx="2">
                  <c:v>0.40677966101694918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534336"/>
        <c:axId val="107139008"/>
      </c:barChart>
      <c:catAx>
        <c:axId val="107534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7139008"/>
        <c:crosses val="autoZero"/>
        <c:auto val="1"/>
        <c:lblAlgn val="ctr"/>
        <c:lblOffset val="100"/>
        <c:noMultiLvlLbl val="0"/>
      </c:catAx>
      <c:valAx>
        <c:axId val="107139008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7534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Indicadores!$C$48</c:f>
              <c:strCache>
                <c:ptCount val="1"/>
                <c:pt idx="0">
                  <c:v>Proporção de hipertensos com orientação nutricional sobre alimentação saudável</c:v>
                </c:pt>
              </c:strCache>
            </c:strRef>
          </c:tx>
          <c:invertIfNegative val="0"/>
          <c:cat>
            <c:strRef>
              <c:f>Indicadores!$D$47:$F$47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Indicadores!$D$48:$F$48</c:f>
              <c:numCache>
                <c:formatCode>0.0%</c:formatCode>
                <c:ptCount val="3"/>
                <c:pt idx="0">
                  <c:v>1</c:v>
                </c:pt>
                <c:pt idx="1">
                  <c:v>0.95652173913043481</c:v>
                </c:pt>
                <c:pt idx="2">
                  <c:v>0.97887323943661975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876864"/>
        <c:axId val="107141312"/>
      </c:barChart>
      <c:catAx>
        <c:axId val="10787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7141312"/>
        <c:crosses val="autoZero"/>
        <c:auto val="1"/>
        <c:lblAlgn val="ctr"/>
        <c:lblOffset val="100"/>
        <c:noMultiLvlLbl val="0"/>
      </c:catAx>
      <c:valAx>
        <c:axId val="107141312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7876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22322813659074E-2"/>
          <c:y val="3.7747675471956114E-2"/>
          <c:w val="0.92677677186340923"/>
          <c:h val="0.863000531992171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Indicadores!$C$53</c:f>
              <c:strCache>
                <c:ptCount val="1"/>
                <c:pt idx="0">
                  <c:v>Proporção de hipertensos com orientação sobre a prática de atividade física regular</c:v>
                </c:pt>
              </c:strCache>
            </c:strRef>
          </c:tx>
          <c:invertIfNegative val="0"/>
          <c:cat>
            <c:strRef>
              <c:f>Indicadores!$D$52:$F$52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Indicadores!$D$53:$F$53</c:f>
              <c:numCache>
                <c:formatCode>0.0%</c:formatCode>
                <c:ptCount val="3"/>
                <c:pt idx="0">
                  <c:v>1</c:v>
                </c:pt>
                <c:pt idx="1">
                  <c:v>0.95652173913043481</c:v>
                </c:pt>
                <c:pt idx="2">
                  <c:v>0.97887323943661975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626496"/>
        <c:axId val="107553344"/>
      </c:barChart>
      <c:catAx>
        <c:axId val="107626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7553344"/>
        <c:crosses val="autoZero"/>
        <c:auto val="1"/>
        <c:lblAlgn val="ctr"/>
        <c:lblOffset val="100"/>
        <c:noMultiLvlLbl val="0"/>
      </c:catAx>
      <c:valAx>
        <c:axId val="107553344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7626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Indicadores!$C$58</c:f>
              <c:strCache>
                <c:ptCount val="1"/>
                <c:pt idx="0">
                  <c:v>Proporção de hipertensos que receberam orientação sobre os riscos do tabagismo</c:v>
                </c:pt>
              </c:strCache>
            </c:strRef>
          </c:tx>
          <c:invertIfNegative val="0"/>
          <c:cat>
            <c:strRef>
              <c:f>Indicadores!$D$57:$F$57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Indicadores!$D$58:$F$58</c:f>
              <c:numCache>
                <c:formatCode>0.0%</c:formatCode>
                <c:ptCount val="3"/>
                <c:pt idx="0">
                  <c:v>1</c:v>
                </c:pt>
                <c:pt idx="1">
                  <c:v>0.95652173913043481</c:v>
                </c:pt>
                <c:pt idx="2">
                  <c:v>0.97887323943661975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628032"/>
        <c:axId val="107555648"/>
      </c:barChart>
      <c:catAx>
        <c:axId val="107628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7555648"/>
        <c:crosses val="autoZero"/>
        <c:auto val="1"/>
        <c:lblAlgn val="ctr"/>
        <c:lblOffset val="100"/>
        <c:noMultiLvlLbl val="0"/>
      </c:catAx>
      <c:valAx>
        <c:axId val="107555648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7628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invertIfNegative val="0"/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0.22222222222222221</c:v>
                </c:pt>
                <c:pt idx="1">
                  <c:v>0.69841269841269837</c:v>
                </c:pt>
                <c:pt idx="2">
                  <c:v>0.93650793650793651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749952"/>
        <c:axId val="105440384"/>
      </c:barChart>
      <c:catAx>
        <c:axId val="10674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5440384"/>
        <c:crosses val="autoZero"/>
        <c:auto val="1"/>
        <c:lblAlgn val="ctr"/>
        <c:lblOffset val="100"/>
        <c:noMultiLvlLbl val="0"/>
      </c:catAx>
      <c:valAx>
        <c:axId val="10544038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6749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invertIfNegative val="0"/>
          <c:cat>
            <c:strRef>
              <c:f>Indicadores!$D$8:$F$8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Indicadores!$D$9:$F$9</c:f>
              <c:numCache>
                <c:formatCode>0.0%</c:formatCode>
                <c:ptCount val="3"/>
                <c:pt idx="0">
                  <c:v>0.75</c:v>
                </c:pt>
                <c:pt idx="1">
                  <c:v>0.66666666666666663</c:v>
                </c:pt>
                <c:pt idx="2">
                  <c:v>0.70370370370370372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752512"/>
        <c:axId val="105442112"/>
      </c:barChart>
      <c:catAx>
        <c:axId val="10675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5442112"/>
        <c:crosses val="autoZero"/>
        <c:auto val="1"/>
        <c:lblAlgn val="ctr"/>
        <c:lblOffset val="100"/>
        <c:noMultiLvlLbl val="0"/>
      </c:catAx>
      <c:valAx>
        <c:axId val="105442112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6752512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invertIfNegative val="0"/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1</c:v>
                </c:pt>
                <c:pt idx="1">
                  <c:v>0.89855072463768115</c:v>
                </c:pt>
                <c:pt idx="2">
                  <c:v>0.95070422535211263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817024"/>
        <c:axId val="105444416"/>
      </c:barChart>
      <c:catAx>
        <c:axId val="10681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5444416"/>
        <c:crosses val="autoZero"/>
        <c:auto val="1"/>
        <c:lblAlgn val="ctr"/>
        <c:lblOffset val="100"/>
        <c:noMultiLvlLbl val="0"/>
      </c:catAx>
      <c:valAx>
        <c:axId val="105444416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6817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hipertensos com os exames complementares  em dia de acordo com o protocolo</c:v>
                </c:pt>
              </c:strCache>
            </c:strRef>
          </c:tx>
          <c:invertIfNegative val="0"/>
          <c:cat>
            <c:strRef>
              <c:f>Indicadores!$D$19:$F$19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Indicadores!$D$20:$F$20</c:f>
              <c:numCache>
                <c:formatCode>0.0%</c:formatCode>
                <c:ptCount val="3"/>
                <c:pt idx="0">
                  <c:v>0.92105263157894735</c:v>
                </c:pt>
                <c:pt idx="1">
                  <c:v>0.89130434782608692</c:v>
                </c:pt>
                <c:pt idx="2">
                  <c:v>0.94718309859154926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819072"/>
        <c:axId val="105446720"/>
      </c:barChart>
      <c:catAx>
        <c:axId val="106819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5446720"/>
        <c:crosses val="autoZero"/>
        <c:auto val="1"/>
        <c:lblAlgn val="ctr"/>
        <c:lblOffset val="100"/>
        <c:noMultiLvlLbl val="0"/>
      </c:catAx>
      <c:valAx>
        <c:axId val="105446720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6819072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Indicadores!$R$20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invertIfNegative val="0"/>
          <c:cat>
            <c:strRef>
              <c:f>Indicadores!$S$19:$U$19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Indicadores!$S$20:$U$20</c:f>
              <c:numCache>
                <c:formatCode>0.0%</c:formatCode>
                <c:ptCount val="3"/>
                <c:pt idx="0">
                  <c:v>0.9285714285714286</c:v>
                </c:pt>
                <c:pt idx="1">
                  <c:v>0.95454545454545459</c:v>
                </c:pt>
                <c:pt idx="2">
                  <c:v>0.96610169491525422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883072"/>
        <c:axId val="106669760"/>
      </c:barChart>
      <c:catAx>
        <c:axId val="10688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6669760"/>
        <c:crosses val="autoZero"/>
        <c:auto val="1"/>
        <c:lblAlgn val="ctr"/>
        <c:lblOffset val="100"/>
        <c:noMultiLvlLbl val="0"/>
      </c:catAx>
      <c:valAx>
        <c:axId val="106669760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6883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Indicadores!$C$26</c:f>
              <c:strCache>
                <c:ptCount val="1"/>
                <c:pt idx="0">
                  <c:v>Proporção de hipertensos com prescrição de medicamentos  da lista do Hiperdia ou da Farmácia Popular</c:v>
                </c:pt>
              </c:strCache>
            </c:strRef>
          </c:tx>
          <c:invertIfNegative val="0"/>
          <c:cat>
            <c:strRef>
              <c:f>Indicadores!$D$25:$F$25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Indicadores!$D$26:$F$26</c:f>
              <c:numCache>
                <c:formatCode>0.0%</c:formatCode>
                <c:ptCount val="3"/>
                <c:pt idx="0">
                  <c:v>0.78947368421052633</c:v>
                </c:pt>
                <c:pt idx="1">
                  <c:v>0.92647058823529416</c:v>
                </c:pt>
                <c:pt idx="2">
                  <c:v>0.96453900709219853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291136"/>
        <c:axId val="106672064"/>
      </c:barChart>
      <c:catAx>
        <c:axId val="10729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6672064"/>
        <c:crosses val="autoZero"/>
        <c:auto val="1"/>
        <c:lblAlgn val="ctr"/>
        <c:lblOffset val="100"/>
        <c:noMultiLvlLbl val="0"/>
      </c:catAx>
      <c:valAx>
        <c:axId val="106672064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7291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Indicadores!$R$26</c:f>
              <c:strCache>
                <c:ptCount val="1"/>
                <c:pt idx="0">
                  <c:v>Proporção de diabéticos com prescrição de medicamentos  da lista do Hiperdia ou da Farmácia Popular</c:v>
                </c:pt>
              </c:strCache>
            </c:strRef>
          </c:tx>
          <c:invertIfNegative val="0"/>
          <c:cat>
            <c:strRef>
              <c:f>Indicadores!$S$25:$U$25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Indicadores!$S$26:$U$26</c:f>
              <c:numCache>
                <c:formatCode>0.0%</c:formatCode>
                <c:ptCount val="3"/>
                <c:pt idx="0">
                  <c:v>0.7142857142857143</c:v>
                </c:pt>
                <c:pt idx="1">
                  <c:v>0.88636363636363635</c:v>
                </c:pt>
                <c:pt idx="2">
                  <c:v>0.93220338983050843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028480"/>
        <c:axId val="106674368"/>
      </c:barChart>
      <c:catAx>
        <c:axId val="107028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6674368"/>
        <c:crosses val="autoZero"/>
        <c:auto val="1"/>
        <c:lblAlgn val="ctr"/>
        <c:lblOffset val="100"/>
        <c:noMultiLvlLbl val="0"/>
      </c:catAx>
      <c:valAx>
        <c:axId val="10667436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7028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Indicadores!$C$31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invertIfNegative val="0"/>
          <c:cat>
            <c:strRef>
              <c:f>Indicadores!$D$30:$F$30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Indicadores!$D$31:$F$31</c:f>
              <c:numCache>
                <c:formatCode>0.0%</c:formatCode>
                <c:ptCount val="3"/>
                <c:pt idx="0">
                  <c:v>0.84210526315789469</c:v>
                </c:pt>
                <c:pt idx="1">
                  <c:v>0.90579710144927539</c:v>
                </c:pt>
                <c:pt idx="2">
                  <c:v>0.95422535211267601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030016"/>
        <c:axId val="107086400"/>
      </c:barChart>
      <c:catAx>
        <c:axId val="10703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7086400"/>
        <c:crosses val="autoZero"/>
        <c:auto val="1"/>
        <c:lblAlgn val="ctr"/>
        <c:lblOffset val="100"/>
        <c:noMultiLvlLbl val="0"/>
      </c:catAx>
      <c:valAx>
        <c:axId val="107086400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7030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4B37C4-9AFF-447B-B3FF-FF6ADC3A2EF2}" type="doc">
      <dgm:prSet loTypeId="urn:microsoft.com/office/officeart/2005/8/layout/venn2" loCatId="relationship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13A59CE9-4CF5-48A0-90D9-C0D72E06757A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sz="2400" dirty="0" smtClean="0"/>
            <a:t>803.811</a:t>
          </a:r>
          <a:endParaRPr lang="pt-BR" sz="2400" dirty="0"/>
        </a:p>
      </dgm:t>
    </dgm:pt>
    <dgm:pt modelId="{D604530B-6BB8-4680-BC23-3AB61AEC7FEE}" type="parTrans" cxnId="{2E07DA1E-FFDB-4EC9-A56B-B3A8A99DA284}">
      <dgm:prSet/>
      <dgm:spPr/>
      <dgm:t>
        <a:bodyPr/>
        <a:lstStyle/>
        <a:p>
          <a:endParaRPr lang="pt-BR"/>
        </a:p>
      </dgm:t>
    </dgm:pt>
    <dgm:pt modelId="{6282BC8B-E4FF-4EAC-8334-D8CDAD06C565}" type="sibTrans" cxnId="{2E07DA1E-FFDB-4EC9-A56B-B3A8A99DA284}">
      <dgm:prSet/>
      <dgm:spPr/>
      <dgm:t>
        <a:bodyPr/>
        <a:lstStyle/>
        <a:p>
          <a:endParaRPr lang="pt-BR"/>
        </a:p>
      </dgm:t>
    </dgm:pt>
    <dgm:pt modelId="{9EF6BF2D-4CDD-4760-A6E9-B8E3BF38DACD}">
      <dgm:prSet phldrT="[Texto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pt-BR" sz="2400" dirty="0" smtClean="0"/>
            <a:t>296.756 </a:t>
          </a:r>
          <a:endParaRPr lang="pt-BR" sz="2400" dirty="0"/>
        </a:p>
      </dgm:t>
    </dgm:pt>
    <dgm:pt modelId="{92CF2245-3307-464C-80AC-0A1FD99F92C1}" type="parTrans" cxnId="{87BD4F64-DF06-4B58-BCA9-26521186C896}">
      <dgm:prSet/>
      <dgm:spPr/>
      <dgm:t>
        <a:bodyPr/>
        <a:lstStyle/>
        <a:p>
          <a:endParaRPr lang="pt-BR"/>
        </a:p>
      </dgm:t>
    </dgm:pt>
    <dgm:pt modelId="{7E665371-D8FA-4DE1-B903-5B4C7FF1BF92}" type="sibTrans" cxnId="{87BD4F64-DF06-4B58-BCA9-26521186C896}">
      <dgm:prSet/>
      <dgm:spPr/>
      <dgm:t>
        <a:bodyPr/>
        <a:lstStyle/>
        <a:p>
          <a:endParaRPr lang="pt-BR"/>
        </a:p>
      </dgm:t>
    </dgm:pt>
    <dgm:pt modelId="{9344D4EB-00EE-41EE-8EBE-A129E11DC961}">
      <dgm:prSet phldrT="[Texto]" custT="1"/>
      <dgm:spPr>
        <a:solidFill>
          <a:srgbClr val="92D050"/>
        </a:solidFill>
      </dgm:spPr>
      <dgm:t>
        <a:bodyPr/>
        <a:lstStyle/>
        <a:p>
          <a:r>
            <a:rPr lang="pt-BR" sz="2400" dirty="0" smtClean="0"/>
            <a:t>24.154</a:t>
          </a:r>
          <a:endParaRPr lang="pt-BR" sz="2400" dirty="0"/>
        </a:p>
      </dgm:t>
    </dgm:pt>
    <dgm:pt modelId="{A647C925-1F27-4B3E-A843-19BF5FE4CBF9}" type="parTrans" cxnId="{7544C56B-F119-4F15-9C95-1ACF6690D0A9}">
      <dgm:prSet/>
      <dgm:spPr/>
      <dgm:t>
        <a:bodyPr/>
        <a:lstStyle/>
        <a:p>
          <a:endParaRPr lang="pt-BR"/>
        </a:p>
      </dgm:t>
    </dgm:pt>
    <dgm:pt modelId="{1FB4C400-7D7B-457A-8736-9B46FAA1DDA8}" type="sibTrans" cxnId="{7544C56B-F119-4F15-9C95-1ACF6690D0A9}">
      <dgm:prSet/>
      <dgm:spPr/>
      <dgm:t>
        <a:bodyPr/>
        <a:lstStyle/>
        <a:p>
          <a:endParaRPr lang="pt-BR"/>
        </a:p>
      </dgm:t>
    </dgm:pt>
    <dgm:pt modelId="{E1FBB3D3-670B-42D5-B8A3-E6F5606D736F}">
      <dgm:prSet phldrT="[Texto]" custT="1"/>
      <dgm:spPr>
        <a:solidFill>
          <a:srgbClr val="FFC000"/>
        </a:solidFill>
      </dgm:spPr>
      <dgm:t>
        <a:bodyPr/>
        <a:lstStyle/>
        <a:p>
          <a:r>
            <a:rPr lang="pt-BR" sz="2400" dirty="0" smtClean="0"/>
            <a:t>4.026</a:t>
          </a:r>
          <a:endParaRPr lang="pt-BR" sz="2400" dirty="0"/>
        </a:p>
      </dgm:t>
    </dgm:pt>
    <dgm:pt modelId="{59AFFFFA-8DF0-4133-9BC4-DD994BBDEFA2}" type="parTrans" cxnId="{2785A5D2-1F4D-488F-9F1E-B2755A575182}">
      <dgm:prSet/>
      <dgm:spPr/>
      <dgm:t>
        <a:bodyPr/>
        <a:lstStyle/>
        <a:p>
          <a:endParaRPr lang="pt-BR"/>
        </a:p>
      </dgm:t>
    </dgm:pt>
    <dgm:pt modelId="{76056099-83B2-46BF-95EA-EDD21D3E7645}" type="sibTrans" cxnId="{2785A5D2-1F4D-488F-9F1E-B2755A575182}">
      <dgm:prSet/>
      <dgm:spPr/>
      <dgm:t>
        <a:bodyPr/>
        <a:lstStyle/>
        <a:p>
          <a:endParaRPr lang="pt-BR"/>
        </a:p>
      </dgm:t>
    </dgm:pt>
    <dgm:pt modelId="{EF4C0315-1C22-45EC-9A39-165F2EB18807}">
      <dgm:prSet phldrT="[Texto]" custT="1"/>
      <dgm:spPr>
        <a:solidFill>
          <a:srgbClr val="C00000"/>
        </a:solidFill>
      </dgm:spPr>
      <dgm:t>
        <a:bodyPr/>
        <a:lstStyle/>
        <a:p>
          <a:r>
            <a:rPr lang="pt-BR" sz="2400" dirty="0" smtClean="0"/>
            <a:t>306 HAS</a:t>
          </a:r>
        </a:p>
        <a:p>
          <a:r>
            <a:rPr lang="pt-BR" sz="2400" dirty="0" smtClean="0"/>
            <a:t>63 DM</a:t>
          </a:r>
        </a:p>
      </dgm:t>
    </dgm:pt>
    <dgm:pt modelId="{B0F193F1-3DB5-4583-A8B3-F1EE202A8E3B}" type="parTrans" cxnId="{FE5708FF-AB0C-4CCD-81E9-D7F48CAD1EB6}">
      <dgm:prSet/>
      <dgm:spPr/>
      <dgm:t>
        <a:bodyPr/>
        <a:lstStyle/>
        <a:p>
          <a:endParaRPr lang="pt-BR"/>
        </a:p>
      </dgm:t>
    </dgm:pt>
    <dgm:pt modelId="{5153AAE9-C80A-432D-8564-08B47C2AB511}" type="sibTrans" cxnId="{FE5708FF-AB0C-4CCD-81E9-D7F48CAD1EB6}">
      <dgm:prSet/>
      <dgm:spPr/>
      <dgm:t>
        <a:bodyPr/>
        <a:lstStyle/>
        <a:p>
          <a:endParaRPr lang="pt-BR"/>
        </a:p>
      </dgm:t>
    </dgm:pt>
    <dgm:pt modelId="{9DD1BAD1-22E9-4E06-8C74-09168ABBC021}" type="pres">
      <dgm:prSet presAssocID="{D84B37C4-9AFF-447B-B3FF-FF6ADC3A2EF2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E872471-8D84-4A14-AAC9-7D7103A49934}" type="pres">
      <dgm:prSet presAssocID="{D84B37C4-9AFF-447B-B3FF-FF6ADC3A2EF2}" presName="comp1" presStyleCnt="0"/>
      <dgm:spPr/>
      <dgm:t>
        <a:bodyPr/>
        <a:lstStyle/>
        <a:p>
          <a:endParaRPr lang="pt-BR"/>
        </a:p>
      </dgm:t>
    </dgm:pt>
    <dgm:pt modelId="{9C53FD45-D24C-40BD-8D5F-E404C5013166}" type="pres">
      <dgm:prSet presAssocID="{D84B37C4-9AFF-447B-B3FF-FF6ADC3A2EF2}" presName="circle1" presStyleLbl="node1" presStyleIdx="0" presStyleCnt="5"/>
      <dgm:spPr/>
      <dgm:t>
        <a:bodyPr/>
        <a:lstStyle/>
        <a:p>
          <a:endParaRPr lang="pt-BR"/>
        </a:p>
      </dgm:t>
    </dgm:pt>
    <dgm:pt modelId="{E0F7995D-B9C6-4481-9E35-9CD6F926DF33}" type="pres">
      <dgm:prSet presAssocID="{D84B37C4-9AFF-447B-B3FF-FF6ADC3A2EF2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5823563-06BC-40D6-B119-13807C4FE9DE}" type="pres">
      <dgm:prSet presAssocID="{D84B37C4-9AFF-447B-B3FF-FF6ADC3A2EF2}" presName="comp2" presStyleCnt="0"/>
      <dgm:spPr/>
      <dgm:t>
        <a:bodyPr/>
        <a:lstStyle/>
        <a:p>
          <a:endParaRPr lang="pt-BR"/>
        </a:p>
      </dgm:t>
    </dgm:pt>
    <dgm:pt modelId="{375FF167-C058-4266-8C85-E16BFDC576D0}" type="pres">
      <dgm:prSet presAssocID="{D84B37C4-9AFF-447B-B3FF-FF6ADC3A2EF2}" presName="circle2" presStyleLbl="node1" presStyleIdx="1" presStyleCnt="5"/>
      <dgm:spPr/>
      <dgm:t>
        <a:bodyPr/>
        <a:lstStyle/>
        <a:p>
          <a:endParaRPr lang="pt-BR"/>
        </a:p>
      </dgm:t>
    </dgm:pt>
    <dgm:pt modelId="{7AA0775A-A4E7-446C-8E45-B6490879D9FD}" type="pres">
      <dgm:prSet presAssocID="{D84B37C4-9AFF-447B-B3FF-FF6ADC3A2EF2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43524D3-771E-445E-AE5A-7974F1BBB514}" type="pres">
      <dgm:prSet presAssocID="{D84B37C4-9AFF-447B-B3FF-FF6ADC3A2EF2}" presName="comp3" presStyleCnt="0"/>
      <dgm:spPr/>
      <dgm:t>
        <a:bodyPr/>
        <a:lstStyle/>
        <a:p>
          <a:endParaRPr lang="pt-BR"/>
        </a:p>
      </dgm:t>
    </dgm:pt>
    <dgm:pt modelId="{5D0590B9-6CA6-482F-B3E5-12EDBE655B59}" type="pres">
      <dgm:prSet presAssocID="{D84B37C4-9AFF-447B-B3FF-FF6ADC3A2EF2}" presName="circle3" presStyleLbl="node1" presStyleIdx="2" presStyleCnt="5"/>
      <dgm:spPr/>
      <dgm:t>
        <a:bodyPr/>
        <a:lstStyle/>
        <a:p>
          <a:endParaRPr lang="pt-BR"/>
        </a:p>
      </dgm:t>
    </dgm:pt>
    <dgm:pt modelId="{774216B5-AD15-44C5-8805-4E98ED50A2F4}" type="pres">
      <dgm:prSet presAssocID="{D84B37C4-9AFF-447B-B3FF-FF6ADC3A2EF2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8FF0E61-DFD7-4488-9DC5-5611766FDCB7}" type="pres">
      <dgm:prSet presAssocID="{D84B37C4-9AFF-447B-B3FF-FF6ADC3A2EF2}" presName="comp4" presStyleCnt="0"/>
      <dgm:spPr/>
      <dgm:t>
        <a:bodyPr/>
        <a:lstStyle/>
        <a:p>
          <a:endParaRPr lang="pt-BR"/>
        </a:p>
      </dgm:t>
    </dgm:pt>
    <dgm:pt modelId="{249B8443-0796-44CD-B8DB-ED9CC975961F}" type="pres">
      <dgm:prSet presAssocID="{D84B37C4-9AFF-447B-B3FF-FF6ADC3A2EF2}" presName="circle4" presStyleLbl="node1" presStyleIdx="3" presStyleCnt="5"/>
      <dgm:spPr/>
      <dgm:t>
        <a:bodyPr/>
        <a:lstStyle/>
        <a:p>
          <a:endParaRPr lang="pt-BR"/>
        </a:p>
      </dgm:t>
    </dgm:pt>
    <dgm:pt modelId="{69F9ECDB-3736-435B-B378-3C521535B36A}" type="pres">
      <dgm:prSet presAssocID="{D84B37C4-9AFF-447B-B3FF-FF6ADC3A2EF2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019347-A50A-490E-BF63-8BDA2922B919}" type="pres">
      <dgm:prSet presAssocID="{D84B37C4-9AFF-447B-B3FF-FF6ADC3A2EF2}" presName="comp5" presStyleCnt="0"/>
      <dgm:spPr/>
      <dgm:t>
        <a:bodyPr/>
        <a:lstStyle/>
        <a:p>
          <a:endParaRPr lang="pt-BR"/>
        </a:p>
      </dgm:t>
    </dgm:pt>
    <dgm:pt modelId="{342DD54A-967D-492B-AC4E-16BA31696B80}" type="pres">
      <dgm:prSet presAssocID="{D84B37C4-9AFF-447B-B3FF-FF6ADC3A2EF2}" presName="circle5" presStyleLbl="node1" presStyleIdx="4" presStyleCnt="5"/>
      <dgm:spPr/>
      <dgm:t>
        <a:bodyPr/>
        <a:lstStyle/>
        <a:p>
          <a:endParaRPr lang="pt-BR"/>
        </a:p>
      </dgm:t>
    </dgm:pt>
    <dgm:pt modelId="{39C4FC05-3F01-46E5-ADB9-622537917297}" type="pres">
      <dgm:prSet presAssocID="{D84B37C4-9AFF-447B-B3FF-FF6ADC3A2EF2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16D00AE-7A83-415A-AA2E-6C2D00494C30}" type="presOf" srcId="{9344D4EB-00EE-41EE-8EBE-A129E11DC961}" destId="{774216B5-AD15-44C5-8805-4E98ED50A2F4}" srcOrd="1" destOrd="0" presId="urn:microsoft.com/office/officeart/2005/8/layout/venn2"/>
    <dgm:cxn modelId="{E42C4F83-26EE-4F62-8FC8-BE46A44AA779}" type="presOf" srcId="{13A59CE9-4CF5-48A0-90D9-C0D72E06757A}" destId="{E0F7995D-B9C6-4481-9E35-9CD6F926DF33}" srcOrd="1" destOrd="0" presId="urn:microsoft.com/office/officeart/2005/8/layout/venn2"/>
    <dgm:cxn modelId="{371A6821-AFBD-4A53-8575-900A231B48CC}" type="presOf" srcId="{9EF6BF2D-4CDD-4760-A6E9-B8E3BF38DACD}" destId="{7AA0775A-A4E7-446C-8E45-B6490879D9FD}" srcOrd="1" destOrd="0" presId="urn:microsoft.com/office/officeart/2005/8/layout/venn2"/>
    <dgm:cxn modelId="{87BD4F64-DF06-4B58-BCA9-26521186C896}" srcId="{D84B37C4-9AFF-447B-B3FF-FF6ADC3A2EF2}" destId="{9EF6BF2D-4CDD-4760-A6E9-B8E3BF38DACD}" srcOrd="1" destOrd="0" parTransId="{92CF2245-3307-464C-80AC-0A1FD99F92C1}" sibTransId="{7E665371-D8FA-4DE1-B903-5B4C7FF1BF92}"/>
    <dgm:cxn modelId="{82AD93B4-D462-4DEC-8726-D9EAB07C92C2}" type="presOf" srcId="{E1FBB3D3-670B-42D5-B8A3-E6F5606D736F}" destId="{249B8443-0796-44CD-B8DB-ED9CC975961F}" srcOrd="0" destOrd="0" presId="urn:microsoft.com/office/officeart/2005/8/layout/venn2"/>
    <dgm:cxn modelId="{CE6D1264-0366-42F6-A10D-320A00DC54CC}" type="presOf" srcId="{9344D4EB-00EE-41EE-8EBE-A129E11DC961}" destId="{5D0590B9-6CA6-482F-B3E5-12EDBE655B59}" srcOrd="0" destOrd="0" presId="urn:microsoft.com/office/officeart/2005/8/layout/venn2"/>
    <dgm:cxn modelId="{2785A5D2-1F4D-488F-9F1E-B2755A575182}" srcId="{D84B37C4-9AFF-447B-B3FF-FF6ADC3A2EF2}" destId="{E1FBB3D3-670B-42D5-B8A3-E6F5606D736F}" srcOrd="3" destOrd="0" parTransId="{59AFFFFA-8DF0-4133-9BC4-DD994BBDEFA2}" sibTransId="{76056099-83B2-46BF-95EA-EDD21D3E7645}"/>
    <dgm:cxn modelId="{FE5708FF-AB0C-4CCD-81E9-D7F48CAD1EB6}" srcId="{D84B37C4-9AFF-447B-B3FF-FF6ADC3A2EF2}" destId="{EF4C0315-1C22-45EC-9A39-165F2EB18807}" srcOrd="4" destOrd="0" parTransId="{B0F193F1-3DB5-4583-A8B3-F1EE202A8E3B}" sibTransId="{5153AAE9-C80A-432D-8564-08B47C2AB511}"/>
    <dgm:cxn modelId="{31CD99F0-4B6D-4E71-83DE-6332BE8377C8}" type="presOf" srcId="{E1FBB3D3-670B-42D5-B8A3-E6F5606D736F}" destId="{69F9ECDB-3736-435B-B378-3C521535B36A}" srcOrd="1" destOrd="0" presId="urn:microsoft.com/office/officeart/2005/8/layout/venn2"/>
    <dgm:cxn modelId="{14B94E71-E968-4C3C-BAA1-394D93F5D922}" type="presOf" srcId="{D84B37C4-9AFF-447B-B3FF-FF6ADC3A2EF2}" destId="{9DD1BAD1-22E9-4E06-8C74-09168ABBC021}" srcOrd="0" destOrd="0" presId="urn:microsoft.com/office/officeart/2005/8/layout/venn2"/>
    <dgm:cxn modelId="{DC40ADC6-48AA-4CDF-BC0C-7ABE37179ECD}" type="presOf" srcId="{13A59CE9-4CF5-48A0-90D9-C0D72E06757A}" destId="{9C53FD45-D24C-40BD-8D5F-E404C5013166}" srcOrd="0" destOrd="0" presId="urn:microsoft.com/office/officeart/2005/8/layout/venn2"/>
    <dgm:cxn modelId="{2E07DA1E-FFDB-4EC9-A56B-B3A8A99DA284}" srcId="{D84B37C4-9AFF-447B-B3FF-FF6ADC3A2EF2}" destId="{13A59CE9-4CF5-48A0-90D9-C0D72E06757A}" srcOrd="0" destOrd="0" parTransId="{D604530B-6BB8-4680-BC23-3AB61AEC7FEE}" sibTransId="{6282BC8B-E4FF-4EAC-8334-D8CDAD06C565}"/>
    <dgm:cxn modelId="{7EDDD4ED-1DB6-4A00-9A33-D9D9E86FA01B}" type="presOf" srcId="{EF4C0315-1C22-45EC-9A39-165F2EB18807}" destId="{39C4FC05-3F01-46E5-ADB9-622537917297}" srcOrd="1" destOrd="0" presId="urn:microsoft.com/office/officeart/2005/8/layout/venn2"/>
    <dgm:cxn modelId="{5C24AD45-89BF-4A0F-96DC-14B53979B533}" type="presOf" srcId="{9EF6BF2D-4CDD-4760-A6E9-B8E3BF38DACD}" destId="{375FF167-C058-4266-8C85-E16BFDC576D0}" srcOrd="0" destOrd="0" presId="urn:microsoft.com/office/officeart/2005/8/layout/venn2"/>
    <dgm:cxn modelId="{7544C56B-F119-4F15-9C95-1ACF6690D0A9}" srcId="{D84B37C4-9AFF-447B-B3FF-FF6ADC3A2EF2}" destId="{9344D4EB-00EE-41EE-8EBE-A129E11DC961}" srcOrd="2" destOrd="0" parTransId="{A647C925-1F27-4B3E-A843-19BF5FE4CBF9}" sibTransId="{1FB4C400-7D7B-457A-8736-9B46FAA1DDA8}"/>
    <dgm:cxn modelId="{84EB64B6-4D56-48C6-A7F8-933B20601E4C}" type="presOf" srcId="{EF4C0315-1C22-45EC-9A39-165F2EB18807}" destId="{342DD54A-967D-492B-AC4E-16BA31696B80}" srcOrd="0" destOrd="0" presId="urn:microsoft.com/office/officeart/2005/8/layout/venn2"/>
    <dgm:cxn modelId="{236DDD58-F4AE-41CB-A5F5-D31C5A662DD8}" type="presParOf" srcId="{9DD1BAD1-22E9-4E06-8C74-09168ABBC021}" destId="{2E872471-8D84-4A14-AAC9-7D7103A49934}" srcOrd="0" destOrd="0" presId="urn:microsoft.com/office/officeart/2005/8/layout/venn2"/>
    <dgm:cxn modelId="{5AD16BEF-CEDE-4CC3-9363-D866ECB4D2F5}" type="presParOf" srcId="{2E872471-8D84-4A14-AAC9-7D7103A49934}" destId="{9C53FD45-D24C-40BD-8D5F-E404C5013166}" srcOrd="0" destOrd="0" presId="urn:microsoft.com/office/officeart/2005/8/layout/venn2"/>
    <dgm:cxn modelId="{10787424-0FC5-4B8A-AE4A-E7BBD1B1A1EB}" type="presParOf" srcId="{2E872471-8D84-4A14-AAC9-7D7103A49934}" destId="{E0F7995D-B9C6-4481-9E35-9CD6F926DF33}" srcOrd="1" destOrd="0" presId="urn:microsoft.com/office/officeart/2005/8/layout/venn2"/>
    <dgm:cxn modelId="{FC646B1A-4D8F-48C7-B3FF-05432CCD13B7}" type="presParOf" srcId="{9DD1BAD1-22E9-4E06-8C74-09168ABBC021}" destId="{45823563-06BC-40D6-B119-13807C4FE9DE}" srcOrd="1" destOrd="0" presId="urn:microsoft.com/office/officeart/2005/8/layout/venn2"/>
    <dgm:cxn modelId="{7CCE75A2-62CA-4222-8A61-7E4E57347059}" type="presParOf" srcId="{45823563-06BC-40D6-B119-13807C4FE9DE}" destId="{375FF167-C058-4266-8C85-E16BFDC576D0}" srcOrd="0" destOrd="0" presId="urn:microsoft.com/office/officeart/2005/8/layout/venn2"/>
    <dgm:cxn modelId="{6D37EECF-D67C-4A4A-B50C-58EC51946129}" type="presParOf" srcId="{45823563-06BC-40D6-B119-13807C4FE9DE}" destId="{7AA0775A-A4E7-446C-8E45-B6490879D9FD}" srcOrd="1" destOrd="0" presId="urn:microsoft.com/office/officeart/2005/8/layout/venn2"/>
    <dgm:cxn modelId="{8B66BA8E-4A39-4BB6-B076-B3E2C4FA6924}" type="presParOf" srcId="{9DD1BAD1-22E9-4E06-8C74-09168ABBC021}" destId="{243524D3-771E-445E-AE5A-7974F1BBB514}" srcOrd="2" destOrd="0" presId="urn:microsoft.com/office/officeart/2005/8/layout/venn2"/>
    <dgm:cxn modelId="{BE09DA6B-17B9-4B92-A4C8-1E2814C97D5A}" type="presParOf" srcId="{243524D3-771E-445E-AE5A-7974F1BBB514}" destId="{5D0590B9-6CA6-482F-B3E5-12EDBE655B59}" srcOrd="0" destOrd="0" presId="urn:microsoft.com/office/officeart/2005/8/layout/venn2"/>
    <dgm:cxn modelId="{2DD07448-E81B-4BEA-9A8F-9173ADFBC78C}" type="presParOf" srcId="{243524D3-771E-445E-AE5A-7974F1BBB514}" destId="{774216B5-AD15-44C5-8805-4E98ED50A2F4}" srcOrd="1" destOrd="0" presId="urn:microsoft.com/office/officeart/2005/8/layout/venn2"/>
    <dgm:cxn modelId="{9905A4DF-F165-40FE-A62F-7E4703D44811}" type="presParOf" srcId="{9DD1BAD1-22E9-4E06-8C74-09168ABBC021}" destId="{E8FF0E61-DFD7-4488-9DC5-5611766FDCB7}" srcOrd="3" destOrd="0" presId="urn:microsoft.com/office/officeart/2005/8/layout/venn2"/>
    <dgm:cxn modelId="{6ADEDBD5-8B03-4970-BC07-F2518973B706}" type="presParOf" srcId="{E8FF0E61-DFD7-4488-9DC5-5611766FDCB7}" destId="{249B8443-0796-44CD-B8DB-ED9CC975961F}" srcOrd="0" destOrd="0" presId="urn:microsoft.com/office/officeart/2005/8/layout/venn2"/>
    <dgm:cxn modelId="{2F2D2254-C6E5-4F89-AD02-B0278A318F93}" type="presParOf" srcId="{E8FF0E61-DFD7-4488-9DC5-5611766FDCB7}" destId="{69F9ECDB-3736-435B-B378-3C521535B36A}" srcOrd="1" destOrd="0" presId="urn:microsoft.com/office/officeart/2005/8/layout/venn2"/>
    <dgm:cxn modelId="{47DE2C8C-4605-4467-BC57-796A01596EAB}" type="presParOf" srcId="{9DD1BAD1-22E9-4E06-8C74-09168ABBC021}" destId="{26019347-A50A-490E-BF63-8BDA2922B919}" srcOrd="4" destOrd="0" presId="urn:microsoft.com/office/officeart/2005/8/layout/venn2"/>
    <dgm:cxn modelId="{474CE856-1F8B-4CF3-960A-26255E8C16BF}" type="presParOf" srcId="{26019347-A50A-490E-BF63-8BDA2922B919}" destId="{342DD54A-967D-492B-AC4E-16BA31696B80}" srcOrd="0" destOrd="0" presId="urn:microsoft.com/office/officeart/2005/8/layout/venn2"/>
    <dgm:cxn modelId="{7978B35D-3F5F-4A5E-B596-904DE3ED7ADF}" type="presParOf" srcId="{26019347-A50A-490E-BF63-8BDA2922B919}" destId="{39C4FC05-3F01-46E5-ADB9-62253791729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100555-DC3E-43EF-B24C-EE4F15E548CB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A8A1C98E-65D2-443C-BA9E-54EB095FF58B}">
      <dgm:prSet phldrT="[Texto]"/>
      <dgm:spPr/>
      <dgm:t>
        <a:bodyPr/>
        <a:lstStyle/>
        <a:p>
          <a:r>
            <a:rPr lang="pt-BR" dirty="0" smtClean="0"/>
            <a:t>Clarões Assistenciais</a:t>
          </a:r>
          <a:endParaRPr lang="pt-BR" dirty="0"/>
        </a:p>
      </dgm:t>
    </dgm:pt>
    <dgm:pt modelId="{7457C8ED-4444-4E0C-8051-89E6FCAE2C23}" type="parTrans" cxnId="{2FE11BA3-CA64-47CA-959A-E17FD1FBE488}">
      <dgm:prSet/>
      <dgm:spPr/>
      <dgm:t>
        <a:bodyPr/>
        <a:lstStyle/>
        <a:p>
          <a:endParaRPr lang="pt-BR"/>
        </a:p>
      </dgm:t>
    </dgm:pt>
    <dgm:pt modelId="{D76372E8-63AF-45BB-AE29-C7C9FEC22124}" type="sibTrans" cxnId="{2FE11BA3-CA64-47CA-959A-E17FD1FBE488}">
      <dgm:prSet/>
      <dgm:spPr/>
      <dgm:t>
        <a:bodyPr/>
        <a:lstStyle/>
        <a:p>
          <a:endParaRPr lang="pt-BR"/>
        </a:p>
      </dgm:t>
    </dgm:pt>
    <dgm:pt modelId="{B06C5E12-2827-48CB-944F-05FA1515D8A4}">
      <dgm:prSet phldrT="[Texto]"/>
      <dgm:spPr/>
      <dgm:t>
        <a:bodyPr/>
        <a:lstStyle/>
        <a:p>
          <a:r>
            <a:rPr lang="pt-BR" dirty="0" smtClean="0"/>
            <a:t>Ausência de Acolhimento</a:t>
          </a:r>
          <a:endParaRPr lang="pt-BR" dirty="0"/>
        </a:p>
      </dgm:t>
    </dgm:pt>
    <dgm:pt modelId="{7903694C-DAA6-4EFD-8001-73AA6DD70BB1}" type="parTrans" cxnId="{0F3A4170-89D0-4F4F-B225-65844F3DB4AF}">
      <dgm:prSet/>
      <dgm:spPr/>
      <dgm:t>
        <a:bodyPr/>
        <a:lstStyle/>
        <a:p>
          <a:endParaRPr lang="pt-BR"/>
        </a:p>
      </dgm:t>
    </dgm:pt>
    <dgm:pt modelId="{42815325-BBDB-43B8-97D7-0C2F0C7A0F46}" type="sibTrans" cxnId="{0F3A4170-89D0-4F4F-B225-65844F3DB4AF}">
      <dgm:prSet/>
      <dgm:spPr/>
      <dgm:t>
        <a:bodyPr/>
        <a:lstStyle/>
        <a:p>
          <a:endParaRPr lang="pt-BR"/>
        </a:p>
      </dgm:t>
    </dgm:pt>
    <dgm:pt modelId="{3A6E6D96-DAA2-4A0B-84FE-A06F9814256B}">
      <dgm:prSet phldrT="[Texto]"/>
      <dgm:spPr/>
      <dgm:t>
        <a:bodyPr/>
        <a:lstStyle/>
        <a:p>
          <a:r>
            <a:rPr lang="pt-BR" dirty="0" smtClean="0"/>
            <a:t>Ausência do NASF</a:t>
          </a:r>
          <a:endParaRPr lang="pt-BR" dirty="0"/>
        </a:p>
      </dgm:t>
    </dgm:pt>
    <dgm:pt modelId="{8C090271-6E67-4798-9BB0-183903E05F09}" type="parTrans" cxnId="{D5A6EA73-0DCE-4712-B702-CB4445E624D2}">
      <dgm:prSet/>
      <dgm:spPr/>
      <dgm:t>
        <a:bodyPr/>
        <a:lstStyle/>
        <a:p>
          <a:endParaRPr lang="pt-BR"/>
        </a:p>
      </dgm:t>
    </dgm:pt>
    <dgm:pt modelId="{C1FB0C20-9684-4218-9624-6840BA7AEB9D}" type="sibTrans" cxnId="{D5A6EA73-0DCE-4712-B702-CB4445E624D2}">
      <dgm:prSet/>
      <dgm:spPr/>
      <dgm:t>
        <a:bodyPr/>
        <a:lstStyle/>
        <a:p>
          <a:endParaRPr lang="pt-BR"/>
        </a:p>
      </dgm:t>
    </dgm:pt>
    <dgm:pt modelId="{56BD69C4-BF39-4F6A-A492-84C7F73E04D8}">
      <dgm:prSet phldrT="[Texto]"/>
      <dgm:spPr/>
      <dgm:t>
        <a:bodyPr/>
        <a:lstStyle/>
        <a:p>
          <a:r>
            <a:rPr lang="pt-BR" dirty="0" smtClean="0"/>
            <a:t>Ausência de Protocolos</a:t>
          </a:r>
          <a:endParaRPr lang="pt-BR" dirty="0"/>
        </a:p>
      </dgm:t>
    </dgm:pt>
    <dgm:pt modelId="{02FE06FE-5DD3-4B58-B738-055D35B0B971}" type="parTrans" cxnId="{CBB8BA3D-3B8C-47FB-83B5-09BD85C2BB00}">
      <dgm:prSet/>
      <dgm:spPr/>
      <dgm:t>
        <a:bodyPr/>
        <a:lstStyle/>
        <a:p>
          <a:endParaRPr lang="pt-BR"/>
        </a:p>
      </dgm:t>
    </dgm:pt>
    <dgm:pt modelId="{CEA06CAA-B89C-4E9A-A08D-726C8868B376}" type="sibTrans" cxnId="{CBB8BA3D-3B8C-47FB-83B5-09BD85C2BB00}">
      <dgm:prSet/>
      <dgm:spPr/>
      <dgm:t>
        <a:bodyPr/>
        <a:lstStyle/>
        <a:p>
          <a:endParaRPr lang="pt-BR"/>
        </a:p>
      </dgm:t>
    </dgm:pt>
    <dgm:pt modelId="{05CAD5D0-C364-4787-A1A0-EF75106CCC8A}">
      <dgm:prSet phldrT="[Texto]"/>
      <dgm:spPr/>
      <dgm:t>
        <a:bodyPr/>
        <a:lstStyle/>
        <a:p>
          <a:r>
            <a:rPr lang="pt-BR" dirty="0" smtClean="0"/>
            <a:t> Dificuldade dos exames complementares</a:t>
          </a:r>
          <a:endParaRPr lang="pt-BR" dirty="0"/>
        </a:p>
      </dgm:t>
    </dgm:pt>
    <dgm:pt modelId="{C961D0E1-D323-460D-BEA7-BF7B73F4EFCB}" type="parTrans" cxnId="{D6303B04-5E4A-43E1-BC5E-FFC1792A60A6}">
      <dgm:prSet/>
      <dgm:spPr/>
      <dgm:t>
        <a:bodyPr/>
        <a:lstStyle/>
        <a:p>
          <a:endParaRPr lang="pt-BR"/>
        </a:p>
      </dgm:t>
    </dgm:pt>
    <dgm:pt modelId="{65439814-7AA5-4EDE-8338-EC376C8008DA}" type="sibTrans" cxnId="{D6303B04-5E4A-43E1-BC5E-FFC1792A60A6}">
      <dgm:prSet/>
      <dgm:spPr/>
      <dgm:t>
        <a:bodyPr/>
        <a:lstStyle/>
        <a:p>
          <a:endParaRPr lang="pt-BR"/>
        </a:p>
      </dgm:t>
    </dgm:pt>
    <dgm:pt modelId="{A688CA10-1360-4EC1-9CA9-ABEAD8616C1A}">
      <dgm:prSet phldrT="[Texto]"/>
      <dgm:spPr/>
      <dgm:t>
        <a:bodyPr/>
        <a:lstStyle/>
        <a:p>
          <a:r>
            <a:rPr lang="pt-BR" dirty="0" smtClean="0"/>
            <a:t>Sobrecarga ao atendimento especializado</a:t>
          </a:r>
          <a:endParaRPr lang="pt-BR" dirty="0"/>
        </a:p>
      </dgm:t>
    </dgm:pt>
    <dgm:pt modelId="{A7DA304F-6F98-450D-8338-0F7AE23ED320}" type="parTrans" cxnId="{B6BAC9B6-2619-4A88-BBF4-F7B67A179692}">
      <dgm:prSet/>
      <dgm:spPr/>
      <dgm:t>
        <a:bodyPr/>
        <a:lstStyle/>
        <a:p>
          <a:endParaRPr lang="pt-BR"/>
        </a:p>
      </dgm:t>
    </dgm:pt>
    <dgm:pt modelId="{0DE5D532-7269-48B4-B162-29849FA5D987}" type="sibTrans" cxnId="{B6BAC9B6-2619-4A88-BBF4-F7B67A179692}">
      <dgm:prSet/>
      <dgm:spPr/>
      <dgm:t>
        <a:bodyPr/>
        <a:lstStyle/>
        <a:p>
          <a:endParaRPr lang="pt-BR"/>
        </a:p>
      </dgm:t>
    </dgm:pt>
    <dgm:pt modelId="{AB3541FE-BA97-4C1E-9D84-A061375768BD}">
      <dgm:prSet phldrT="[Texto]"/>
      <dgm:spPr/>
      <dgm:t>
        <a:bodyPr/>
        <a:lstStyle/>
        <a:p>
          <a:r>
            <a:rPr lang="pt-BR" dirty="0" smtClean="0"/>
            <a:t>Deficiência na estrutura física</a:t>
          </a:r>
          <a:endParaRPr lang="pt-BR" dirty="0"/>
        </a:p>
      </dgm:t>
    </dgm:pt>
    <dgm:pt modelId="{56A1BE33-1300-4751-AD7F-0CFEAD4D474B}" type="parTrans" cxnId="{636BE1BB-911B-4C71-B211-A10236CFACC1}">
      <dgm:prSet/>
      <dgm:spPr/>
      <dgm:t>
        <a:bodyPr/>
        <a:lstStyle/>
        <a:p>
          <a:endParaRPr lang="pt-BR"/>
        </a:p>
      </dgm:t>
    </dgm:pt>
    <dgm:pt modelId="{DD19DDE6-C5E4-4CD5-9482-CE00F3E81884}" type="sibTrans" cxnId="{636BE1BB-911B-4C71-B211-A10236CFACC1}">
      <dgm:prSet/>
      <dgm:spPr/>
      <dgm:t>
        <a:bodyPr/>
        <a:lstStyle/>
        <a:p>
          <a:endParaRPr lang="pt-BR"/>
        </a:p>
      </dgm:t>
    </dgm:pt>
    <dgm:pt modelId="{BD9D53AE-6B17-4F0A-84BC-653757A77808}">
      <dgm:prSet phldrT="[Texto]"/>
      <dgm:spPr/>
      <dgm:t>
        <a:bodyPr/>
        <a:lstStyle/>
        <a:p>
          <a:r>
            <a:rPr lang="pt-BR" dirty="0" smtClean="0"/>
            <a:t>Escassez Materiais</a:t>
          </a:r>
          <a:endParaRPr lang="pt-BR" dirty="0"/>
        </a:p>
      </dgm:t>
    </dgm:pt>
    <dgm:pt modelId="{EC3E8A35-6003-4A7E-97C1-B732C7897A39}" type="parTrans" cxnId="{5B9D5016-7836-4414-BCDF-2B20A38CF1F3}">
      <dgm:prSet/>
      <dgm:spPr/>
      <dgm:t>
        <a:bodyPr/>
        <a:lstStyle/>
        <a:p>
          <a:endParaRPr lang="pt-BR"/>
        </a:p>
      </dgm:t>
    </dgm:pt>
    <dgm:pt modelId="{FC2A3B2F-ACDE-45BF-997E-A3D098ED55A4}" type="sibTrans" cxnId="{5B9D5016-7836-4414-BCDF-2B20A38CF1F3}">
      <dgm:prSet/>
      <dgm:spPr/>
      <dgm:t>
        <a:bodyPr/>
        <a:lstStyle/>
        <a:p>
          <a:endParaRPr lang="pt-BR"/>
        </a:p>
      </dgm:t>
    </dgm:pt>
    <dgm:pt modelId="{9989DC75-D85D-47D2-98DC-830FF2456DA0}">
      <dgm:prSet phldrT="[Texto]"/>
      <dgm:spPr/>
      <dgm:t>
        <a:bodyPr/>
        <a:lstStyle/>
        <a:p>
          <a:r>
            <a:rPr lang="pt-BR" dirty="0" smtClean="0"/>
            <a:t>Falta de medicamentos</a:t>
          </a:r>
          <a:endParaRPr lang="pt-BR" dirty="0"/>
        </a:p>
      </dgm:t>
    </dgm:pt>
    <dgm:pt modelId="{F56DC0F7-9DF2-4285-88CB-FE7A9A0CC3F2}" type="parTrans" cxnId="{D438E4EA-ACBA-4FCA-89DC-375A09040E83}">
      <dgm:prSet/>
      <dgm:spPr/>
      <dgm:t>
        <a:bodyPr/>
        <a:lstStyle/>
        <a:p>
          <a:endParaRPr lang="pt-BR"/>
        </a:p>
      </dgm:t>
    </dgm:pt>
    <dgm:pt modelId="{76D46983-F655-4AEF-8D31-99066D2BF8DD}" type="sibTrans" cxnId="{D438E4EA-ACBA-4FCA-89DC-375A09040E83}">
      <dgm:prSet/>
      <dgm:spPr/>
      <dgm:t>
        <a:bodyPr/>
        <a:lstStyle/>
        <a:p>
          <a:endParaRPr lang="pt-BR"/>
        </a:p>
      </dgm:t>
    </dgm:pt>
    <dgm:pt modelId="{97FFE577-CA2A-4591-B5C0-0F74B6DD5FA9}" type="pres">
      <dgm:prSet presAssocID="{85100555-DC3E-43EF-B24C-EE4F15E548C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0D476CE-62AE-4AA6-BE26-122A0138D8A8}" type="pres">
      <dgm:prSet presAssocID="{A8A1C98E-65D2-443C-BA9E-54EB095FF58B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6C849A0-1C2A-4776-ABB1-855E2AF50CE2}" type="pres">
      <dgm:prSet presAssocID="{D76372E8-63AF-45BB-AE29-C7C9FEC22124}" presName="sibTrans" presStyleCnt="0"/>
      <dgm:spPr/>
    </dgm:pt>
    <dgm:pt modelId="{745AD2DB-58F5-4A4F-9BB5-AA57B794CAAA}" type="pres">
      <dgm:prSet presAssocID="{AB3541FE-BA97-4C1E-9D84-A061375768BD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8538A6-8ED1-4B7B-B58A-9E7AA6627B59}" type="pres">
      <dgm:prSet presAssocID="{DD19DDE6-C5E4-4CD5-9482-CE00F3E81884}" presName="sibTrans" presStyleCnt="0"/>
      <dgm:spPr/>
    </dgm:pt>
    <dgm:pt modelId="{001DB673-DF7E-4FE3-BADC-EC55D2C459E4}" type="pres">
      <dgm:prSet presAssocID="{BD9D53AE-6B17-4F0A-84BC-653757A77808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47F4504-8FFC-4BCB-A864-A299AECC2AB1}" type="pres">
      <dgm:prSet presAssocID="{FC2A3B2F-ACDE-45BF-997E-A3D098ED55A4}" presName="sibTrans" presStyleCnt="0"/>
      <dgm:spPr/>
    </dgm:pt>
    <dgm:pt modelId="{CDBFCCB2-A9AD-41E3-98EC-9B730341D66E}" type="pres">
      <dgm:prSet presAssocID="{9989DC75-D85D-47D2-98DC-830FF2456DA0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975021-6D16-43FA-AFAD-162C3D33C676}" type="pres">
      <dgm:prSet presAssocID="{76D46983-F655-4AEF-8D31-99066D2BF8DD}" presName="sibTrans" presStyleCnt="0"/>
      <dgm:spPr/>
    </dgm:pt>
    <dgm:pt modelId="{F383026A-C897-4D33-B49F-FDB3AC129084}" type="pres">
      <dgm:prSet presAssocID="{B06C5E12-2827-48CB-944F-05FA1515D8A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F8BB3A4-CDD2-466B-96F0-1F76470F0918}" type="pres">
      <dgm:prSet presAssocID="{42815325-BBDB-43B8-97D7-0C2F0C7A0F46}" presName="sibTrans" presStyleCnt="0"/>
      <dgm:spPr/>
    </dgm:pt>
    <dgm:pt modelId="{09B68A97-06AD-4F38-B7C3-1FACEA9C86BD}" type="pres">
      <dgm:prSet presAssocID="{3A6E6D96-DAA2-4A0B-84FE-A06F9814256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986E49-BBD4-4D4F-AAD3-B1FE4FF7FB58}" type="pres">
      <dgm:prSet presAssocID="{C1FB0C20-9684-4218-9624-6840BA7AEB9D}" presName="sibTrans" presStyleCnt="0"/>
      <dgm:spPr/>
    </dgm:pt>
    <dgm:pt modelId="{E29C2BFF-4AD3-4818-B928-BC1DB5FBA6BF}" type="pres">
      <dgm:prSet presAssocID="{56BD69C4-BF39-4F6A-A492-84C7F73E04D8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E6D69A-286A-4015-83BE-B53DF3CD131A}" type="pres">
      <dgm:prSet presAssocID="{CEA06CAA-B89C-4E9A-A08D-726C8868B376}" presName="sibTrans" presStyleCnt="0"/>
      <dgm:spPr/>
    </dgm:pt>
    <dgm:pt modelId="{DC152B5E-DEF4-4FC9-B0A0-18A0435B5E06}" type="pres">
      <dgm:prSet presAssocID="{A688CA10-1360-4EC1-9CA9-ABEAD8616C1A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33829CF-062E-4238-A0AD-6D771B7F0ADA}" type="pres">
      <dgm:prSet presAssocID="{0DE5D532-7269-48B4-B162-29849FA5D987}" presName="sibTrans" presStyleCnt="0"/>
      <dgm:spPr/>
    </dgm:pt>
    <dgm:pt modelId="{0EBF28BD-5688-4FB4-9B7F-3821043C50AD}" type="pres">
      <dgm:prSet presAssocID="{05CAD5D0-C364-4787-A1A0-EF75106CCC8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6303B04-5E4A-43E1-BC5E-FFC1792A60A6}" srcId="{85100555-DC3E-43EF-B24C-EE4F15E548CB}" destId="{05CAD5D0-C364-4787-A1A0-EF75106CCC8A}" srcOrd="8" destOrd="0" parTransId="{C961D0E1-D323-460D-BEA7-BF7B73F4EFCB}" sibTransId="{65439814-7AA5-4EDE-8338-EC376C8008DA}"/>
    <dgm:cxn modelId="{3389F284-00C4-446D-A149-63B72EE46302}" type="presOf" srcId="{56BD69C4-BF39-4F6A-A492-84C7F73E04D8}" destId="{E29C2BFF-4AD3-4818-B928-BC1DB5FBA6BF}" srcOrd="0" destOrd="0" presId="urn:microsoft.com/office/officeart/2005/8/layout/default"/>
    <dgm:cxn modelId="{D3953803-A4D0-4F02-BEE2-26710CE9B0C7}" type="presOf" srcId="{B06C5E12-2827-48CB-944F-05FA1515D8A4}" destId="{F383026A-C897-4D33-B49F-FDB3AC129084}" srcOrd="0" destOrd="0" presId="urn:microsoft.com/office/officeart/2005/8/layout/default"/>
    <dgm:cxn modelId="{CBB8BA3D-3B8C-47FB-83B5-09BD85C2BB00}" srcId="{85100555-DC3E-43EF-B24C-EE4F15E548CB}" destId="{56BD69C4-BF39-4F6A-A492-84C7F73E04D8}" srcOrd="6" destOrd="0" parTransId="{02FE06FE-5DD3-4B58-B738-055D35B0B971}" sibTransId="{CEA06CAA-B89C-4E9A-A08D-726C8868B376}"/>
    <dgm:cxn modelId="{C23590D7-BF51-4D42-BA53-825960CAF229}" type="presOf" srcId="{AB3541FE-BA97-4C1E-9D84-A061375768BD}" destId="{745AD2DB-58F5-4A4F-9BB5-AA57B794CAAA}" srcOrd="0" destOrd="0" presId="urn:microsoft.com/office/officeart/2005/8/layout/default"/>
    <dgm:cxn modelId="{BB677EB6-4274-4621-B08A-E1C93D7ACAC5}" type="presOf" srcId="{BD9D53AE-6B17-4F0A-84BC-653757A77808}" destId="{001DB673-DF7E-4FE3-BADC-EC55D2C459E4}" srcOrd="0" destOrd="0" presId="urn:microsoft.com/office/officeart/2005/8/layout/default"/>
    <dgm:cxn modelId="{0F3A4170-89D0-4F4F-B225-65844F3DB4AF}" srcId="{85100555-DC3E-43EF-B24C-EE4F15E548CB}" destId="{B06C5E12-2827-48CB-944F-05FA1515D8A4}" srcOrd="4" destOrd="0" parTransId="{7903694C-DAA6-4EFD-8001-73AA6DD70BB1}" sibTransId="{42815325-BBDB-43B8-97D7-0C2F0C7A0F46}"/>
    <dgm:cxn modelId="{DEEA4B8B-DD32-403A-99C1-62BE8A73FA17}" type="presOf" srcId="{A8A1C98E-65D2-443C-BA9E-54EB095FF58B}" destId="{70D476CE-62AE-4AA6-BE26-122A0138D8A8}" srcOrd="0" destOrd="0" presId="urn:microsoft.com/office/officeart/2005/8/layout/default"/>
    <dgm:cxn modelId="{A6946630-C529-4116-B18D-690DE353AB17}" type="presOf" srcId="{85100555-DC3E-43EF-B24C-EE4F15E548CB}" destId="{97FFE577-CA2A-4591-B5C0-0F74B6DD5FA9}" srcOrd="0" destOrd="0" presId="urn:microsoft.com/office/officeart/2005/8/layout/default"/>
    <dgm:cxn modelId="{B6BAC9B6-2619-4A88-BBF4-F7B67A179692}" srcId="{85100555-DC3E-43EF-B24C-EE4F15E548CB}" destId="{A688CA10-1360-4EC1-9CA9-ABEAD8616C1A}" srcOrd="7" destOrd="0" parTransId="{A7DA304F-6F98-450D-8338-0F7AE23ED320}" sibTransId="{0DE5D532-7269-48B4-B162-29849FA5D987}"/>
    <dgm:cxn modelId="{24EDF53C-3EA4-41A3-80EB-2CD38EBADACF}" type="presOf" srcId="{9989DC75-D85D-47D2-98DC-830FF2456DA0}" destId="{CDBFCCB2-A9AD-41E3-98EC-9B730341D66E}" srcOrd="0" destOrd="0" presId="urn:microsoft.com/office/officeart/2005/8/layout/default"/>
    <dgm:cxn modelId="{636BE1BB-911B-4C71-B211-A10236CFACC1}" srcId="{85100555-DC3E-43EF-B24C-EE4F15E548CB}" destId="{AB3541FE-BA97-4C1E-9D84-A061375768BD}" srcOrd="1" destOrd="0" parTransId="{56A1BE33-1300-4751-AD7F-0CFEAD4D474B}" sibTransId="{DD19DDE6-C5E4-4CD5-9482-CE00F3E81884}"/>
    <dgm:cxn modelId="{5B9D5016-7836-4414-BCDF-2B20A38CF1F3}" srcId="{85100555-DC3E-43EF-B24C-EE4F15E548CB}" destId="{BD9D53AE-6B17-4F0A-84BC-653757A77808}" srcOrd="2" destOrd="0" parTransId="{EC3E8A35-6003-4A7E-97C1-B732C7897A39}" sibTransId="{FC2A3B2F-ACDE-45BF-997E-A3D098ED55A4}"/>
    <dgm:cxn modelId="{D438E4EA-ACBA-4FCA-89DC-375A09040E83}" srcId="{85100555-DC3E-43EF-B24C-EE4F15E548CB}" destId="{9989DC75-D85D-47D2-98DC-830FF2456DA0}" srcOrd="3" destOrd="0" parTransId="{F56DC0F7-9DF2-4285-88CB-FE7A9A0CC3F2}" sibTransId="{76D46983-F655-4AEF-8D31-99066D2BF8DD}"/>
    <dgm:cxn modelId="{D5A6EA73-0DCE-4712-B702-CB4445E624D2}" srcId="{85100555-DC3E-43EF-B24C-EE4F15E548CB}" destId="{3A6E6D96-DAA2-4A0B-84FE-A06F9814256B}" srcOrd="5" destOrd="0" parTransId="{8C090271-6E67-4798-9BB0-183903E05F09}" sibTransId="{C1FB0C20-9684-4218-9624-6840BA7AEB9D}"/>
    <dgm:cxn modelId="{52720340-A8E5-4C53-8CA6-94A256A6F39E}" type="presOf" srcId="{05CAD5D0-C364-4787-A1A0-EF75106CCC8A}" destId="{0EBF28BD-5688-4FB4-9B7F-3821043C50AD}" srcOrd="0" destOrd="0" presId="urn:microsoft.com/office/officeart/2005/8/layout/default"/>
    <dgm:cxn modelId="{2FE11BA3-CA64-47CA-959A-E17FD1FBE488}" srcId="{85100555-DC3E-43EF-B24C-EE4F15E548CB}" destId="{A8A1C98E-65D2-443C-BA9E-54EB095FF58B}" srcOrd="0" destOrd="0" parTransId="{7457C8ED-4444-4E0C-8051-89E6FCAE2C23}" sibTransId="{D76372E8-63AF-45BB-AE29-C7C9FEC22124}"/>
    <dgm:cxn modelId="{F6CC6919-D688-4670-8D4F-F980118F7D65}" type="presOf" srcId="{3A6E6D96-DAA2-4A0B-84FE-A06F9814256B}" destId="{09B68A97-06AD-4F38-B7C3-1FACEA9C86BD}" srcOrd="0" destOrd="0" presId="urn:microsoft.com/office/officeart/2005/8/layout/default"/>
    <dgm:cxn modelId="{5810D0C1-E410-445F-97F8-CFC78281F24D}" type="presOf" srcId="{A688CA10-1360-4EC1-9CA9-ABEAD8616C1A}" destId="{DC152B5E-DEF4-4FC9-B0A0-18A0435B5E06}" srcOrd="0" destOrd="0" presId="urn:microsoft.com/office/officeart/2005/8/layout/default"/>
    <dgm:cxn modelId="{49D454AE-396C-4C23-9EDA-CBA9A969302D}" type="presParOf" srcId="{97FFE577-CA2A-4591-B5C0-0F74B6DD5FA9}" destId="{70D476CE-62AE-4AA6-BE26-122A0138D8A8}" srcOrd="0" destOrd="0" presId="urn:microsoft.com/office/officeart/2005/8/layout/default"/>
    <dgm:cxn modelId="{C9813996-D168-4C10-AECA-990F616A2973}" type="presParOf" srcId="{97FFE577-CA2A-4591-B5C0-0F74B6DD5FA9}" destId="{E6C849A0-1C2A-4776-ABB1-855E2AF50CE2}" srcOrd="1" destOrd="0" presId="urn:microsoft.com/office/officeart/2005/8/layout/default"/>
    <dgm:cxn modelId="{2057D014-BB07-4DEA-84DA-6B7A04DF1428}" type="presParOf" srcId="{97FFE577-CA2A-4591-B5C0-0F74B6DD5FA9}" destId="{745AD2DB-58F5-4A4F-9BB5-AA57B794CAAA}" srcOrd="2" destOrd="0" presId="urn:microsoft.com/office/officeart/2005/8/layout/default"/>
    <dgm:cxn modelId="{E0354D47-1167-4E47-A517-81E425C5915E}" type="presParOf" srcId="{97FFE577-CA2A-4591-B5C0-0F74B6DD5FA9}" destId="{348538A6-8ED1-4B7B-B58A-9E7AA6627B59}" srcOrd="3" destOrd="0" presId="urn:microsoft.com/office/officeart/2005/8/layout/default"/>
    <dgm:cxn modelId="{9E553AB2-49B9-44C4-A9DB-827BAA32051B}" type="presParOf" srcId="{97FFE577-CA2A-4591-B5C0-0F74B6DD5FA9}" destId="{001DB673-DF7E-4FE3-BADC-EC55D2C459E4}" srcOrd="4" destOrd="0" presId="urn:microsoft.com/office/officeart/2005/8/layout/default"/>
    <dgm:cxn modelId="{29D4EEA6-ECD5-4C3A-AD4F-C87A1408D570}" type="presParOf" srcId="{97FFE577-CA2A-4591-B5C0-0F74B6DD5FA9}" destId="{247F4504-8FFC-4BCB-A864-A299AECC2AB1}" srcOrd="5" destOrd="0" presId="urn:microsoft.com/office/officeart/2005/8/layout/default"/>
    <dgm:cxn modelId="{5F80BF45-AAD5-4120-96DF-E5EC68F0F4B7}" type="presParOf" srcId="{97FFE577-CA2A-4591-B5C0-0F74B6DD5FA9}" destId="{CDBFCCB2-A9AD-41E3-98EC-9B730341D66E}" srcOrd="6" destOrd="0" presId="urn:microsoft.com/office/officeart/2005/8/layout/default"/>
    <dgm:cxn modelId="{BE3CF51E-F58B-43B4-AABE-78134F7DDF38}" type="presParOf" srcId="{97FFE577-CA2A-4591-B5C0-0F74B6DD5FA9}" destId="{9C975021-6D16-43FA-AFAD-162C3D33C676}" srcOrd="7" destOrd="0" presId="urn:microsoft.com/office/officeart/2005/8/layout/default"/>
    <dgm:cxn modelId="{5E6E620D-E85E-4989-9B40-F2AB792678C9}" type="presParOf" srcId="{97FFE577-CA2A-4591-B5C0-0F74B6DD5FA9}" destId="{F383026A-C897-4D33-B49F-FDB3AC129084}" srcOrd="8" destOrd="0" presId="urn:microsoft.com/office/officeart/2005/8/layout/default"/>
    <dgm:cxn modelId="{7744D155-3763-40EF-87CE-7D77CE5A098A}" type="presParOf" srcId="{97FFE577-CA2A-4591-B5C0-0F74B6DD5FA9}" destId="{AF8BB3A4-CDD2-466B-96F0-1F76470F0918}" srcOrd="9" destOrd="0" presId="urn:microsoft.com/office/officeart/2005/8/layout/default"/>
    <dgm:cxn modelId="{A0ABFFF7-374C-469A-B91B-F140D42B7730}" type="presParOf" srcId="{97FFE577-CA2A-4591-B5C0-0F74B6DD5FA9}" destId="{09B68A97-06AD-4F38-B7C3-1FACEA9C86BD}" srcOrd="10" destOrd="0" presId="urn:microsoft.com/office/officeart/2005/8/layout/default"/>
    <dgm:cxn modelId="{0972F8FD-C2D1-4248-95FB-B1580083D0B0}" type="presParOf" srcId="{97FFE577-CA2A-4591-B5C0-0F74B6DD5FA9}" destId="{90986E49-BBD4-4D4F-AAD3-B1FE4FF7FB58}" srcOrd="11" destOrd="0" presId="urn:microsoft.com/office/officeart/2005/8/layout/default"/>
    <dgm:cxn modelId="{0BB27E71-3810-4700-9856-3E1AE755B6FD}" type="presParOf" srcId="{97FFE577-CA2A-4591-B5C0-0F74B6DD5FA9}" destId="{E29C2BFF-4AD3-4818-B928-BC1DB5FBA6BF}" srcOrd="12" destOrd="0" presId="urn:microsoft.com/office/officeart/2005/8/layout/default"/>
    <dgm:cxn modelId="{FF8D1FCA-225A-40F5-BF54-7B61ABC597D1}" type="presParOf" srcId="{97FFE577-CA2A-4591-B5C0-0F74B6DD5FA9}" destId="{EFE6D69A-286A-4015-83BE-B53DF3CD131A}" srcOrd="13" destOrd="0" presId="urn:microsoft.com/office/officeart/2005/8/layout/default"/>
    <dgm:cxn modelId="{15A6A679-401D-4014-9975-5EC432FFB7DD}" type="presParOf" srcId="{97FFE577-CA2A-4591-B5C0-0F74B6DD5FA9}" destId="{DC152B5E-DEF4-4FC9-B0A0-18A0435B5E06}" srcOrd="14" destOrd="0" presId="urn:microsoft.com/office/officeart/2005/8/layout/default"/>
    <dgm:cxn modelId="{392F42F4-ED72-4F17-816B-880505262AE8}" type="presParOf" srcId="{97FFE577-CA2A-4591-B5C0-0F74B6DD5FA9}" destId="{033829CF-062E-4238-A0AD-6D771B7F0ADA}" srcOrd="15" destOrd="0" presId="urn:microsoft.com/office/officeart/2005/8/layout/default"/>
    <dgm:cxn modelId="{996590E3-E78B-4D35-B257-C9E1D6F993D4}" type="presParOf" srcId="{97FFE577-CA2A-4591-B5C0-0F74B6DD5FA9}" destId="{0EBF28BD-5688-4FB4-9B7F-3821043C50AD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3FD45-D24C-40BD-8D5F-E404C5013166}">
      <dsp:nvSpPr>
        <dsp:cNvPr id="0" name=""/>
        <dsp:cNvSpPr/>
      </dsp:nvSpPr>
      <dsp:spPr>
        <a:xfrm>
          <a:off x="1466891" y="0"/>
          <a:ext cx="5059105" cy="505910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803.811</a:t>
          </a:r>
          <a:endParaRPr lang="pt-BR" sz="2400" kern="1200" dirty="0"/>
        </a:p>
      </dsp:txBody>
      <dsp:txXfrm>
        <a:off x="3047861" y="252955"/>
        <a:ext cx="1897164" cy="505910"/>
      </dsp:txXfrm>
    </dsp:sp>
    <dsp:sp modelId="{375FF167-C058-4266-8C85-E16BFDC576D0}">
      <dsp:nvSpPr>
        <dsp:cNvPr id="0" name=""/>
        <dsp:cNvSpPr/>
      </dsp:nvSpPr>
      <dsp:spPr>
        <a:xfrm>
          <a:off x="1846323" y="758865"/>
          <a:ext cx="4300240" cy="4300240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296.756 </a:t>
          </a:r>
          <a:endParaRPr lang="pt-BR" sz="2400" kern="1200" dirty="0"/>
        </a:p>
      </dsp:txBody>
      <dsp:txXfrm>
        <a:off x="3069204" y="1006129"/>
        <a:ext cx="1854478" cy="494527"/>
      </dsp:txXfrm>
    </dsp:sp>
    <dsp:sp modelId="{5D0590B9-6CA6-482F-B3E5-12EDBE655B59}">
      <dsp:nvSpPr>
        <dsp:cNvPr id="0" name=""/>
        <dsp:cNvSpPr/>
      </dsp:nvSpPr>
      <dsp:spPr>
        <a:xfrm>
          <a:off x="2225756" y="1517731"/>
          <a:ext cx="3541374" cy="3541374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24.154</a:t>
          </a:r>
          <a:endParaRPr lang="pt-BR" sz="2400" kern="1200" dirty="0"/>
        </a:p>
      </dsp:txBody>
      <dsp:txXfrm>
        <a:off x="3080113" y="1762086"/>
        <a:ext cx="1832661" cy="488709"/>
      </dsp:txXfrm>
    </dsp:sp>
    <dsp:sp modelId="{249B8443-0796-44CD-B8DB-ED9CC975961F}">
      <dsp:nvSpPr>
        <dsp:cNvPr id="0" name=""/>
        <dsp:cNvSpPr/>
      </dsp:nvSpPr>
      <dsp:spPr>
        <a:xfrm>
          <a:off x="2605189" y="2276597"/>
          <a:ext cx="2782508" cy="2782508"/>
        </a:xfrm>
        <a:prstGeom prst="ellipse">
          <a:avLst/>
        </a:prstGeom>
        <a:solidFill>
          <a:srgbClr val="FFC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4.026</a:t>
          </a:r>
          <a:endParaRPr lang="pt-BR" sz="2400" kern="1200" dirty="0"/>
        </a:p>
      </dsp:txBody>
      <dsp:txXfrm>
        <a:off x="3245166" y="2527023"/>
        <a:ext cx="1502554" cy="500851"/>
      </dsp:txXfrm>
    </dsp:sp>
    <dsp:sp modelId="{342DD54A-967D-492B-AC4E-16BA31696B80}">
      <dsp:nvSpPr>
        <dsp:cNvPr id="0" name=""/>
        <dsp:cNvSpPr/>
      </dsp:nvSpPr>
      <dsp:spPr>
        <a:xfrm>
          <a:off x="2984622" y="3035463"/>
          <a:ext cx="2023642" cy="2023642"/>
        </a:xfrm>
        <a:prstGeom prst="ellipse">
          <a:avLst/>
        </a:prstGeom>
        <a:solidFill>
          <a:srgbClr val="C0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306 HAS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63 DM</a:t>
          </a:r>
        </a:p>
      </dsp:txBody>
      <dsp:txXfrm>
        <a:off x="3280978" y="3541374"/>
        <a:ext cx="1430931" cy="10118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476CE-62AE-4AA6-BE26-122A0138D8A8}">
      <dsp:nvSpPr>
        <dsp:cNvPr id="0" name=""/>
        <dsp:cNvSpPr/>
      </dsp:nvSpPr>
      <dsp:spPr>
        <a:xfrm>
          <a:off x="39202" y="3267"/>
          <a:ext cx="2589020" cy="15534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/>
            <a:t>Clarões Assistenciais</a:t>
          </a:r>
          <a:endParaRPr lang="pt-BR" sz="2700" kern="1200" dirty="0"/>
        </a:p>
      </dsp:txBody>
      <dsp:txXfrm>
        <a:off x="39202" y="3267"/>
        <a:ext cx="2589020" cy="1553412"/>
      </dsp:txXfrm>
    </dsp:sp>
    <dsp:sp modelId="{745AD2DB-58F5-4A4F-9BB5-AA57B794CAAA}">
      <dsp:nvSpPr>
        <dsp:cNvPr id="0" name=""/>
        <dsp:cNvSpPr/>
      </dsp:nvSpPr>
      <dsp:spPr>
        <a:xfrm>
          <a:off x="2887125" y="3267"/>
          <a:ext cx="2589020" cy="1553412"/>
        </a:xfrm>
        <a:prstGeom prst="rect">
          <a:avLst/>
        </a:prstGeom>
        <a:solidFill>
          <a:schemeClr val="accent5">
            <a:hueOff val="-1241735"/>
            <a:satOff val="4976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/>
            <a:t>Deficiência na estrutura física</a:t>
          </a:r>
          <a:endParaRPr lang="pt-BR" sz="2700" kern="1200" dirty="0"/>
        </a:p>
      </dsp:txBody>
      <dsp:txXfrm>
        <a:off x="2887125" y="3267"/>
        <a:ext cx="2589020" cy="1553412"/>
      </dsp:txXfrm>
    </dsp:sp>
    <dsp:sp modelId="{001DB673-DF7E-4FE3-BADC-EC55D2C459E4}">
      <dsp:nvSpPr>
        <dsp:cNvPr id="0" name=""/>
        <dsp:cNvSpPr/>
      </dsp:nvSpPr>
      <dsp:spPr>
        <a:xfrm>
          <a:off x="5735048" y="3267"/>
          <a:ext cx="2589020" cy="1553412"/>
        </a:xfrm>
        <a:prstGeom prst="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/>
            <a:t>Escassez Materiais</a:t>
          </a:r>
          <a:endParaRPr lang="pt-BR" sz="2700" kern="1200" dirty="0"/>
        </a:p>
      </dsp:txBody>
      <dsp:txXfrm>
        <a:off x="5735048" y="3267"/>
        <a:ext cx="2589020" cy="1553412"/>
      </dsp:txXfrm>
    </dsp:sp>
    <dsp:sp modelId="{CDBFCCB2-A9AD-41E3-98EC-9B730341D66E}">
      <dsp:nvSpPr>
        <dsp:cNvPr id="0" name=""/>
        <dsp:cNvSpPr/>
      </dsp:nvSpPr>
      <dsp:spPr>
        <a:xfrm>
          <a:off x="39202" y="1815581"/>
          <a:ext cx="2589020" cy="1553412"/>
        </a:xfrm>
        <a:prstGeom prst="rect">
          <a:avLst/>
        </a:prstGeom>
        <a:solidFill>
          <a:schemeClr val="accent5">
            <a:hueOff val="-3725204"/>
            <a:satOff val="14929"/>
            <a:lumOff val="3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/>
            <a:t>Falta de medicamentos</a:t>
          </a:r>
          <a:endParaRPr lang="pt-BR" sz="2700" kern="1200" dirty="0"/>
        </a:p>
      </dsp:txBody>
      <dsp:txXfrm>
        <a:off x="39202" y="1815581"/>
        <a:ext cx="2589020" cy="1553412"/>
      </dsp:txXfrm>
    </dsp:sp>
    <dsp:sp modelId="{F383026A-C897-4D33-B49F-FDB3AC129084}">
      <dsp:nvSpPr>
        <dsp:cNvPr id="0" name=""/>
        <dsp:cNvSpPr/>
      </dsp:nvSpPr>
      <dsp:spPr>
        <a:xfrm>
          <a:off x="2887125" y="1815581"/>
          <a:ext cx="2589020" cy="1553412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/>
            <a:t>Ausência de Acolhimento</a:t>
          </a:r>
          <a:endParaRPr lang="pt-BR" sz="2700" kern="1200" dirty="0"/>
        </a:p>
      </dsp:txBody>
      <dsp:txXfrm>
        <a:off x="2887125" y="1815581"/>
        <a:ext cx="2589020" cy="1553412"/>
      </dsp:txXfrm>
    </dsp:sp>
    <dsp:sp modelId="{09B68A97-06AD-4F38-B7C3-1FACEA9C86BD}">
      <dsp:nvSpPr>
        <dsp:cNvPr id="0" name=""/>
        <dsp:cNvSpPr/>
      </dsp:nvSpPr>
      <dsp:spPr>
        <a:xfrm>
          <a:off x="5735048" y="1815581"/>
          <a:ext cx="2589020" cy="1553412"/>
        </a:xfrm>
        <a:prstGeom prst="rect">
          <a:avLst/>
        </a:prstGeom>
        <a:solidFill>
          <a:schemeClr val="accent5">
            <a:hueOff val="-6208672"/>
            <a:satOff val="24882"/>
            <a:lumOff val="5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/>
            <a:t>Ausência do NASF</a:t>
          </a:r>
          <a:endParaRPr lang="pt-BR" sz="2700" kern="1200" dirty="0"/>
        </a:p>
      </dsp:txBody>
      <dsp:txXfrm>
        <a:off x="5735048" y="1815581"/>
        <a:ext cx="2589020" cy="1553412"/>
      </dsp:txXfrm>
    </dsp:sp>
    <dsp:sp modelId="{E29C2BFF-4AD3-4818-B928-BC1DB5FBA6BF}">
      <dsp:nvSpPr>
        <dsp:cNvPr id="0" name=""/>
        <dsp:cNvSpPr/>
      </dsp:nvSpPr>
      <dsp:spPr>
        <a:xfrm>
          <a:off x="39202" y="3627896"/>
          <a:ext cx="2589020" cy="1553412"/>
        </a:xfrm>
        <a:prstGeom prst="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/>
            <a:t>Ausência de Protocolos</a:t>
          </a:r>
          <a:endParaRPr lang="pt-BR" sz="2700" kern="1200" dirty="0"/>
        </a:p>
      </dsp:txBody>
      <dsp:txXfrm>
        <a:off x="39202" y="3627896"/>
        <a:ext cx="2589020" cy="1553412"/>
      </dsp:txXfrm>
    </dsp:sp>
    <dsp:sp modelId="{DC152B5E-DEF4-4FC9-B0A0-18A0435B5E06}">
      <dsp:nvSpPr>
        <dsp:cNvPr id="0" name=""/>
        <dsp:cNvSpPr/>
      </dsp:nvSpPr>
      <dsp:spPr>
        <a:xfrm>
          <a:off x="2887125" y="3627896"/>
          <a:ext cx="2589020" cy="1553412"/>
        </a:xfrm>
        <a:prstGeom prst="rect">
          <a:avLst/>
        </a:prstGeom>
        <a:solidFill>
          <a:schemeClr val="accent5">
            <a:hueOff val="-8692142"/>
            <a:satOff val="34835"/>
            <a:lumOff val="7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/>
            <a:t>Sobrecarga ao atendimento especializado</a:t>
          </a:r>
          <a:endParaRPr lang="pt-BR" sz="2700" kern="1200" dirty="0"/>
        </a:p>
      </dsp:txBody>
      <dsp:txXfrm>
        <a:off x="2887125" y="3627896"/>
        <a:ext cx="2589020" cy="1553412"/>
      </dsp:txXfrm>
    </dsp:sp>
    <dsp:sp modelId="{0EBF28BD-5688-4FB4-9B7F-3821043C50AD}">
      <dsp:nvSpPr>
        <dsp:cNvPr id="0" name=""/>
        <dsp:cNvSpPr/>
      </dsp:nvSpPr>
      <dsp:spPr>
        <a:xfrm>
          <a:off x="5735048" y="3627896"/>
          <a:ext cx="2589020" cy="1553412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/>
            <a:t> Dificuldade dos exames complementares</a:t>
          </a:r>
          <a:endParaRPr lang="pt-BR" sz="2700" kern="1200" dirty="0"/>
        </a:p>
      </dsp:txBody>
      <dsp:txXfrm>
        <a:off x="5735048" y="3627896"/>
        <a:ext cx="2589020" cy="1553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2838D-111C-421F-87AE-5D5C98B532AD}" type="datetimeFigureOut">
              <a:rPr lang="pt-BR" smtClean="0"/>
              <a:t>27/02/2014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2F09E-54CE-4C0D-9334-A727B19CE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988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2F09E-54CE-4C0D-9334-A727B19CE5F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5035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0B92FD-A755-4450-B422-F70FE7928CF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09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17AD-F926-4A02-A17F-D3817455C39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238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C9592-9AAD-4B26-9297-DCAE442085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03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55E6E-DF50-4478-8304-32A9F1A13FB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033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AEFAF-A6BD-404A-B8AF-CC3B224E919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1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D4C7E-D590-470B-88A0-A794075A175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216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56694-EF79-4150-8116-47374930851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035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D795A-DA2B-4FA1-9F85-BC1D531D84D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43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F7CF8-CC4C-4862-B12C-2083793BB92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27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3854D-1DDB-4D6A-AF4D-48EC7DBD1EC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130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B33EB-ED29-444A-828E-4E8931BD079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558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20EA1C-696A-4BF4-BCB6-FC01F03945B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769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2"/>
          <p:cNvPicPr>
            <a:picLocks noChangeAspect="1" noChangeArrowheads="1"/>
          </p:cNvPicPr>
          <p:nvPr/>
        </p:nvPicPr>
        <p:blipFill>
          <a:blip r:embed="rId2"/>
          <a:srcRect l="6361" t="17719" r="31654" b="63577"/>
          <a:stretch>
            <a:fillRect/>
          </a:stretch>
        </p:blipFill>
        <p:spPr bwMode="auto">
          <a:xfrm>
            <a:off x="0" y="260350"/>
            <a:ext cx="9144000" cy="1550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33600"/>
            <a:ext cx="8280400" cy="172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2800" b="1" dirty="0">
                <a:solidFill>
                  <a:srgbClr val="FF3300"/>
                </a:solidFill>
                <a:latin typeface="Arial Black" pitchFamily="34" charset="0"/>
              </a:rPr>
              <a:t>Qualificação da atenção aos adultos portadores de Hipertensão Arterial Sistêmica e/ou Diabetes Mellitus na Unidade de Saúde de Nova Natal 2, Natal, Rio Grande do Norte</a:t>
            </a:r>
            <a:endParaRPr lang="pt-BR" sz="2800" b="1" dirty="0" smtClean="0">
              <a:solidFill>
                <a:srgbClr val="FF3300"/>
              </a:solidFill>
              <a:latin typeface="Arial Black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87450" y="4308475"/>
            <a:ext cx="6624638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dirty="0" smtClean="0"/>
              <a:t>Daniel Carlos da Rocha </a:t>
            </a:r>
            <a:r>
              <a:rPr lang="pt-BR" sz="2400" dirty="0" err="1" smtClean="0"/>
              <a:t>Gementi</a:t>
            </a:r>
            <a:endParaRPr lang="pt-BR" sz="2400" dirty="0"/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dirty="0"/>
              <a:t>Orientadora: </a:t>
            </a:r>
            <a:r>
              <a:rPr lang="pt-BR" dirty="0" smtClean="0"/>
              <a:t>Fabiana Vargas Ferreira</a:t>
            </a:r>
            <a:endParaRPr lang="pt-BR" dirty="0"/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i="1" dirty="0" smtClean="0"/>
              <a:t>2014</a:t>
            </a:r>
            <a:endParaRPr lang="pt-BR" i="1" dirty="0"/>
          </a:p>
        </p:txBody>
      </p:sp>
      <p:pic>
        <p:nvPicPr>
          <p:cNvPr id="27652" name="il_fi" descr="http://3.bp.blogspot.com/_TMzEax0xNOA/TOpL8Tn1RfI/AAAAAAAAAEw/3d30uvcmv3I/S220/logo_UFPE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476250"/>
            <a:ext cx="12239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14" descr="http://www.unasus.ufma.br/unasus_data/site/images/noticias/1356913b26unasu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620713"/>
            <a:ext cx="1309688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u="sng" dirty="0"/>
              <a:t>Relativa ao Objetivo 1 - Ampliar a cobertura a hipertensos e/ou </a:t>
            </a:r>
            <a:r>
              <a:rPr lang="pt-BR" u="sng" dirty="0" smtClean="0"/>
              <a:t>diabéticos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marL="0" lvl="0" indent="0" algn="just">
              <a:buNone/>
            </a:pPr>
            <a:r>
              <a:rPr lang="pt-BR" dirty="0" smtClean="0"/>
              <a:t>1. Cadastrar </a:t>
            </a:r>
            <a:r>
              <a:rPr lang="pt-BR" dirty="0"/>
              <a:t>100% dos hipertensos e 100% dos Diabéticos da área de abrangência no Programa de Atenção à Hipertensão Arterial e à Diabetes Mellitus da unidade de saúde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780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u="sng" dirty="0"/>
              <a:t>Relativas ao Objetivo 2 - Melhorar a adesão do hipertenso e/ou diabético ao programa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 </a:t>
            </a:r>
          </a:p>
          <a:p>
            <a:pPr marL="0" lvl="0" indent="0" algn="just">
              <a:buNone/>
            </a:pPr>
            <a:r>
              <a:rPr lang="pt-BR" dirty="0" smtClean="0"/>
              <a:t>2. Buscar </a:t>
            </a:r>
            <a:r>
              <a:rPr lang="pt-BR" dirty="0"/>
              <a:t>100% dos hipertensos faltosos às consultas na unidade de saúde conforme a periodicidade recomendada</a:t>
            </a:r>
            <a:r>
              <a:rPr lang="pt-BR" dirty="0" smtClean="0"/>
              <a:t>.</a:t>
            </a:r>
          </a:p>
          <a:p>
            <a:pPr marL="0" lvl="0" indent="0" algn="just">
              <a:buNone/>
            </a:pPr>
            <a:r>
              <a:rPr lang="pt-BR" dirty="0" smtClean="0"/>
              <a:t>3. Buscar </a:t>
            </a:r>
            <a:r>
              <a:rPr lang="pt-BR" dirty="0"/>
              <a:t>100% dos diabéticos faltosos às consultas na unidade de saúde conforme a periodicidade recomendada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395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sz="3900" u="sng" dirty="0"/>
              <a:t>Re</a:t>
            </a:r>
            <a:r>
              <a:rPr lang="pt-BR" sz="4100" u="sng" dirty="0"/>
              <a:t>lativas ao Objetivo 3 - Melhorar a qualidade do atendimento ao usuário hipertenso e/ou diabético realizado na unidade de </a:t>
            </a:r>
            <a:r>
              <a:rPr lang="pt-BR" sz="4100" u="sng" dirty="0" smtClean="0"/>
              <a:t>saúde</a:t>
            </a:r>
          </a:p>
          <a:p>
            <a:pPr algn="just"/>
            <a:endParaRPr lang="pt-BR" sz="3800" dirty="0"/>
          </a:p>
          <a:p>
            <a:pPr marL="0" lvl="0" indent="0" algn="just">
              <a:buNone/>
            </a:pPr>
            <a:r>
              <a:rPr lang="pt-BR" sz="3800" dirty="0" smtClean="0"/>
              <a:t>4</a:t>
            </a:r>
            <a:r>
              <a:rPr lang="pt-BR" sz="4400" dirty="0" smtClean="0"/>
              <a:t>. Realizar </a:t>
            </a:r>
            <a:r>
              <a:rPr lang="pt-BR" sz="4400" dirty="0"/>
              <a:t>exame clínico apropriado em 100% dos hipertensos</a:t>
            </a:r>
            <a:r>
              <a:rPr lang="pt-BR" sz="4400" dirty="0" smtClean="0"/>
              <a:t>.</a:t>
            </a:r>
          </a:p>
          <a:p>
            <a:pPr marL="0" lvl="0" indent="0" algn="just">
              <a:buNone/>
            </a:pPr>
            <a:r>
              <a:rPr lang="pt-BR" sz="4400" dirty="0" smtClean="0"/>
              <a:t>5. Realizar </a:t>
            </a:r>
            <a:r>
              <a:rPr lang="pt-BR" sz="4400" dirty="0"/>
              <a:t>exame clínico apropriado em 100% dos diabéticos</a:t>
            </a:r>
            <a:r>
              <a:rPr lang="pt-BR" sz="4400" dirty="0" smtClean="0"/>
              <a:t>.</a:t>
            </a:r>
          </a:p>
          <a:p>
            <a:pPr marL="0" lvl="0" indent="0" algn="just">
              <a:buNone/>
            </a:pPr>
            <a:r>
              <a:rPr lang="pt-BR" sz="4400" dirty="0" smtClean="0"/>
              <a:t>6. Garantir </a:t>
            </a:r>
            <a:r>
              <a:rPr lang="pt-BR" sz="4400" dirty="0"/>
              <a:t>a 100% dos hipertensos a realização de exames complementares em dia de acordo com o protocolo.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81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algn="just">
              <a:buNone/>
            </a:pPr>
            <a:r>
              <a:rPr lang="pt-BR" dirty="0"/>
              <a:t>7. Garantir a 100% dos diabéticos a realização de exames complementares em dia de acordo com o protocolo.   </a:t>
            </a:r>
          </a:p>
          <a:p>
            <a:pPr marL="0" lvl="0" indent="0" algn="just">
              <a:buNone/>
            </a:pPr>
            <a:r>
              <a:rPr lang="pt-BR" dirty="0"/>
              <a:t>8. Garantir a totalidade da prescrição de medicamentos da farmácia popular para 100% dos hipertensos cadastrados na unidade de saúde. </a:t>
            </a:r>
          </a:p>
          <a:p>
            <a:pPr marL="0" lvl="0" indent="0" algn="just">
              <a:buNone/>
            </a:pPr>
            <a:r>
              <a:rPr lang="pt-BR" dirty="0"/>
              <a:t>9. Garantir a totalidade da prescrição de medicamentos da farmácia popular para 100% dos diabéticos cadastrados na unidade de saúde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706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u="sng" dirty="0"/>
              <a:t>Relativas ao Objetivo 4 - Melhorar o registro das </a:t>
            </a:r>
            <a:r>
              <a:rPr lang="pt-BR" u="sng" dirty="0" smtClean="0"/>
              <a:t>informações</a:t>
            </a:r>
          </a:p>
          <a:p>
            <a:pPr marL="0" indent="0">
              <a:buNone/>
            </a:pPr>
            <a:endParaRPr lang="pt-BR" dirty="0"/>
          </a:p>
          <a:p>
            <a:pPr marL="0" lvl="0" indent="0">
              <a:buNone/>
            </a:pPr>
            <a:r>
              <a:rPr lang="pt-BR" dirty="0" smtClean="0"/>
              <a:t>10. Manter </a:t>
            </a:r>
            <a:r>
              <a:rPr lang="pt-BR" dirty="0"/>
              <a:t>ficha de acompanhamento de 100% dos hipertensos cadastrados na unidade de saúde.</a:t>
            </a:r>
          </a:p>
          <a:p>
            <a:pPr marL="0" lvl="0" indent="0">
              <a:buNone/>
            </a:pPr>
            <a:r>
              <a:rPr lang="pt-BR" dirty="0" smtClean="0"/>
              <a:t>11. Manter </a:t>
            </a:r>
            <a:r>
              <a:rPr lang="pt-BR" dirty="0"/>
              <a:t>ficha de acompanhamento de 100% dos diabéticos cadastrados na unidade de saúde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191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u="sng" dirty="0"/>
              <a:t>Relativas ao Objetivo 5 - Mapear hipertensos e diabéticos de risco para doença </a:t>
            </a:r>
            <a:r>
              <a:rPr lang="pt-BR" u="sng" dirty="0" smtClean="0"/>
              <a:t>cardiovascular</a:t>
            </a:r>
          </a:p>
          <a:p>
            <a:pPr marL="0" indent="0" algn="just">
              <a:buNone/>
            </a:pPr>
            <a:endParaRPr lang="pt-BR" dirty="0"/>
          </a:p>
          <a:p>
            <a:pPr marL="0" lvl="0" indent="0" algn="just">
              <a:buNone/>
            </a:pPr>
            <a:r>
              <a:rPr lang="pt-BR" dirty="0" smtClean="0"/>
              <a:t>12. Realizar </a:t>
            </a:r>
            <a:r>
              <a:rPr lang="pt-BR" dirty="0"/>
              <a:t>estratificação do risco cardiovascular em 100% dos hipertensos e diabéticos cadastrados na unidade de saúde. </a:t>
            </a:r>
          </a:p>
          <a:p>
            <a:pPr marL="0" lvl="0" indent="0" algn="just">
              <a:buNone/>
            </a:pPr>
            <a:r>
              <a:rPr lang="pt-BR" dirty="0" smtClean="0"/>
              <a:t>13. Realizar </a:t>
            </a:r>
            <a:r>
              <a:rPr lang="pt-BR" dirty="0"/>
              <a:t>estratificação do risco cardiovascular em 100% dos diabéticos cadastrados na unidade de saúde.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171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sz="5000" u="sng" dirty="0"/>
              <a:t>Relativas ao Objetivo 6 - Promoção da saúde</a:t>
            </a:r>
            <a:endParaRPr lang="pt-BR" sz="5000" dirty="0"/>
          </a:p>
          <a:p>
            <a:pPr marL="0" indent="0" algn="just">
              <a:buNone/>
            </a:pPr>
            <a:endParaRPr lang="pt-BR" dirty="0"/>
          </a:p>
          <a:p>
            <a:pPr marL="0" lvl="0" indent="0" algn="just">
              <a:buNone/>
            </a:pPr>
            <a:r>
              <a:rPr lang="pt-BR" sz="5000" dirty="0" smtClean="0"/>
              <a:t>14. Garantir </a:t>
            </a:r>
            <a:r>
              <a:rPr lang="pt-BR" sz="5000" dirty="0"/>
              <a:t>avaliação odontológica a 100% dos usuários hipertensos.</a:t>
            </a:r>
          </a:p>
          <a:p>
            <a:pPr marL="0" lvl="0" indent="0" algn="just">
              <a:buNone/>
            </a:pPr>
            <a:r>
              <a:rPr lang="pt-BR" sz="5000" dirty="0" smtClean="0"/>
              <a:t>15. Garantir </a:t>
            </a:r>
            <a:r>
              <a:rPr lang="pt-BR" sz="5000" dirty="0"/>
              <a:t>avaliação odontológica a 100% dos usuários diabéticos.</a:t>
            </a:r>
          </a:p>
          <a:p>
            <a:pPr marL="0" lvl="0" indent="0" algn="just">
              <a:buNone/>
            </a:pPr>
            <a:r>
              <a:rPr lang="pt-BR" sz="5000" dirty="0" smtClean="0"/>
              <a:t>16. Garantir </a:t>
            </a:r>
            <a:r>
              <a:rPr lang="pt-BR" sz="5000" dirty="0"/>
              <a:t>orientação nutricional sobre alimentação saudável a 100% dos hipertensos.</a:t>
            </a:r>
          </a:p>
          <a:p>
            <a:pPr marL="0" lvl="0" indent="0" algn="just">
              <a:buNone/>
            </a:pPr>
            <a:r>
              <a:rPr lang="pt-BR" sz="5000" dirty="0" smtClean="0"/>
              <a:t>17. Garantir </a:t>
            </a:r>
            <a:r>
              <a:rPr lang="pt-BR" sz="5000" dirty="0"/>
              <a:t>orientação nutricional sobre alimentação saudável a 100% dos diabéticos</a:t>
            </a:r>
            <a:r>
              <a:rPr lang="pt-BR" sz="5000" dirty="0" smtClean="0"/>
              <a:t>.</a:t>
            </a:r>
            <a:endParaRPr lang="pt-BR" sz="5000" dirty="0"/>
          </a:p>
        </p:txBody>
      </p:sp>
    </p:spTree>
    <p:extLst>
      <p:ext uri="{BB962C8B-B14F-4D97-AF65-F5344CB8AC3E}">
        <p14:creationId xmlns:p14="http://schemas.microsoft.com/office/powerpoint/2010/main" val="269376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pt-BR" dirty="0"/>
              <a:t>18. Garantir orientação sobre prática de atividades físicas a 100% dos hipertensos.</a:t>
            </a:r>
          </a:p>
          <a:p>
            <a:pPr marL="0" lvl="0" indent="0" algn="just">
              <a:buNone/>
            </a:pPr>
            <a:r>
              <a:rPr lang="pt-BR" dirty="0"/>
              <a:t>19. Garantir orientação sobre prática de atividades físicas a 100% dos diabéticos.</a:t>
            </a:r>
          </a:p>
          <a:p>
            <a:pPr marL="0" lvl="0" indent="0" algn="just">
              <a:buNone/>
            </a:pPr>
            <a:r>
              <a:rPr lang="pt-BR" dirty="0"/>
              <a:t>20. Garantir orientação sobre o risco do tabagismo a 100% dos hipertensos.</a:t>
            </a:r>
          </a:p>
          <a:p>
            <a:pPr marL="0" lvl="0" indent="0" algn="just">
              <a:buNone/>
            </a:pPr>
            <a:r>
              <a:rPr lang="pt-BR" dirty="0"/>
              <a:t>21. Garantir orientação sobre o risco do tabagismo a 100% dos diabéticos.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9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Caderno de Atenção Básica (2006</a:t>
            </a:r>
            <a:r>
              <a:rPr lang="pt-BR" dirty="0" smtClean="0"/>
              <a:t>) de Hipertensão Arterial e </a:t>
            </a:r>
            <a:r>
              <a:rPr lang="pt-BR" i="1" dirty="0" smtClean="0"/>
              <a:t>Diabetes Mellitus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Período de 12 semanas</a:t>
            </a:r>
          </a:p>
          <a:p>
            <a:pPr algn="just"/>
            <a:r>
              <a:rPr lang="pt-BR" dirty="0" smtClean="0"/>
              <a:t>Ações </a:t>
            </a:r>
            <a:r>
              <a:rPr lang="pt-BR" dirty="0"/>
              <a:t>em quatro </a:t>
            </a:r>
            <a:r>
              <a:rPr lang="pt-BR" dirty="0" smtClean="0"/>
              <a:t>eixos:</a:t>
            </a:r>
            <a:endParaRPr lang="pt-BR" dirty="0"/>
          </a:p>
          <a:p>
            <a:pPr algn="just">
              <a:buNone/>
            </a:pPr>
            <a:r>
              <a:rPr lang="pt-BR" dirty="0"/>
              <a:t>      -Organização e Gestão dos Serviços</a:t>
            </a:r>
          </a:p>
          <a:p>
            <a:pPr algn="just">
              <a:buNone/>
            </a:pPr>
            <a:r>
              <a:rPr lang="pt-BR" dirty="0"/>
              <a:t>      -Qualificação da Prática Clínica</a:t>
            </a:r>
          </a:p>
          <a:p>
            <a:pPr algn="just">
              <a:buNone/>
            </a:pPr>
            <a:r>
              <a:rPr lang="pt-BR" dirty="0"/>
              <a:t>      -Engajamento Público</a:t>
            </a:r>
          </a:p>
          <a:p>
            <a:pPr algn="just">
              <a:buNone/>
            </a:pPr>
            <a:r>
              <a:rPr lang="pt-BR" dirty="0"/>
              <a:t>      -Monitoramento e Avaliação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526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4400" dirty="0" smtClean="0"/>
              <a:t>Capacitação </a:t>
            </a:r>
            <a:r>
              <a:rPr lang="pt-BR" sz="4400" dirty="0"/>
              <a:t>da </a:t>
            </a:r>
            <a:r>
              <a:rPr lang="pt-BR" sz="4400" dirty="0" smtClean="0"/>
              <a:t>equipe</a:t>
            </a:r>
          </a:p>
          <a:p>
            <a:pPr algn="just">
              <a:lnSpc>
                <a:spcPct val="170000"/>
              </a:lnSpc>
            </a:pPr>
            <a:r>
              <a:rPr lang="pt-BR" sz="4400" dirty="0" smtClean="0"/>
              <a:t>Organização da demanda espontânea</a:t>
            </a:r>
          </a:p>
          <a:p>
            <a:pPr algn="just">
              <a:lnSpc>
                <a:spcPct val="170000"/>
              </a:lnSpc>
            </a:pPr>
            <a:r>
              <a:rPr lang="pt-BR" sz="4400" dirty="0" smtClean="0"/>
              <a:t>Reorganização do fluxo do </a:t>
            </a:r>
            <a:r>
              <a:rPr lang="pt-BR" sz="3600" dirty="0" smtClean="0"/>
              <a:t>HIPERDIA</a:t>
            </a:r>
          </a:p>
          <a:p>
            <a:pPr algn="just">
              <a:lnSpc>
                <a:spcPct val="170000"/>
              </a:lnSpc>
            </a:pPr>
            <a:r>
              <a:rPr lang="pt-BR" sz="4400" dirty="0" smtClean="0"/>
              <a:t>Preenchimento da ficha espelho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4400" dirty="0" smtClean="0"/>
              <a:t>     - Controle do exame clínico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4400" dirty="0"/>
              <a:t> </a:t>
            </a:r>
            <a:r>
              <a:rPr lang="pt-BR" sz="4400" dirty="0" smtClean="0"/>
              <a:t>    - Controle dos exames laboratoriais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4400" dirty="0"/>
              <a:t> </a:t>
            </a:r>
            <a:r>
              <a:rPr lang="pt-BR" sz="4400" dirty="0" smtClean="0"/>
              <a:t>    - Periodicidade dos atendimentos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4400" dirty="0"/>
              <a:t> </a:t>
            </a:r>
            <a:r>
              <a:rPr lang="pt-BR" sz="4400" dirty="0" smtClean="0"/>
              <a:t>    - Estratificação do risco cardiovascular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4400" dirty="0"/>
              <a:t> </a:t>
            </a:r>
            <a:r>
              <a:rPr lang="pt-BR" sz="4400" dirty="0" smtClean="0"/>
              <a:t>    - Controle dos fármacos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939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ítulo 1"/>
          <p:cNvSpPr>
            <a:spLocks noGrp="1"/>
          </p:cNvSpPr>
          <p:nvPr>
            <p:ph type="title"/>
          </p:nvPr>
        </p:nvSpPr>
        <p:spPr>
          <a:xfrm>
            <a:off x="755650" y="301625"/>
            <a:ext cx="792797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b="1" i="1" dirty="0" smtClean="0"/>
              <a:t/>
            </a:r>
            <a:br>
              <a:rPr lang="pt-BR" b="1" i="1" dirty="0" smtClean="0"/>
            </a:br>
            <a:r>
              <a:rPr lang="pt-BR" sz="3200" b="1" i="1" dirty="0" smtClean="0"/>
              <a:t>ROTEIRO DA APRESENTAÇÃO</a:t>
            </a:r>
            <a:endParaRPr lang="pt-BR" sz="3200" i="1" dirty="0" smtClean="0"/>
          </a:p>
        </p:txBody>
      </p:sp>
      <p:sp>
        <p:nvSpPr>
          <p:cNvPr id="28674" name="Rectangle 7"/>
          <p:cNvSpPr>
            <a:spLocks noChangeArrowheads="1"/>
          </p:cNvSpPr>
          <p:nvPr/>
        </p:nvSpPr>
        <p:spPr bwMode="auto">
          <a:xfrm>
            <a:off x="251520" y="1844675"/>
            <a:ext cx="820826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Clr>
                <a:schemeClr val="tx2"/>
              </a:buClr>
              <a:buFontTx/>
              <a:buChar char="o"/>
            </a:pPr>
            <a:r>
              <a:rPr lang="pt-BR" sz="2400" dirty="0"/>
              <a:t>Introdução </a:t>
            </a:r>
          </a:p>
          <a:p>
            <a:pPr marL="342900" indent="-342900" algn="just">
              <a:spcBef>
                <a:spcPts val="1200"/>
              </a:spcBef>
              <a:buClr>
                <a:schemeClr val="tx2"/>
              </a:buClr>
              <a:buFontTx/>
              <a:buChar char="o"/>
            </a:pPr>
            <a:r>
              <a:rPr lang="pt-BR" sz="2400" dirty="0"/>
              <a:t>Objetivos </a:t>
            </a:r>
          </a:p>
          <a:p>
            <a:pPr marL="342900" indent="-342900" algn="just">
              <a:spcBef>
                <a:spcPts val="1200"/>
              </a:spcBef>
              <a:buClr>
                <a:schemeClr val="tx2"/>
              </a:buClr>
              <a:buFontTx/>
              <a:buChar char="o"/>
            </a:pPr>
            <a:r>
              <a:rPr lang="pt-BR" sz="2400" dirty="0"/>
              <a:t>Metas </a:t>
            </a:r>
          </a:p>
          <a:p>
            <a:pPr marL="342900" indent="-342900" algn="just">
              <a:spcBef>
                <a:spcPts val="1200"/>
              </a:spcBef>
              <a:buClr>
                <a:schemeClr val="tx2"/>
              </a:buClr>
              <a:buFontTx/>
              <a:buChar char="o"/>
            </a:pPr>
            <a:r>
              <a:rPr lang="pt-BR" sz="2400" dirty="0"/>
              <a:t>Metodologia </a:t>
            </a:r>
          </a:p>
          <a:p>
            <a:pPr marL="342900" indent="-342900" algn="just">
              <a:spcBef>
                <a:spcPts val="1200"/>
              </a:spcBef>
              <a:buClr>
                <a:schemeClr val="tx2"/>
              </a:buClr>
              <a:buFontTx/>
              <a:buChar char="o"/>
            </a:pPr>
            <a:r>
              <a:rPr lang="pt-BR" sz="2400" dirty="0"/>
              <a:t>Resultados</a:t>
            </a:r>
          </a:p>
          <a:p>
            <a:pPr marL="342900" indent="-342900" algn="just">
              <a:spcBef>
                <a:spcPts val="1200"/>
              </a:spcBef>
              <a:buClr>
                <a:schemeClr val="tx2"/>
              </a:buClr>
              <a:buFontTx/>
              <a:buChar char="o"/>
            </a:pPr>
            <a:r>
              <a:rPr lang="pt-BR" sz="2400" dirty="0"/>
              <a:t>Discussão</a:t>
            </a:r>
          </a:p>
          <a:p>
            <a:pPr marL="342900" indent="-342900" algn="just">
              <a:spcBef>
                <a:spcPts val="1200"/>
              </a:spcBef>
              <a:buClr>
                <a:schemeClr val="tx2"/>
              </a:buClr>
              <a:buFontTx/>
              <a:buChar char="o"/>
            </a:pPr>
            <a:r>
              <a:rPr lang="pt-BR" sz="2400" dirty="0"/>
              <a:t>Reflexão crítica sobre seu processo pessoal de aprendizagem e na implementação da intervenção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Cadastramento </a:t>
            </a:r>
            <a:r>
              <a:rPr lang="pt-BR" dirty="0"/>
              <a:t>e </a:t>
            </a:r>
            <a:r>
              <a:rPr lang="pt-BR" dirty="0" smtClean="0"/>
              <a:t>digitação dos dados </a:t>
            </a:r>
            <a:r>
              <a:rPr lang="pt-BR" dirty="0"/>
              <a:t>do </a:t>
            </a:r>
            <a:r>
              <a:rPr lang="pt-BR" dirty="0" smtClean="0"/>
              <a:t>HIPERDIA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Atividades de promoção a saúde quinzenais:</a:t>
            </a:r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   - Aferição </a:t>
            </a:r>
            <a:r>
              <a:rPr lang="pt-BR" dirty="0"/>
              <a:t>de </a:t>
            </a:r>
            <a:r>
              <a:rPr lang="pt-BR" dirty="0" smtClean="0"/>
              <a:t>PA, CA, peso e glicemia capilar</a:t>
            </a:r>
            <a:endParaRPr lang="pt-BR" dirty="0"/>
          </a:p>
          <a:p>
            <a:pPr algn="just">
              <a:buNone/>
            </a:pPr>
            <a:r>
              <a:rPr lang="pt-B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pt-B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dirty="0" smtClean="0"/>
              <a:t> - Educação </a:t>
            </a:r>
            <a:r>
              <a:rPr lang="pt-BR" dirty="0"/>
              <a:t>em saúde</a:t>
            </a:r>
          </a:p>
          <a:p>
            <a:pPr algn="just">
              <a:buNone/>
            </a:pPr>
            <a:r>
              <a:rPr lang="pt-BR" dirty="0"/>
              <a:t>  </a:t>
            </a:r>
            <a:r>
              <a:rPr lang="pt-BR" dirty="0" smtClean="0"/>
              <a:t>  - Mesa redonda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79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245" y="1268760"/>
            <a:ext cx="8229600" cy="4525963"/>
          </a:xfrm>
        </p:spPr>
        <p:txBody>
          <a:bodyPr>
            <a:normAutofit/>
          </a:bodyPr>
          <a:lstStyle/>
          <a:p>
            <a:pPr lvl="0" algn="just"/>
            <a:r>
              <a:rPr lang="pt-BR" sz="2400" b="1" dirty="0" smtClean="0"/>
              <a:t>Indicador</a:t>
            </a:r>
            <a:r>
              <a:rPr lang="pt-BR" sz="2400" dirty="0" smtClean="0"/>
              <a:t> – </a:t>
            </a:r>
            <a:r>
              <a:rPr lang="pt-BR" sz="2400" dirty="0"/>
              <a:t>Cobertura do programa de atenção ao hipertenso na unidade de saúde</a:t>
            </a:r>
            <a:r>
              <a:rPr lang="pt-BR" sz="2400" dirty="0" smtClean="0"/>
              <a:t>.</a:t>
            </a:r>
          </a:p>
          <a:p>
            <a:pPr lvl="0"/>
            <a:endParaRPr lang="pt-BR" dirty="0"/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476367944"/>
              </p:ext>
            </p:extLst>
          </p:nvPr>
        </p:nvGraphicFramePr>
        <p:xfrm>
          <a:off x="874637" y="2060848"/>
          <a:ext cx="734481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899592" y="580526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/>
              <a:t>Gráfico 1: Cobertura do programa de atenção ao hipertenso na unidade de </a:t>
            </a:r>
            <a:r>
              <a:rPr lang="pt-BR" sz="1400" dirty="0" smtClean="0"/>
              <a:t>saúde. Fonte</a:t>
            </a:r>
            <a:r>
              <a:rPr lang="pt-BR" sz="1400" dirty="0"/>
              <a:t>: Planilha de Coleta de Dados Final</a:t>
            </a:r>
          </a:p>
        </p:txBody>
      </p:sp>
    </p:spTree>
    <p:extLst>
      <p:ext uri="{BB962C8B-B14F-4D97-AF65-F5344CB8AC3E}">
        <p14:creationId xmlns:p14="http://schemas.microsoft.com/office/powerpoint/2010/main" val="323770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245" y="126876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Indicador </a:t>
            </a:r>
            <a:r>
              <a:rPr lang="pt-BR" sz="2400" dirty="0" smtClean="0"/>
              <a:t>– </a:t>
            </a:r>
            <a:r>
              <a:rPr lang="pt-BR" sz="2400" dirty="0"/>
              <a:t>Cobertura do programa de atenção ao diabético na unidade de saúde</a:t>
            </a:r>
          </a:p>
          <a:p>
            <a:pPr lvl="0"/>
            <a:endParaRPr lang="pt-BR" dirty="0"/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99592" y="580526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Gráfico 2: Cobertura do programa de atenção ao diabético na unidade de </a:t>
            </a:r>
            <a:r>
              <a:rPr lang="pt-BR" sz="1400" dirty="0" smtClean="0"/>
              <a:t>saúde. </a:t>
            </a:r>
            <a:endParaRPr lang="pt-BR" sz="1400" dirty="0"/>
          </a:p>
          <a:p>
            <a:pPr algn="r"/>
            <a:r>
              <a:rPr lang="pt-BR" sz="1400" dirty="0"/>
              <a:t>Fonte: Planilha de Coleta de Dados Final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881917158"/>
              </p:ext>
            </p:extLst>
          </p:nvPr>
        </p:nvGraphicFramePr>
        <p:xfrm>
          <a:off x="898432" y="2060848"/>
          <a:ext cx="741798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28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245" y="126876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/>
              <a:t>Indicador</a:t>
            </a:r>
            <a:r>
              <a:rPr lang="pt-BR" sz="2400" dirty="0" smtClean="0"/>
              <a:t> – </a:t>
            </a:r>
            <a:r>
              <a:rPr lang="pt-BR" sz="2400" dirty="0"/>
              <a:t>Proporção de hipertensos faltosos com a consulta médica com busca ativa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99592" y="580526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/>
              <a:t>Gráfico 3 - Proporção de hipertensos faltosos às consultas com busca </a:t>
            </a:r>
            <a:r>
              <a:rPr lang="pt-BR" sz="1400" dirty="0" smtClean="0"/>
              <a:t>ativa. Fonte</a:t>
            </a:r>
            <a:r>
              <a:rPr lang="pt-BR" sz="1400" dirty="0"/>
              <a:t>: Planilha de Coleta de Dados Final</a:t>
            </a: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842439955"/>
              </p:ext>
            </p:extLst>
          </p:nvPr>
        </p:nvGraphicFramePr>
        <p:xfrm>
          <a:off x="899593" y="2060848"/>
          <a:ext cx="691276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201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245" y="1268760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 smtClean="0"/>
              <a:t>Indicador</a:t>
            </a:r>
            <a:r>
              <a:rPr lang="pt-BR" sz="2800" dirty="0" smtClean="0"/>
              <a:t> – </a:t>
            </a:r>
            <a:r>
              <a:rPr lang="pt-BR" sz="2800" dirty="0"/>
              <a:t>Proporção de diabéticos faltosos com a consulta médica com busca ativa </a:t>
            </a:r>
            <a:r>
              <a:rPr lang="pt-BR" sz="2800" dirty="0" smtClean="0"/>
              <a:t>– 100%</a:t>
            </a:r>
          </a:p>
          <a:p>
            <a:pPr algn="just"/>
            <a:r>
              <a:rPr lang="pt-BR" sz="2800" b="1" dirty="0"/>
              <a:t>Indicador</a:t>
            </a:r>
            <a:r>
              <a:rPr lang="pt-BR" sz="2800" dirty="0"/>
              <a:t> - Proporção de diabéticos com exame clínico em dia de acordo com o protocolo – 100</a:t>
            </a:r>
            <a:r>
              <a:rPr lang="pt-BR" sz="2800" dirty="0" smtClean="0"/>
              <a:t>%</a:t>
            </a:r>
          </a:p>
          <a:p>
            <a:pPr algn="just"/>
            <a:r>
              <a:rPr lang="pt-BR" sz="2800" b="1" dirty="0"/>
              <a:t>Indicador</a:t>
            </a:r>
            <a:r>
              <a:rPr lang="pt-BR" sz="2800" dirty="0"/>
              <a:t> – Proporção de diabéticos com orientação nutricional sobre alimentação </a:t>
            </a:r>
            <a:r>
              <a:rPr lang="pt-BR" sz="2800" dirty="0" smtClean="0"/>
              <a:t>saudável – 100%</a:t>
            </a:r>
          </a:p>
          <a:p>
            <a:pPr algn="just"/>
            <a:r>
              <a:rPr lang="pt-BR" sz="2800" b="1" dirty="0"/>
              <a:t>Indicador</a:t>
            </a:r>
            <a:r>
              <a:rPr lang="pt-BR" sz="2800" dirty="0"/>
              <a:t> – Proporção de diabéticos que receberam orientações sobre o risco do </a:t>
            </a:r>
            <a:r>
              <a:rPr lang="pt-BR" sz="2800" dirty="0" smtClean="0"/>
              <a:t>tabagismo – 100%</a:t>
            </a:r>
            <a:endParaRPr lang="pt-BR" sz="2800" dirty="0"/>
          </a:p>
          <a:p>
            <a:pPr algn="just"/>
            <a:r>
              <a:rPr lang="pt-BR" sz="2800" b="1" dirty="0"/>
              <a:t>Indicador</a:t>
            </a:r>
            <a:r>
              <a:rPr lang="pt-BR" sz="2800" dirty="0"/>
              <a:t> – Proporção de diabéticos que receberam orientação sobre a prática de atividades físicas </a:t>
            </a:r>
            <a:r>
              <a:rPr lang="pt-BR" sz="2800" dirty="0" smtClean="0"/>
              <a:t>regulares – 100%</a:t>
            </a:r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386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245" y="126876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Indicador</a:t>
            </a:r>
            <a:r>
              <a:rPr lang="pt-BR" sz="2400" dirty="0"/>
              <a:t> – Proporção de hipertensos com exame clínico em dia de acordo com o protocolo</a:t>
            </a:r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99592" y="580526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400" dirty="0"/>
              <a:t>Gráfico 4 - Proporção de hipertensos com exame clínico em dia de acordo com o </a:t>
            </a:r>
            <a:r>
              <a:rPr lang="pt-BR" sz="1400" dirty="0" smtClean="0"/>
              <a:t>protocolo. Fonte</a:t>
            </a:r>
            <a:r>
              <a:rPr lang="pt-BR" sz="1400" dirty="0"/>
              <a:t>: Planilha de Coleta de Dados Final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66869774"/>
              </p:ext>
            </p:extLst>
          </p:nvPr>
        </p:nvGraphicFramePr>
        <p:xfrm>
          <a:off x="875941" y="2060848"/>
          <a:ext cx="7440475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09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245" y="126876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Indicador</a:t>
            </a:r>
            <a:r>
              <a:rPr lang="pt-BR" sz="2400" dirty="0"/>
              <a:t> – Proporção de hipertensos com exames complementares em dia de acordo com o protocolo</a:t>
            </a:r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99592" y="580526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/>
              <a:t>Gráfico 5: Proporção de hipertensos com exames complementares em dia de acordo com o </a:t>
            </a:r>
            <a:r>
              <a:rPr lang="pt-BR" sz="1400" dirty="0" smtClean="0"/>
              <a:t>protocolo. Fonte</a:t>
            </a:r>
            <a:r>
              <a:rPr lang="pt-BR" sz="1400" dirty="0"/>
              <a:t>: Planilha de Coleta de Dados Final</a:t>
            </a: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546744787"/>
              </p:ext>
            </p:extLst>
          </p:nvPr>
        </p:nvGraphicFramePr>
        <p:xfrm>
          <a:off x="899592" y="2060848"/>
          <a:ext cx="698477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832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245" y="126876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Indicador</a:t>
            </a:r>
            <a:r>
              <a:rPr lang="pt-BR" sz="2400" dirty="0"/>
              <a:t> – Proporção de diabéticos com exames complementares em dia de acordo com o protocolo</a:t>
            </a:r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99592" y="580526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/>
              <a:t>Gráfico 6: Proporção de diabéticos com exames complementares em dia de acordo com o </a:t>
            </a:r>
            <a:r>
              <a:rPr lang="pt-BR" sz="1400" dirty="0" smtClean="0"/>
              <a:t>protocolo. Fonte</a:t>
            </a:r>
            <a:r>
              <a:rPr lang="pt-BR" sz="1400" dirty="0"/>
              <a:t>: Planilha de Coleta de Dados Final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294106091"/>
              </p:ext>
            </p:extLst>
          </p:nvPr>
        </p:nvGraphicFramePr>
        <p:xfrm>
          <a:off x="899592" y="2060848"/>
          <a:ext cx="691276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115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245" y="126876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Indicador</a:t>
            </a:r>
            <a:r>
              <a:rPr lang="pt-BR" sz="2400" dirty="0"/>
              <a:t> – Proporção de hipertensos com prescrição de medicamentos da lista do HIPERDIA ou da farmácia popular</a:t>
            </a:r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99592" y="580526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Gráfico 7: Proporção de hipertensos com prescrição de medicamentos da lista do HIPERDIA ou da Farmácia </a:t>
            </a:r>
            <a:r>
              <a:rPr lang="pt-BR" sz="1400" dirty="0" smtClean="0"/>
              <a:t>Popular. Fonte</a:t>
            </a:r>
            <a:r>
              <a:rPr lang="pt-BR" sz="1400" dirty="0"/>
              <a:t>: Planilha de Coleta de Dados Final</a:t>
            </a: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1214606"/>
              </p:ext>
            </p:extLst>
          </p:nvPr>
        </p:nvGraphicFramePr>
        <p:xfrm>
          <a:off x="911686" y="2060848"/>
          <a:ext cx="726071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160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245" y="126876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Indicador</a:t>
            </a:r>
            <a:r>
              <a:rPr lang="pt-BR" sz="2400" dirty="0"/>
              <a:t> – Proporção de diabéticos com prescrição de medicamentos da lista do HIPERDIA ou da farmácia popular</a:t>
            </a:r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99592" y="580526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/>
              <a:t>Gráfico 8: Proporção de diabéticos com prescrição de medicamentos da lista do HIPERDIA ou da Farmácia </a:t>
            </a:r>
            <a:r>
              <a:rPr lang="pt-BR" sz="1400" dirty="0" smtClean="0"/>
              <a:t>Popular. Fonte</a:t>
            </a:r>
            <a:r>
              <a:rPr lang="pt-BR" sz="1400" dirty="0"/>
              <a:t>: Planilha de Coleta de Dados Final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192275134"/>
              </p:ext>
            </p:extLst>
          </p:nvPr>
        </p:nvGraphicFramePr>
        <p:xfrm>
          <a:off x="899592" y="2060848"/>
          <a:ext cx="727280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457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755576" y="3645024"/>
            <a:ext cx="4032448" cy="2376264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988"/>
            <a:ext cx="8229600" cy="114300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616624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pt-BR" sz="4400" dirty="0" smtClean="0"/>
              <a:t>A Hipertensão Arterial Sistêmica (HAS) e o </a:t>
            </a:r>
            <a:r>
              <a:rPr lang="pt-BR" sz="4400" i="1" dirty="0" smtClean="0"/>
              <a:t>Diabetes Mellitus </a:t>
            </a:r>
            <a:r>
              <a:rPr lang="pt-BR" sz="4400" dirty="0" smtClean="0"/>
              <a:t>(DM) são doenças crônicas não transmissíveis, que apresentam crescentes taxas de prevalência e incidência no Brasil e no mundo, tornando-se, assim, uma grave questão de Saúde Pública. </a:t>
            </a:r>
          </a:p>
          <a:p>
            <a:pPr algn="just">
              <a:lnSpc>
                <a:spcPct val="170000"/>
              </a:lnSpc>
              <a:buNone/>
            </a:pPr>
            <a:endParaRPr lang="pt-BR" sz="3600" dirty="0" smtClean="0"/>
          </a:p>
          <a:p>
            <a:pPr>
              <a:lnSpc>
                <a:spcPct val="80000"/>
              </a:lnSpc>
              <a:buNone/>
            </a:pPr>
            <a:r>
              <a:rPr lang="pt-BR" sz="5900" dirty="0" smtClean="0">
                <a:solidFill>
                  <a:srgbClr val="FF0000"/>
                </a:solidFill>
              </a:rPr>
              <a:t>Níveis Pressóricos e controle glicêmico inadequados </a:t>
            </a:r>
            <a:r>
              <a:rPr lang="pt-BR" sz="5900" dirty="0" smtClean="0"/>
              <a:t>=  </a:t>
            </a:r>
          </a:p>
          <a:p>
            <a:pPr>
              <a:lnSpc>
                <a:spcPct val="80000"/>
              </a:lnSpc>
              <a:buNone/>
            </a:pPr>
            <a:r>
              <a:rPr lang="pt-BR" sz="5900" dirty="0"/>
              <a:t> </a:t>
            </a:r>
            <a:r>
              <a:rPr lang="pt-BR" sz="5900" dirty="0" smtClean="0"/>
              <a:t>                                                                            Complicações     </a:t>
            </a:r>
          </a:p>
          <a:p>
            <a:pPr>
              <a:lnSpc>
                <a:spcPct val="80000"/>
              </a:lnSpc>
              <a:buNone/>
            </a:pPr>
            <a:r>
              <a:rPr lang="pt-BR" sz="5900" dirty="0" smtClean="0"/>
              <a:t> </a:t>
            </a:r>
            <a:r>
              <a:rPr lang="pt-BR" sz="4200" dirty="0" smtClean="0"/>
              <a:t>       </a:t>
            </a:r>
            <a:r>
              <a:rPr lang="pt-BR" sz="2800" dirty="0" smtClean="0"/>
              <a:t>  </a:t>
            </a:r>
            <a:r>
              <a:rPr lang="pt-BR" sz="4200" dirty="0" smtClean="0"/>
              <a:t>Identificar grupos de risco</a:t>
            </a:r>
          </a:p>
          <a:p>
            <a:pPr>
              <a:lnSpc>
                <a:spcPct val="80000"/>
              </a:lnSpc>
              <a:buNone/>
            </a:pPr>
            <a:r>
              <a:rPr lang="pt-BR" sz="4200" dirty="0" smtClean="0"/>
              <a:t>         Abordagem terapêutica</a:t>
            </a:r>
          </a:p>
          <a:p>
            <a:pPr>
              <a:lnSpc>
                <a:spcPct val="80000"/>
              </a:lnSpc>
              <a:buNone/>
            </a:pPr>
            <a:r>
              <a:rPr lang="pt-BR" sz="4200" dirty="0" smtClean="0"/>
              <a:t>         Manter o cuidado continuado             </a:t>
            </a:r>
          </a:p>
          <a:p>
            <a:pPr>
              <a:lnSpc>
                <a:spcPct val="80000"/>
              </a:lnSpc>
              <a:buNone/>
            </a:pPr>
            <a:r>
              <a:rPr lang="pt-BR" sz="4200" dirty="0" smtClean="0"/>
              <a:t>										        			</a:t>
            </a:r>
            <a:r>
              <a:rPr lang="pt-BR" sz="4200" b="1" dirty="0" smtClean="0">
                <a:solidFill>
                  <a:srgbClr val="FF0000"/>
                </a:solidFill>
              </a:rPr>
              <a:t>                                       Qualidade de vida</a:t>
            </a:r>
          </a:p>
          <a:p>
            <a:pPr>
              <a:lnSpc>
                <a:spcPct val="80000"/>
              </a:lnSpc>
              <a:buNone/>
            </a:pPr>
            <a:r>
              <a:rPr lang="pt-BR" sz="4200" dirty="0" smtClean="0"/>
              <a:t>         Monitorar o controle</a:t>
            </a:r>
          </a:p>
          <a:p>
            <a:pPr>
              <a:lnSpc>
                <a:spcPct val="80000"/>
              </a:lnSpc>
              <a:buNone/>
            </a:pPr>
            <a:r>
              <a:rPr lang="pt-BR" sz="4200" dirty="0" smtClean="0"/>
              <a:t>         Educação em Saúde</a:t>
            </a:r>
          </a:p>
          <a:p>
            <a:pPr>
              <a:lnSpc>
                <a:spcPct val="80000"/>
              </a:lnSpc>
              <a:buNone/>
            </a:pPr>
            <a:r>
              <a:rPr lang="pt-BR" sz="4200" dirty="0" smtClean="0"/>
              <a:t>         Promoção à Saúde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399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245" y="126876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Indicador</a:t>
            </a:r>
            <a:r>
              <a:rPr lang="pt-BR" sz="2400" dirty="0"/>
              <a:t> – Proporção de hipertensos com registro adequado na ficha de acompanhamento</a:t>
            </a:r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99592" y="580526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Gráfico 9: Proporção de hipertensos com registro adequado na ficha de </a:t>
            </a:r>
            <a:r>
              <a:rPr lang="pt-BR" sz="1400" dirty="0" smtClean="0"/>
              <a:t>acompanhamento. Fonte</a:t>
            </a:r>
            <a:r>
              <a:rPr lang="pt-BR" sz="1400" dirty="0"/>
              <a:t>: Planilha de Coleta de Dados Final</a:t>
            </a: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270958471"/>
              </p:ext>
            </p:extLst>
          </p:nvPr>
        </p:nvGraphicFramePr>
        <p:xfrm>
          <a:off x="887249" y="2060848"/>
          <a:ext cx="7573183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47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245" y="126876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Indicador</a:t>
            </a:r>
            <a:r>
              <a:rPr lang="pt-BR" sz="2400" dirty="0"/>
              <a:t> – Proporção de diabéticos com registro adequado na ficha de acompanhamento</a:t>
            </a:r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99592" y="580526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/>
              <a:t>Gráfico 10: Proporção de diabéticos com registro adequado na ficha de </a:t>
            </a:r>
            <a:r>
              <a:rPr lang="pt-BR" sz="1400" dirty="0" smtClean="0"/>
              <a:t>acompanhamento. Fonte</a:t>
            </a:r>
            <a:r>
              <a:rPr lang="pt-BR" sz="1400" dirty="0"/>
              <a:t>: Planilha de Coleta de Dados Final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21755457"/>
              </p:ext>
            </p:extLst>
          </p:nvPr>
        </p:nvGraphicFramePr>
        <p:xfrm>
          <a:off x="907524" y="2060848"/>
          <a:ext cx="740889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570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245" y="126876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Indicador</a:t>
            </a:r>
            <a:r>
              <a:rPr lang="pt-BR" sz="2400" dirty="0"/>
              <a:t> – Proporção de hipertensos com estratificação de risco cardiovascular por exame clínico em dia</a:t>
            </a:r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99592" y="580526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/>
              <a:t>Gráfico 11: Proporção de hipertensos com estratificação de risco cardiovascular por exame clínico em </a:t>
            </a:r>
            <a:r>
              <a:rPr lang="pt-BR" sz="1400" dirty="0" smtClean="0"/>
              <a:t>dia. Fonte</a:t>
            </a:r>
            <a:r>
              <a:rPr lang="pt-BR" sz="1400" dirty="0"/>
              <a:t>: Planilha de Coleta de Dados Final</a:t>
            </a: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146496163"/>
              </p:ext>
            </p:extLst>
          </p:nvPr>
        </p:nvGraphicFramePr>
        <p:xfrm>
          <a:off x="899592" y="2060848"/>
          <a:ext cx="741682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892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245" y="126876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Indicador</a:t>
            </a:r>
            <a:r>
              <a:rPr lang="pt-BR" sz="2400" dirty="0"/>
              <a:t> – Proporção de diabéticos com estratificação de risco cardiovascular por exame clínico em dia</a:t>
            </a:r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99592" y="580526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/>
              <a:t>Gráfico 12: Proporção de diabéticos com estratificação de risco cardiovascular por exame clínico em </a:t>
            </a:r>
            <a:r>
              <a:rPr lang="pt-BR" sz="1400" dirty="0" smtClean="0"/>
              <a:t>dia. Fonte</a:t>
            </a:r>
            <a:r>
              <a:rPr lang="pt-BR" sz="1400" dirty="0"/>
              <a:t>: Planilha de Coleta de Dados Final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140007339"/>
              </p:ext>
            </p:extLst>
          </p:nvPr>
        </p:nvGraphicFramePr>
        <p:xfrm>
          <a:off x="899592" y="2060848"/>
          <a:ext cx="72008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556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245" y="126876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Indicador</a:t>
            </a:r>
            <a:r>
              <a:rPr lang="pt-BR" sz="2400" dirty="0"/>
              <a:t> – Proporção de hipertensos com avaliação odontológica</a:t>
            </a:r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99592" y="580526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/>
              <a:t>Gráfico 13: Proporção de hipertensos com avaliação </a:t>
            </a:r>
            <a:r>
              <a:rPr lang="pt-BR" sz="1400" dirty="0" smtClean="0"/>
              <a:t>odontológica. Fonte</a:t>
            </a:r>
            <a:r>
              <a:rPr lang="pt-BR" sz="1400" dirty="0"/>
              <a:t>: Planilha de Coleta de Dados </a:t>
            </a:r>
            <a:r>
              <a:rPr lang="pt-BR" sz="1400" dirty="0" smtClean="0"/>
              <a:t>Final.</a:t>
            </a:r>
            <a:endParaRPr lang="pt-BR" sz="1400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1016691"/>
              </p:ext>
            </p:extLst>
          </p:nvPr>
        </p:nvGraphicFramePr>
        <p:xfrm>
          <a:off x="899592" y="2060848"/>
          <a:ext cx="669674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866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245" y="126876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Indicador</a:t>
            </a:r>
            <a:r>
              <a:rPr lang="pt-BR" sz="2400" dirty="0"/>
              <a:t> – Proporção de diabéticos com avaliação odontológica</a:t>
            </a:r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99592" y="580526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/>
              <a:t>Gráfico 14: Proporção de diabéticos com avaliação </a:t>
            </a:r>
            <a:r>
              <a:rPr lang="pt-BR" sz="1400" dirty="0" smtClean="0"/>
              <a:t>odontológica. Fonte</a:t>
            </a:r>
            <a:r>
              <a:rPr lang="pt-BR" sz="1400" dirty="0"/>
              <a:t>: Planilha de Coleta de Dados Final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024074774"/>
              </p:ext>
            </p:extLst>
          </p:nvPr>
        </p:nvGraphicFramePr>
        <p:xfrm>
          <a:off x="899592" y="2060848"/>
          <a:ext cx="727280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388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245" y="126876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Indicador</a:t>
            </a:r>
            <a:r>
              <a:rPr lang="pt-BR" sz="2400" dirty="0"/>
              <a:t> – Proporção de hipertensos com orientação nutricional sobre alimentação saudável.</a:t>
            </a:r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99592" y="580526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/>
              <a:t>Gráfico 15: Proporção de hipertensos com orientação nutricional sobre alimentação </a:t>
            </a:r>
            <a:r>
              <a:rPr lang="pt-BR" sz="1400" dirty="0" smtClean="0"/>
              <a:t>saudável. Fonte</a:t>
            </a:r>
            <a:r>
              <a:rPr lang="pt-BR" sz="1400" dirty="0"/>
              <a:t>: Planilha de Coleta de Dados Final</a:t>
            </a: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798791843"/>
              </p:ext>
            </p:extLst>
          </p:nvPr>
        </p:nvGraphicFramePr>
        <p:xfrm>
          <a:off x="899592" y="2060848"/>
          <a:ext cx="676875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691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245" y="126876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/>
              <a:t>Indicador</a:t>
            </a:r>
            <a:r>
              <a:rPr lang="pt-BR" sz="2400" dirty="0"/>
              <a:t> – 	Proporção de hipertensos que receberam orientação sobre a prática de atividades físicas regulares.</a:t>
            </a:r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99592" y="580526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Gráfico 16: Proporção de hipertensos com orientação sobre a prática de atividade física </a:t>
            </a:r>
            <a:r>
              <a:rPr lang="pt-BR" sz="1400" dirty="0" smtClean="0"/>
              <a:t>regular. Fonte</a:t>
            </a:r>
            <a:r>
              <a:rPr lang="pt-BR" sz="1400" dirty="0"/>
              <a:t>: Planilha de Coleta de Dados Final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4267786635"/>
              </p:ext>
            </p:extLst>
          </p:nvPr>
        </p:nvGraphicFramePr>
        <p:xfrm>
          <a:off x="897126" y="2060848"/>
          <a:ext cx="7059249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6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245" y="126876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/>
              <a:t>Indicador</a:t>
            </a:r>
            <a:r>
              <a:rPr lang="pt-BR" sz="2400" dirty="0" smtClean="0"/>
              <a:t> – </a:t>
            </a:r>
            <a:r>
              <a:rPr lang="pt-BR" sz="2400" dirty="0"/>
              <a:t>Proporção de hipertensos que receberam orientações sobre o risco do tabagismo</a:t>
            </a:r>
            <a:r>
              <a:rPr lang="pt-BR" sz="2400" dirty="0" smtClean="0"/>
              <a:t>.</a:t>
            </a:r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99592" y="580526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Gráfico 17: Proporção de hipertensos que receberam orientação sobre os riscos do </a:t>
            </a:r>
            <a:r>
              <a:rPr lang="pt-BR" sz="1400" dirty="0" smtClean="0"/>
              <a:t>tabagismo. Fonte</a:t>
            </a:r>
            <a:r>
              <a:rPr lang="pt-BR" sz="1400" dirty="0"/>
              <a:t>: Planilha de Coleta de Dados </a:t>
            </a:r>
            <a:r>
              <a:rPr lang="pt-BR" sz="1400" dirty="0" smtClean="0"/>
              <a:t>Final.</a:t>
            </a:r>
            <a:endParaRPr lang="pt-BR" sz="1400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319294575"/>
              </p:ext>
            </p:extLst>
          </p:nvPr>
        </p:nvGraphicFramePr>
        <p:xfrm>
          <a:off x="899592" y="2060848"/>
          <a:ext cx="72008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60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r>
              <a:rPr lang="pt-BR" dirty="0" smtClean="0"/>
              <a:t>Importância para a </a:t>
            </a:r>
            <a:r>
              <a:rPr lang="pt-BR" b="1" dirty="0" smtClean="0">
                <a:solidFill>
                  <a:srgbClr val="FF0000"/>
                </a:solidFill>
              </a:rPr>
              <a:t>equipe</a:t>
            </a:r>
          </a:p>
          <a:p>
            <a:endParaRPr lang="pt-BR" dirty="0"/>
          </a:p>
          <a:p>
            <a:r>
              <a:rPr lang="pt-BR" dirty="0" smtClean="0"/>
              <a:t>     Capacitação e Qualificação;</a:t>
            </a:r>
          </a:p>
          <a:p>
            <a:r>
              <a:rPr lang="pt-BR" dirty="0" smtClean="0"/>
              <a:t>     União e atuação multidisciplinar;</a:t>
            </a:r>
          </a:p>
          <a:p>
            <a:r>
              <a:rPr lang="pt-BR" dirty="0" smtClean="0"/>
              <a:t>     Organização e Satisfação.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581128"/>
            <a:ext cx="3309215" cy="203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45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85192" y="26064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79512" y="1268760"/>
            <a:ext cx="864096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+mj-lt"/>
                <a:ea typeface="SimSun" panose="02010600030101010101" pitchFamily="2" charset="-122"/>
              </a:rPr>
              <a:t>	O </a:t>
            </a:r>
            <a:r>
              <a:rPr lang="pt-BR" sz="2000" b="1" dirty="0">
                <a:latin typeface="+mj-lt"/>
                <a:ea typeface="SimSun" panose="02010600030101010101" pitchFamily="2" charset="-122"/>
              </a:rPr>
              <a:t>diabetes</a:t>
            </a:r>
            <a:r>
              <a:rPr lang="pt-BR" sz="2000" dirty="0">
                <a:latin typeface="+mj-lt"/>
                <a:ea typeface="SimSun" panose="02010600030101010101" pitchFamily="2" charset="-122"/>
              </a:rPr>
              <a:t> está se tornando a epidemia do século e já afeta cerca de 246 milhões de pessoas em todo o mundo. Até 2025, a previsão é de que esse número chegue a 380 milhões. Estima-se que boa parte das pessoas que têm diabetes, doença que pode atingir crianças de qualquer idade, desconhece a sua própria condição </a:t>
            </a:r>
            <a:r>
              <a:rPr lang="pt-BR" sz="2000" dirty="0" smtClean="0">
                <a:latin typeface="+mj-lt"/>
                <a:ea typeface="SimSun" panose="02010600030101010101" pitchFamily="2" charset="-122"/>
              </a:rPr>
              <a:t>(</a:t>
            </a:r>
            <a:r>
              <a:rPr lang="pt-BR" sz="2000" u="sng" dirty="0" smtClean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www.portal.saude.gov.br</a:t>
            </a:r>
            <a:r>
              <a:rPr lang="pt-BR" sz="2000" dirty="0" smtClean="0">
                <a:latin typeface="+mj-lt"/>
                <a:ea typeface="SimSun" panose="02010600030101010101" pitchFamily="2" charset="-122"/>
              </a:rPr>
              <a:t>).</a:t>
            </a:r>
          </a:p>
          <a:p>
            <a:pPr>
              <a:lnSpc>
                <a:spcPct val="150000"/>
              </a:lnSpc>
            </a:pPr>
            <a:endParaRPr lang="pt-BR" sz="2000" dirty="0">
              <a:latin typeface="+mj-lt"/>
              <a:ea typeface="SimSun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+mj-lt"/>
                <a:ea typeface="SimSun" panose="02010600030101010101" pitchFamily="2" charset="-122"/>
              </a:rPr>
              <a:t>	No </a:t>
            </a:r>
            <a:r>
              <a:rPr lang="pt-BR" sz="2000" dirty="0">
                <a:latin typeface="+mj-lt"/>
                <a:ea typeface="SimSun" panose="02010600030101010101" pitchFamily="2" charset="-122"/>
              </a:rPr>
              <a:t>Brasil, de acordo com o </a:t>
            </a:r>
            <a:r>
              <a:rPr lang="pt-BR" sz="2000" dirty="0" err="1">
                <a:latin typeface="+mj-lt"/>
                <a:ea typeface="SimSun" panose="02010600030101010101" pitchFamily="2" charset="-122"/>
              </a:rPr>
              <a:t>Vigitel</a:t>
            </a:r>
            <a:r>
              <a:rPr lang="pt-BR" sz="2000" dirty="0">
                <a:latin typeface="+mj-lt"/>
                <a:ea typeface="SimSun" panose="02010600030101010101" pitchFamily="2" charset="-122"/>
              </a:rPr>
              <a:t> </a:t>
            </a:r>
            <a:r>
              <a:rPr lang="pt-BR" sz="2000" dirty="0" smtClean="0">
                <a:latin typeface="+mj-lt"/>
                <a:ea typeface="SimSun" panose="02010600030101010101" pitchFamily="2" charset="-122"/>
              </a:rPr>
              <a:t>2011 </a:t>
            </a:r>
            <a:r>
              <a:rPr lang="pt-BR" sz="2000" dirty="0">
                <a:latin typeface="+mj-lt"/>
                <a:ea typeface="SimSun" panose="02010600030101010101" pitchFamily="2" charset="-122"/>
              </a:rPr>
              <a:t>(Sistema de Monitoramento de Fatores de Risco e Proteção para Doenças Crônicas Não </a:t>
            </a:r>
            <a:r>
              <a:rPr lang="pt-BR" sz="2000" dirty="0" smtClean="0">
                <a:latin typeface="+mj-lt"/>
                <a:ea typeface="SimSun" panose="02010600030101010101" pitchFamily="2" charset="-122"/>
              </a:rPr>
              <a:t>Transmissíveis - DCNT), </a:t>
            </a:r>
            <a:r>
              <a:rPr lang="pt-BR" sz="2000" dirty="0">
                <a:latin typeface="+mj-lt"/>
                <a:ea typeface="SimSun" panose="02010600030101010101" pitchFamily="2" charset="-122"/>
              </a:rPr>
              <a:t>a ocorrência média de </a:t>
            </a:r>
            <a:r>
              <a:rPr lang="pt-BR" sz="2000" b="1" dirty="0">
                <a:latin typeface="+mj-lt"/>
                <a:ea typeface="SimSun" panose="02010600030101010101" pitchFamily="2" charset="-122"/>
              </a:rPr>
              <a:t>diabetes</a:t>
            </a:r>
            <a:r>
              <a:rPr lang="pt-BR" sz="2000" dirty="0">
                <a:latin typeface="+mj-lt"/>
                <a:ea typeface="SimSun" panose="02010600030101010101" pitchFamily="2" charset="-122"/>
              </a:rPr>
              <a:t> na população adulta (acima de 18 anos) é de </a:t>
            </a:r>
            <a:r>
              <a:rPr lang="pt-BR" sz="2000" dirty="0" smtClean="0">
                <a:latin typeface="+mj-lt"/>
                <a:ea typeface="SimSun" panose="02010600030101010101" pitchFamily="2" charset="-122"/>
              </a:rPr>
              <a:t>5,6%, </a:t>
            </a:r>
            <a:r>
              <a:rPr lang="pt-BR" sz="2000" dirty="0">
                <a:latin typeface="+mj-lt"/>
                <a:ea typeface="SimSun" panose="02010600030101010101" pitchFamily="2" charset="-122"/>
              </a:rPr>
              <a:t>o que representa </a:t>
            </a:r>
            <a:r>
              <a:rPr lang="pt-BR" sz="2000" dirty="0" smtClean="0">
                <a:latin typeface="+mj-lt"/>
                <a:ea typeface="SimSun" panose="02010600030101010101" pitchFamily="2" charset="-122"/>
              </a:rPr>
              <a:t>mais de 6.500.000 </a:t>
            </a:r>
            <a:r>
              <a:rPr lang="pt-BR" sz="2000" dirty="0">
                <a:latin typeface="+mj-lt"/>
                <a:ea typeface="SimSun" panose="02010600030101010101" pitchFamily="2" charset="-122"/>
              </a:rPr>
              <a:t>de pessoas que confirmaram ser portadoras da doença </a:t>
            </a:r>
            <a:r>
              <a:rPr lang="pt-BR" sz="2000" dirty="0" smtClean="0">
                <a:latin typeface="+mj-lt"/>
                <a:ea typeface="SimSun" panose="02010600030101010101" pitchFamily="2" charset="-122"/>
              </a:rPr>
              <a:t>(</a:t>
            </a:r>
            <a:r>
              <a:rPr lang="pt-BR" sz="2000" u="sng" dirty="0" smtClean="0">
                <a:solidFill>
                  <a:schemeClr val="tx2"/>
                </a:solidFill>
                <a:latin typeface="+mj-lt"/>
                <a:ea typeface="SimSun" panose="02010600030101010101" pitchFamily="2" charset="-122"/>
              </a:rPr>
              <a:t>www.portal.saude.gov.br</a:t>
            </a:r>
            <a:r>
              <a:rPr lang="pt-BR" sz="2000" dirty="0" smtClean="0">
                <a:latin typeface="+mj-lt"/>
                <a:ea typeface="SimSun" panose="02010600030101010101" pitchFamily="2" charset="-122"/>
              </a:rPr>
              <a:t>).</a:t>
            </a:r>
            <a:endParaRPr lang="pt-BR" sz="2000" dirty="0">
              <a:latin typeface="+mj-lt"/>
              <a:ea typeface="SimSun" panose="02010600030101010101" pitchFamily="2" charset="-122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344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Importância para o </a:t>
            </a:r>
            <a:r>
              <a:rPr lang="pt-BR" b="1" dirty="0" smtClean="0">
                <a:solidFill>
                  <a:srgbClr val="FF0000"/>
                </a:solidFill>
              </a:rPr>
              <a:t>serviço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 Restruturação do HIPERDIA;</a:t>
            </a:r>
          </a:p>
          <a:p>
            <a:pPr algn="just"/>
            <a:r>
              <a:rPr lang="pt-BR" dirty="0" smtClean="0"/>
              <a:t> Revisão dos protocolos;</a:t>
            </a:r>
            <a:endParaRPr lang="pt-BR" dirty="0"/>
          </a:p>
          <a:p>
            <a:pPr algn="just"/>
            <a:r>
              <a:rPr lang="pt-BR" dirty="0" smtClean="0"/>
              <a:t> Restruturação do </a:t>
            </a:r>
            <a:r>
              <a:rPr lang="pt-BR" dirty="0"/>
              <a:t>sistema de </a:t>
            </a:r>
            <a:r>
              <a:rPr lang="pt-BR" dirty="0" smtClean="0"/>
              <a:t>registro a ficha </a:t>
            </a:r>
            <a:r>
              <a:rPr lang="pt-BR" dirty="0"/>
              <a:t>individual e </a:t>
            </a:r>
            <a:r>
              <a:rPr lang="pt-BR" dirty="0" smtClean="0"/>
              <a:t>específica;</a:t>
            </a:r>
            <a:endParaRPr lang="pt-BR" dirty="0"/>
          </a:p>
          <a:p>
            <a:pPr algn="just"/>
            <a:r>
              <a:rPr lang="pt-BR" dirty="0" smtClean="0"/>
              <a:t> Reorganização do acolhimento </a:t>
            </a:r>
            <a:r>
              <a:rPr lang="pt-BR" dirty="0"/>
              <a:t>e </a:t>
            </a:r>
            <a:r>
              <a:rPr lang="pt-BR" dirty="0" smtClean="0"/>
              <a:t>atendimento com avaliação multidisciplinar;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67214"/>
            <a:ext cx="2089262" cy="210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91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Cartão de HIPERDIA </a:t>
            </a:r>
            <a:r>
              <a:rPr lang="pt-BR" dirty="0" smtClean="0"/>
              <a:t>reformulado;</a:t>
            </a:r>
            <a:endParaRPr lang="pt-BR" dirty="0"/>
          </a:p>
          <a:p>
            <a:pPr algn="just"/>
            <a:r>
              <a:rPr lang="pt-BR" dirty="0" smtClean="0"/>
              <a:t>Estratificação </a:t>
            </a:r>
            <a:r>
              <a:rPr lang="pt-BR" dirty="0"/>
              <a:t>de risco e monitoramento periódico das </a:t>
            </a:r>
            <a:r>
              <a:rPr lang="pt-BR" dirty="0" smtClean="0"/>
              <a:t>consultas</a:t>
            </a:r>
            <a:r>
              <a:rPr lang="pt-BR" dirty="0"/>
              <a:t>;</a:t>
            </a:r>
            <a:endParaRPr lang="pt-BR" dirty="0" smtClean="0"/>
          </a:p>
          <a:p>
            <a:pPr algn="just"/>
            <a:r>
              <a:rPr lang="pt-BR" dirty="0" smtClean="0"/>
              <a:t>Prioridades </a:t>
            </a:r>
            <a:r>
              <a:rPr lang="pt-BR" dirty="0"/>
              <a:t>a visitas </a:t>
            </a:r>
            <a:r>
              <a:rPr lang="pt-BR" dirty="0" smtClean="0"/>
              <a:t>domiciliares;</a:t>
            </a:r>
          </a:p>
          <a:p>
            <a:pPr algn="just"/>
            <a:r>
              <a:rPr lang="pt-BR" dirty="0" smtClean="0"/>
              <a:t>Qualificação do preparo;</a:t>
            </a:r>
          </a:p>
          <a:p>
            <a:pPr algn="just"/>
            <a:r>
              <a:rPr lang="pt-BR" dirty="0" smtClean="0"/>
              <a:t>Auxílios visuais.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67214"/>
            <a:ext cx="1800200" cy="181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36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Importância para a </a:t>
            </a:r>
            <a:r>
              <a:rPr lang="pt-BR" b="1" dirty="0" smtClean="0">
                <a:solidFill>
                  <a:srgbClr val="FF0000"/>
                </a:solidFill>
              </a:rPr>
              <a:t>comunidade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Melhora da  interação usuários e </a:t>
            </a:r>
            <a:r>
              <a:rPr lang="pt-BR" dirty="0" smtClean="0"/>
              <a:t>profissionais;</a:t>
            </a:r>
            <a:endParaRPr lang="pt-BR" dirty="0"/>
          </a:p>
          <a:p>
            <a:pPr algn="just"/>
            <a:r>
              <a:rPr lang="pt-BR" dirty="0"/>
              <a:t>Ênfase dos direitos e deveres dos </a:t>
            </a:r>
            <a:r>
              <a:rPr lang="pt-BR" dirty="0" smtClean="0"/>
              <a:t>usuários;</a:t>
            </a:r>
          </a:p>
          <a:p>
            <a:pPr algn="just"/>
            <a:r>
              <a:rPr lang="pt-BR" dirty="0" smtClean="0"/>
              <a:t>Maior </a:t>
            </a:r>
            <a:r>
              <a:rPr lang="pt-BR" dirty="0"/>
              <a:t>conscientização quanto à </a:t>
            </a:r>
            <a:r>
              <a:rPr lang="pt-BR" dirty="0" smtClean="0"/>
              <a:t>doença;</a:t>
            </a:r>
            <a:endParaRPr lang="pt-BR" dirty="0"/>
          </a:p>
          <a:p>
            <a:pPr algn="just"/>
            <a:r>
              <a:rPr lang="pt-BR" dirty="0" smtClean="0"/>
              <a:t>Melhor </a:t>
            </a:r>
            <a:r>
              <a:rPr lang="pt-BR" dirty="0"/>
              <a:t>controle da </a:t>
            </a:r>
            <a:r>
              <a:rPr lang="pt-BR" dirty="0" smtClean="0"/>
              <a:t>complicações;</a:t>
            </a:r>
          </a:p>
          <a:p>
            <a:pPr algn="just"/>
            <a:r>
              <a:rPr lang="pt-BR" dirty="0" smtClean="0"/>
              <a:t>Promoção a saúde.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653136"/>
            <a:ext cx="2398716" cy="201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3300" b="1" dirty="0" smtClean="0">
                <a:solidFill>
                  <a:srgbClr val="FF0000"/>
                </a:solidFill>
              </a:rPr>
              <a:t>Dificuldades da incorporação a rotina do serviço</a:t>
            </a:r>
          </a:p>
          <a:p>
            <a:pPr algn="just"/>
            <a:endParaRPr lang="pt-BR" sz="3300" dirty="0" smtClean="0"/>
          </a:p>
          <a:p>
            <a:pPr algn="just"/>
            <a:r>
              <a:rPr lang="pt-BR" sz="3300" dirty="0" smtClean="0"/>
              <a:t>Sobrecarga do médico do PROVAB com múltiplas funções;</a:t>
            </a:r>
            <a:endParaRPr lang="pt-BR" sz="3300" dirty="0"/>
          </a:p>
          <a:p>
            <a:pPr algn="just"/>
            <a:r>
              <a:rPr lang="pt-BR" sz="3300" dirty="0"/>
              <a:t>Aceitação parcial por parte das </a:t>
            </a:r>
            <a:r>
              <a:rPr lang="pt-BR" sz="3300" dirty="0" smtClean="0"/>
              <a:t>equipes;</a:t>
            </a:r>
            <a:endParaRPr lang="pt-BR" sz="3300" dirty="0"/>
          </a:p>
          <a:p>
            <a:pPr algn="just"/>
            <a:r>
              <a:rPr lang="pt-BR" sz="3300" dirty="0" smtClean="0"/>
              <a:t>Interdição parcial e total da UBS;</a:t>
            </a:r>
            <a:endParaRPr lang="pt-BR" sz="3300" dirty="0"/>
          </a:p>
          <a:p>
            <a:pPr algn="just"/>
            <a:r>
              <a:rPr lang="pt-BR" sz="3300" dirty="0"/>
              <a:t>Greves </a:t>
            </a:r>
            <a:r>
              <a:rPr lang="pt-BR" sz="3300" dirty="0" smtClean="0"/>
              <a:t>municipais;</a:t>
            </a:r>
            <a:endParaRPr lang="pt-BR" sz="3300" dirty="0"/>
          </a:p>
          <a:p>
            <a:pPr algn="just"/>
            <a:r>
              <a:rPr lang="pt-BR" sz="3300" dirty="0" smtClean="0"/>
              <a:t>Deficiência </a:t>
            </a:r>
            <a:r>
              <a:rPr lang="pt-BR" sz="3300" dirty="0"/>
              <a:t>da reposição das medicações do </a:t>
            </a:r>
            <a:r>
              <a:rPr lang="pt-BR" sz="3300" dirty="0" smtClean="0"/>
              <a:t>HIPERDIA;</a:t>
            </a:r>
            <a:endParaRPr lang="pt-BR" sz="3300" dirty="0"/>
          </a:p>
          <a:p>
            <a:pPr algn="just"/>
            <a:r>
              <a:rPr lang="pt-BR" sz="3300" dirty="0" smtClean="0"/>
              <a:t>Avaliação odontológica precária;</a:t>
            </a:r>
          </a:p>
          <a:p>
            <a:pPr algn="just"/>
            <a:r>
              <a:rPr lang="pt-BR" sz="3300" dirty="0" smtClean="0"/>
              <a:t>Aumentar </a:t>
            </a:r>
            <a:r>
              <a:rPr lang="pt-BR" sz="3300" dirty="0"/>
              <a:t>a adesão ao grupo de prevenção/promoção de </a:t>
            </a:r>
            <a:r>
              <a:rPr lang="pt-BR" sz="3300" dirty="0" smtClean="0"/>
              <a:t>saúde.</a:t>
            </a:r>
            <a:endParaRPr lang="pt-BR" sz="3300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536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 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Trabalho em equipe;</a:t>
            </a:r>
          </a:p>
          <a:p>
            <a:pPr algn="just"/>
            <a:r>
              <a:rPr lang="pt-BR" dirty="0" smtClean="0"/>
              <a:t>Aprender a ouvir e a delegar;</a:t>
            </a:r>
            <a:endParaRPr lang="pt-BR" dirty="0"/>
          </a:p>
          <a:p>
            <a:pPr algn="just"/>
            <a:r>
              <a:rPr lang="pt-BR" dirty="0" smtClean="0"/>
              <a:t>Superação diária; </a:t>
            </a:r>
            <a:endParaRPr lang="pt-BR" dirty="0"/>
          </a:p>
          <a:p>
            <a:pPr algn="just"/>
            <a:r>
              <a:rPr lang="pt-BR" dirty="0" smtClean="0"/>
              <a:t>Desenvolvimento </a:t>
            </a:r>
            <a:r>
              <a:rPr lang="pt-BR" dirty="0"/>
              <a:t>profissional e </a:t>
            </a:r>
            <a:r>
              <a:rPr lang="pt-BR" dirty="0" smtClean="0"/>
              <a:t>pessoal;</a:t>
            </a:r>
            <a:endParaRPr lang="pt-BR" dirty="0"/>
          </a:p>
          <a:p>
            <a:pPr algn="just"/>
            <a:r>
              <a:rPr lang="pt-BR" dirty="0" smtClean="0"/>
              <a:t>Estender a todas as equipes;</a:t>
            </a:r>
            <a:endParaRPr lang="pt-BR" dirty="0"/>
          </a:p>
          <a:p>
            <a:pPr algn="just"/>
            <a:r>
              <a:rPr lang="pt-BR" dirty="0" smtClean="0"/>
              <a:t>Prosseguir com a melhoria do serviço </a:t>
            </a:r>
            <a:r>
              <a:rPr lang="pt-BR" dirty="0" err="1" smtClean="0"/>
              <a:t>des</a:t>
            </a:r>
            <a:r>
              <a:rPr lang="pt-BR" dirty="0" smtClean="0"/>
              <a:t> saúde.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096988"/>
            <a:ext cx="2016224" cy="221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90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5400" dirty="0" smtClean="0"/>
              <a:t>Obrigado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83632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764704"/>
            <a:ext cx="864096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+mj-lt"/>
              </a:rPr>
              <a:t>	Globalmente</a:t>
            </a:r>
            <a:r>
              <a:rPr lang="pt-BR" sz="2000" dirty="0">
                <a:latin typeface="+mj-lt"/>
              </a:rPr>
              <a:t>, 4,6 milhões de mortes são atribuídas ao </a:t>
            </a:r>
            <a:r>
              <a:rPr lang="pt-BR" sz="2000" dirty="0" smtClean="0">
                <a:latin typeface="+mj-lt"/>
              </a:rPr>
              <a:t>DM; </a:t>
            </a:r>
            <a:r>
              <a:rPr lang="pt-BR" sz="2000" dirty="0">
                <a:latin typeface="+mj-lt"/>
              </a:rPr>
              <a:t>a cada 7 segundos alguém morre devido a esta doença. O DM compartilha fatores de risco comuns com outras </a:t>
            </a:r>
            <a:r>
              <a:rPr lang="pt-BR" sz="2000" dirty="0" smtClean="0">
                <a:latin typeface="+mj-lt"/>
              </a:rPr>
              <a:t>DCNT, </a:t>
            </a:r>
            <a:r>
              <a:rPr lang="pt-BR" sz="2000" dirty="0">
                <a:latin typeface="+mj-lt"/>
              </a:rPr>
              <a:t>como inatividade física, nutrição </a:t>
            </a:r>
            <a:r>
              <a:rPr lang="pt-BR" sz="2000" dirty="0" smtClean="0">
                <a:latin typeface="+mj-lt"/>
              </a:rPr>
              <a:t>inadequada </a:t>
            </a:r>
            <a:r>
              <a:rPr lang="pt-BR" sz="2000" dirty="0">
                <a:latin typeface="+mj-lt"/>
              </a:rPr>
              <a:t>e </a:t>
            </a:r>
            <a:r>
              <a:rPr lang="pt-BR" sz="2000" dirty="0" smtClean="0">
                <a:latin typeface="+mj-lt"/>
              </a:rPr>
              <a:t>obesidade</a:t>
            </a:r>
            <a:r>
              <a:rPr lang="pt-BR" sz="2000" dirty="0">
                <a:latin typeface="+mj-lt"/>
              </a:rPr>
              <a:t> </a:t>
            </a:r>
            <a:r>
              <a:rPr lang="pt-BR" sz="2000" dirty="0" smtClean="0">
                <a:latin typeface="+mj-lt"/>
              </a:rPr>
              <a:t>(</a:t>
            </a:r>
            <a:r>
              <a:rPr lang="pt-BR" sz="2000" dirty="0" err="1" smtClean="0">
                <a:solidFill>
                  <a:schemeClr val="tx2"/>
                </a:solidFill>
                <a:latin typeface="+mj-lt"/>
              </a:rPr>
              <a:t>International</a:t>
            </a:r>
            <a:r>
              <a:rPr lang="pt-BR" sz="2000" dirty="0" smtClean="0">
                <a:solidFill>
                  <a:schemeClr val="tx2"/>
                </a:solidFill>
                <a:latin typeface="+mj-lt"/>
              </a:rPr>
              <a:t> Diabetes </a:t>
            </a:r>
            <a:r>
              <a:rPr lang="pt-BR" sz="2000" dirty="0" err="1" smtClean="0">
                <a:solidFill>
                  <a:schemeClr val="tx2"/>
                </a:solidFill>
                <a:latin typeface="+mj-lt"/>
              </a:rPr>
              <a:t>Federation</a:t>
            </a:r>
            <a:r>
              <a:rPr lang="pt-BR" sz="2000" dirty="0" smtClean="0">
                <a:solidFill>
                  <a:schemeClr val="tx2"/>
                </a:solidFill>
                <a:latin typeface="+mj-lt"/>
              </a:rPr>
              <a:t>, 2011</a:t>
            </a:r>
            <a:r>
              <a:rPr lang="pt-BR" sz="2000" dirty="0" smtClean="0">
                <a:latin typeface="+mj-lt"/>
              </a:rPr>
              <a:t>). </a:t>
            </a:r>
          </a:p>
          <a:p>
            <a:pPr algn="just">
              <a:lnSpc>
                <a:spcPct val="150000"/>
              </a:lnSpc>
            </a:pPr>
            <a:endParaRPr lang="pt-BR" sz="2000" dirty="0" smtClean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+mj-lt"/>
              </a:rPr>
              <a:t>	A </a:t>
            </a:r>
            <a:r>
              <a:rPr lang="pt-BR" sz="2000" dirty="0" smtClean="0">
                <a:latin typeface="+mj-lt"/>
              </a:rPr>
              <a:t>HAS é responsável </a:t>
            </a:r>
            <a:r>
              <a:rPr lang="pt-BR" sz="2000" dirty="0">
                <a:latin typeface="+mj-lt"/>
              </a:rPr>
              <a:t>por 25 e 40% da etiologia multifatorial da cardiopatia isquêmica e dos acidentes vasculares cerebrais, </a:t>
            </a:r>
            <a:r>
              <a:rPr lang="pt-BR" sz="2000" dirty="0" smtClean="0">
                <a:latin typeface="+mj-lt"/>
              </a:rPr>
              <a:t>respectivamente. E no Brasil, segundo o VIGITEL (2012), 24,3% da população brasileira apresenta hipertensão arterial (</a:t>
            </a:r>
            <a:r>
              <a:rPr lang="pt-BR" sz="2000" dirty="0" smtClean="0">
                <a:solidFill>
                  <a:schemeClr val="tx2"/>
                </a:solidFill>
                <a:latin typeface="+mj-lt"/>
              </a:rPr>
              <a:t>www.portal.saude.gov.br</a:t>
            </a:r>
            <a:r>
              <a:rPr lang="pt-BR" sz="2000" dirty="0" smtClean="0">
                <a:latin typeface="+mj-lt"/>
              </a:rPr>
              <a:t>). </a:t>
            </a:r>
          </a:p>
          <a:p>
            <a:pPr algn="just">
              <a:lnSpc>
                <a:spcPct val="150000"/>
              </a:lnSpc>
            </a:pPr>
            <a:endParaRPr lang="pt-BR" sz="2000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+mj-lt"/>
              </a:rPr>
              <a:t>	Abordagem em conjunto: A prevalência </a:t>
            </a:r>
            <a:r>
              <a:rPr lang="pt-BR" sz="2000" dirty="0">
                <a:latin typeface="+mj-lt"/>
              </a:rPr>
              <a:t>de </a:t>
            </a:r>
            <a:r>
              <a:rPr lang="pt-BR" sz="2000" dirty="0" smtClean="0">
                <a:latin typeface="+mj-lt"/>
              </a:rPr>
              <a:t>HAS </a:t>
            </a:r>
            <a:r>
              <a:rPr lang="pt-BR" sz="2000" dirty="0">
                <a:latin typeface="+mj-lt"/>
              </a:rPr>
              <a:t>é de, aproximadamente</a:t>
            </a:r>
            <a:r>
              <a:rPr lang="pt-BR" sz="2000" dirty="0" smtClean="0">
                <a:latin typeface="+mj-lt"/>
              </a:rPr>
              <a:t>, o </a:t>
            </a:r>
            <a:r>
              <a:rPr lang="pt-BR" sz="2000" dirty="0">
                <a:latin typeface="+mj-lt"/>
              </a:rPr>
              <a:t>dobro entre os diabéticos, em comparação com </a:t>
            </a:r>
            <a:r>
              <a:rPr lang="pt-BR" sz="2000" dirty="0" smtClean="0">
                <a:latin typeface="+mj-lt"/>
              </a:rPr>
              <a:t>os não </a:t>
            </a:r>
            <a:r>
              <a:rPr lang="pt-BR" sz="2000" dirty="0">
                <a:latin typeface="+mj-lt"/>
              </a:rPr>
              <a:t>diabéticos. Ademais, a </a:t>
            </a:r>
            <a:r>
              <a:rPr lang="pt-BR" sz="2000" dirty="0" smtClean="0">
                <a:latin typeface="+mj-lt"/>
              </a:rPr>
              <a:t>HAS afeta </a:t>
            </a:r>
            <a:r>
              <a:rPr lang="pt-BR" sz="2000" dirty="0">
                <a:latin typeface="+mj-lt"/>
              </a:rPr>
              <a:t>40,0% </a:t>
            </a:r>
            <a:r>
              <a:rPr lang="pt-BR" sz="2000" dirty="0" smtClean="0">
                <a:latin typeface="+mj-lt"/>
              </a:rPr>
              <a:t>ou mais </a:t>
            </a:r>
            <a:r>
              <a:rPr lang="pt-BR" sz="2000" dirty="0">
                <a:latin typeface="+mj-lt"/>
              </a:rPr>
              <a:t>dos indivíduos </a:t>
            </a:r>
            <a:r>
              <a:rPr lang="pt-BR" sz="2000" dirty="0" smtClean="0">
                <a:latin typeface="+mj-lt"/>
              </a:rPr>
              <a:t>diabéticos (</a:t>
            </a:r>
            <a:r>
              <a:rPr lang="pt-BR" sz="2000" dirty="0" err="1" smtClean="0">
                <a:latin typeface="+mj-lt"/>
              </a:rPr>
              <a:t>Sowers</a:t>
            </a:r>
            <a:r>
              <a:rPr lang="pt-BR" sz="2000" dirty="0" smtClean="0">
                <a:latin typeface="+mj-lt"/>
              </a:rPr>
              <a:t> et al., 2001). </a:t>
            </a:r>
          </a:p>
          <a:p>
            <a:pPr algn="just">
              <a:lnSpc>
                <a:spcPct val="150000"/>
              </a:lnSpc>
            </a:pPr>
            <a:endParaRPr lang="pt-BR" sz="2000" dirty="0" smtClean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+mj-lt"/>
              </a:rPr>
              <a:t>	</a:t>
            </a:r>
            <a:endParaRPr lang="pt-BR" sz="2000" dirty="0" smtClean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pt-BR" sz="2000" dirty="0" smtClean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pt-BR" sz="2000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+mj-lt"/>
              </a:rPr>
              <a:t>	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385192" y="4462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854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218891"/>
              </p:ext>
            </p:extLst>
          </p:nvPr>
        </p:nvGraphicFramePr>
        <p:xfrm>
          <a:off x="1619672" y="1437951"/>
          <a:ext cx="7992888" cy="5059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8" name="Grupo 17"/>
          <p:cNvGrpSpPr/>
          <p:nvPr/>
        </p:nvGrpSpPr>
        <p:grpSpPr>
          <a:xfrm>
            <a:off x="575556" y="2674843"/>
            <a:ext cx="2160240" cy="2585323"/>
            <a:chOff x="611560" y="2117325"/>
            <a:chExt cx="2160240" cy="2585323"/>
          </a:xfrm>
        </p:grpSpPr>
        <p:sp>
          <p:nvSpPr>
            <p:cNvPr id="12" name="CaixaDeTexto 11"/>
            <p:cNvSpPr txBox="1"/>
            <p:nvPr/>
          </p:nvSpPr>
          <p:spPr>
            <a:xfrm>
              <a:off x="827584" y="2117325"/>
              <a:ext cx="1944216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Natal</a:t>
              </a:r>
            </a:p>
            <a:p>
              <a:endParaRPr lang="pt-BR" dirty="0" smtClean="0"/>
            </a:p>
            <a:p>
              <a:r>
                <a:rPr lang="pt-BR" dirty="0" smtClean="0"/>
                <a:t>Região Norte</a:t>
              </a:r>
            </a:p>
            <a:p>
              <a:endParaRPr lang="pt-BR" dirty="0" smtClean="0"/>
            </a:p>
            <a:p>
              <a:r>
                <a:rPr lang="pt-BR" dirty="0" smtClean="0"/>
                <a:t>Nova Natal</a:t>
              </a:r>
            </a:p>
            <a:p>
              <a:endParaRPr lang="pt-BR" dirty="0" smtClean="0"/>
            </a:p>
            <a:p>
              <a:r>
                <a:rPr lang="pt-BR" dirty="0" smtClean="0"/>
                <a:t>Equipe 55</a:t>
              </a:r>
            </a:p>
            <a:p>
              <a:endParaRPr lang="pt-BR" dirty="0" smtClean="0"/>
            </a:p>
            <a:p>
              <a:r>
                <a:rPr lang="pt-BR" dirty="0" smtClean="0"/>
                <a:t>HAS + DM</a:t>
              </a:r>
              <a:endParaRPr lang="pt-BR" dirty="0"/>
            </a:p>
          </p:txBody>
        </p:sp>
        <p:sp>
          <p:nvSpPr>
            <p:cNvPr id="13" name="Elipse 12"/>
            <p:cNvSpPr/>
            <p:nvPr/>
          </p:nvSpPr>
          <p:spPr>
            <a:xfrm>
              <a:off x="611560" y="2204864"/>
              <a:ext cx="216024" cy="21602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Elipse 13"/>
            <p:cNvSpPr/>
            <p:nvPr/>
          </p:nvSpPr>
          <p:spPr>
            <a:xfrm>
              <a:off x="611560" y="2780928"/>
              <a:ext cx="216024" cy="2160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Elipse 14"/>
            <p:cNvSpPr/>
            <p:nvPr/>
          </p:nvSpPr>
          <p:spPr>
            <a:xfrm>
              <a:off x="611560" y="3284984"/>
              <a:ext cx="216024" cy="2160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Elipse 15"/>
            <p:cNvSpPr/>
            <p:nvPr/>
          </p:nvSpPr>
          <p:spPr>
            <a:xfrm>
              <a:off x="611560" y="3861048"/>
              <a:ext cx="216024" cy="21602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Elipse 16"/>
            <p:cNvSpPr/>
            <p:nvPr/>
          </p:nvSpPr>
          <p:spPr>
            <a:xfrm>
              <a:off x="611560" y="4365104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70059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Barreiras Assistenciais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929701"/>
              </p:ext>
            </p:extLst>
          </p:nvPr>
        </p:nvGraphicFramePr>
        <p:xfrm>
          <a:off x="457200" y="1340768"/>
          <a:ext cx="836327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078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525963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algn="just"/>
            <a:r>
              <a:rPr lang="pt-BR" dirty="0"/>
              <a:t>Melhorar a atenção aos adultos portadores de Hipertensão Arterial Sistêmica e </a:t>
            </a:r>
            <a:r>
              <a:rPr lang="pt-BR" i="1" dirty="0"/>
              <a:t>Diabetes Mellitus </a:t>
            </a:r>
            <a:r>
              <a:rPr lang="pt-BR" dirty="0"/>
              <a:t>da área 55 da unidade de Saúde da Família de Nova Natal 2.</a:t>
            </a:r>
          </a:p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149080"/>
            <a:ext cx="2876550" cy="233362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168355"/>
            <a:ext cx="2239797" cy="167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Específicos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1</a:t>
            </a:r>
            <a:r>
              <a:rPr lang="pt-BR" dirty="0"/>
              <a:t>. Ampliar a cobertura a hipertensos e/ou diabéticos</a:t>
            </a:r>
          </a:p>
          <a:p>
            <a:pPr marL="0" indent="0" algn="just">
              <a:buNone/>
            </a:pPr>
            <a:r>
              <a:rPr lang="pt-BR" dirty="0"/>
              <a:t>2. Melhorar a adesão do hipertenso e/ou diabético ao programa</a:t>
            </a:r>
          </a:p>
          <a:p>
            <a:pPr marL="0" indent="0" algn="just">
              <a:buNone/>
            </a:pPr>
            <a:r>
              <a:rPr lang="pt-BR" dirty="0"/>
              <a:t>3. Melhorar a qualidade do atendimento ao usuário hipertenso e/ou diabético realizado na unidade de saúde</a:t>
            </a:r>
          </a:p>
          <a:p>
            <a:pPr marL="0" indent="0" algn="just">
              <a:buNone/>
            </a:pPr>
            <a:r>
              <a:rPr lang="pt-BR" dirty="0"/>
              <a:t>4. Melhorar o registro das informações</a:t>
            </a:r>
          </a:p>
          <a:p>
            <a:pPr marL="0" indent="0" algn="just">
              <a:buNone/>
            </a:pPr>
            <a:r>
              <a:rPr lang="pt-BR" dirty="0"/>
              <a:t>5. Mapear hipertensos e diabéticos de risco para doença cardiovascular</a:t>
            </a:r>
          </a:p>
          <a:p>
            <a:pPr marL="0" indent="0" algn="just">
              <a:buNone/>
            </a:pPr>
            <a:r>
              <a:rPr lang="pt-BR" dirty="0"/>
              <a:t>6. Promoção da saúde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36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1913</TotalTime>
  <Words>1703</Words>
  <Application>Microsoft Office PowerPoint</Application>
  <PresentationFormat>Apresentação na tela (4:3)</PresentationFormat>
  <Paragraphs>251</Paragraphs>
  <Slides>45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46" baseType="lpstr">
      <vt:lpstr>Tema do Office</vt:lpstr>
      <vt:lpstr>Qualificação da atenção aos adultos portadores de Hipertensão Arterial Sistêmica e/ou Diabetes Mellitus na Unidade de Saúde de Nova Natal 2, Natal, Rio Grande do Norte</vt:lpstr>
      <vt:lpstr> ROTEIRO DA APRESENTAÇÃO</vt:lpstr>
      <vt:lpstr>Introdução</vt:lpstr>
      <vt:lpstr>Apresentação do PowerPoint</vt:lpstr>
      <vt:lpstr>Apresentação do PowerPoint</vt:lpstr>
      <vt:lpstr>Introdução</vt:lpstr>
      <vt:lpstr>Barreiras Assistenciais</vt:lpstr>
      <vt:lpstr>Objetivo Geral</vt:lpstr>
      <vt:lpstr>Objetivos Específicos</vt:lpstr>
      <vt:lpstr>Metas</vt:lpstr>
      <vt:lpstr>Metas</vt:lpstr>
      <vt:lpstr>Metas</vt:lpstr>
      <vt:lpstr>Metas</vt:lpstr>
      <vt:lpstr>Metas</vt:lpstr>
      <vt:lpstr>Metas</vt:lpstr>
      <vt:lpstr>Metas</vt:lpstr>
      <vt:lpstr>Metas</vt:lpstr>
      <vt:lpstr>Metodologia</vt:lpstr>
      <vt:lpstr>Metodologia</vt:lpstr>
      <vt:lpstr>Metodologia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Discussão</vt:lpstr>
      <vt:lpstr>Discussão</vt:lpstr>
      <vt:lpstr>Discussão</vt:lpstr>
      <vt:lpstr>Discussão</vt:lpstr>
      <vt:lpstr>Reflexão Crítica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Qualificação da atenção aos adultos portadores de Hipertensão Arterial Sistêmica e/ou Diabetes Mellitus na Unidade de Saúde de Nova Natal 2, Natal, Rio Grande do Norte</dc:title>
  <dc:creator>Daniel Gementi</dc:creator>
  <cp:lastModifiedBy>Cajú</cp:lastModifiedBy>
  <cp:revision>105</cp:revision>
  <dcterms:created xsi:type="dcterms:W3CDTF">2012-09-11T02:40:43Z</dcterms:created>
  <dcterms:modified xsi:type="dcterms:W3CDTF">2014-02-28T00:18:53Z</dcterms:modified>
</cp:coreProperties>
</file>