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1.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14.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notesSlides/notesSlide15.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notesSlides/notesSlide16.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notesSlides/notesSlide17.xml" ContentType="application/vnd.openxmlformats-officedocument.presentationml.notesSlide+xml"/>
  <Override PartName="/ppt/charts/chart15.xml" ContentType="application/vnd.openxmlformats-officedocument.drawingml.chart+xml"/>
  <Override PartName="/ppt/charts/chart16.xml" ContentType="application/vnd.openxmlformats-officedocument.drawingml.chart+xml"/>
  <Override PartName="/ppt/notesSlides/notesSlide18.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302" r:id="rId4"/>
    <p:sldId id="286" r:id="rId5"/>
    <p:sldId id="303" r:id="rId6"/>
    <p:sldId id="304" r:id="rId7"/>
    <p:sldId id="305" r:id="rId8"/>
    <p:sldId id="316" r:id="rId9"/>
    <p:sldId id="318" r:id="rId10"/>
    <p:sldId id="317" r:id="rId11"/>
    <p:sldId id="297" r:id="rId12"/>
    <p:sldId id="307" r:id="rId13"/>
    <p:sldId id="308" r:id="rId14"/>
    <p:sldId id="309" r:id="rId15"/>
    <p:sldId id="310" r:id="rId16"/>
    <p:sldId id="311" r:id="rId17"/>
    <p:sldId id="312" r:id="rId18"/>
    <p:sldId id="313" r:id="rId19"/>
    <p:sldId id="314" r:id="rId20"/>
    <p:sldId id="299" r:id="rId21"/>
    <p:sldId id="301" r:id="rId22"/>
    <p:sldId id="282" r:id="rId23"/>
    <p:sldId id="290" r:id="rId2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54663020-46A9-4423-9A0C-709792EC1CF7}">
          <p14:sldIdLst>
            <p14:sldId id="256"/>
          </p14:sldIdLst>
        </p14:section>
        <p14:section name="Seção sem Título" id="{44C90731-6299-4DFA-8161-FB166DB4B77E}">
          <p14:sldIdLst>
            <p14:sldId id="257"/>
            <p14:sldId id="302"/>
            <p14:sldId id="286"/>
            <p14:sldId id="303"/>
            <p14:sldId id="304"/>
            <p14:sldId id="305"/>
            <p14:sldId id="316"/>
            <p14:sldId id="318"/>
            <p14:sldId id="317"/>
            <p14:sldId id="297"/>
            <p14:sldId id="307"/>
            <p14:sldId id="308"/>
            <p14:sldId id="309"/>
            <p14:sldId id="310"/>
            <p14:sldId id="311"/>
            <p14:sldId id="312"/>
            <p14:sldId id="313"/>
            <p14:sldId id="314"/>
            <p14:sldId id="299"/>
            <p14:sldId id="301"/>
            <p14:sldId id="282"/>
            <p14:sldId id="290"/>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5486" autoAdjust="0"/>
  </p:normalViewPr>
  <p:slideViewPr>
    <p:cSldViewPr>
      <p:cViewPr varScale="1">
        <p:scale>
          <a:sx n="79" d="100"/>
          <a:sy n="79" d="100"/>
        </p:scale>
        <p:origin x="1014" y="78"/>
      </p:cViewPr>
      <p:guideLst>
        <p:guide orient="horz" pos="2160"/>
        <p:guide pos="2880"/>
      </p:guideLst>
    </p:cSldViewPr>
  </p:slideViewPr>
  <p:outlineViewPr>
    <p:cViewPr>
      <p:scale>
        <a:sx n="33" d="100"/>
        <a:sy n="33" d="100"/>
      </p:scale>
      <p:origin x="0" y="67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ony\Documents\Daniel%20Silva\PROVAB\Tarefas\IV%20-%20AVALIA&#199;&#195;O%20DA%20INTERVEN&#199;&#195;O\Planilha%20de%20Dados%20HAS%20e%20DM%20-%20FINAL.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Indicadores!$C$4</c:f>
              <c:strCache>
                <c:ptCount val="1"/>
                <c:pt idx="0">
                  <c:v>Cobertura do programa de atenção ao  hipertenso na unidade de saúde</c:v>
                </c:pt>
              </c:strCache>
            </c:strRef>
          </c:tx>
          <c:spPr>
            <a:solidFill>
              <a:srgbClr val="E46C0A"/>
            </a:solidFill>
            <a:ln w="25400">
              <a:noFill/>
            </a:ln>
          </c:spPr>
          <c:invertIfNegative val="0"/>
          <c:cat>
            <c:strRef>
              <c:f>Indicadores!$D$3:$G$3</c:f>
              <c:strCache>
                <c:ptCount val="4"/>
                <c:pt idx="0">
                  <c:v>Mês 1</c:v>
                </c:pt>
                <c:pt idx="1">
                  <c:v>Mês 2</c:v>
                </c:pt>
                <c:pt idx="2">
                  <c:v>Mês 3</c:v>
                </c:pt>
                <c:pt idx="3">
                  <c:v>Mês 4</c:v>
                </c:pt>
              </c:strCache>
            </c:strRef>
          </c:cat>
          <c:val>
            <c:numRef>
              <c:f>Indicadores!$D$4:$G$4</c:f>
              <c:numCache>
                <c:formatCode>0.0%</c:formatCode>
                <c:ptCount val="4"/>
                <c:pt idx="0">
                  <c:v>0.23076923076923078</c:v>
                </c:pt>
                <c:pt idx="1">
                  <c:v>0.27218934911242604</c:v>
                </c:pt>
                <c:pt idx="2">
                  <c:v>0.26627218934911245</c:v>
                </c:pt>
                <c:pt idx="3">
                  <c:v>0</c:v>
                </c:pt>
              </c:numCache>
            </c:numRef>
          </c:val>
        </c:ser>
        <c:dLbls>
          <c:showLegendKey val="0"/>
          <c:showVal val="0"/>
          <c:showCatName val="0"/>
          <c:showSerName val="0"/>
          <c:showPercent val="0"/>
          <c:showBubbleSize val="0"/>
        </c:dLbls>
        <c:gapWidth val="150"/>
        <c:axId val="230746328"/>
        <c:axId val="230747112"/>
      </c:barChart>
      <c:catAx>
        <c:axId val="230746328"/>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747112"/>
        <c:crosses val="autoZero"/>
        <c:auto val="1"/>
        <c:lblAlgn val="ctr"/>
        <c:lblOffset val="100"/>
        <c:noMultiLvlLbl val="0"/>
      </c:catAx>
      <c:valAx>
        <c:axId val="230747112"/>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746328"/>
        <c:crosses val="autoZero"/>
        <c:crossBetween val="between"/>
        <c:majorUnit val="0.2"/>
        <c:minorUnit val="0.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Indicadores!$S$27</c:f>
              <c:strCache>
                <c:ptCount val="1"/>
                <c:pt idx="0">
                  <c:v>Proporção de diabéticos com avaliação da necessidade de atendimento odontológico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cat>
            <c:strRef>
              <c:f>Indicadores!$T$26:$W$26</c:f>
              <c:strCache>
                <c:ptCount val="4"/>
                <c:pt idx="0">
                  <c:v>Mês 1</c:v>
                </c:pt>
                <c:pt idx="1">
                  <c:v>Mês 2</c:v>
                </c:pt>
                <c:pt idx="2">
                  <c:v>Mês 3</c:v>
                </c:pt>
                <c:pt idx="3">
                  <c:v>Mês 4</c:v>
                </c:pt>
              </c:strCache>
            </c:strRef>
          </c:cat>
          <c:val>
            <c:numRef>
              <c:f>Indicadores!$T$27:$W$27</c:f>
              <c:numCache>
                <c:formatCode>0.0%</c:formatCode>
                <c:ptCount val="4"/>
                <c:pt idx="0">
                  <c:v>1</c:v>
                </c:pt>
                <c:pt idx="1">
                  <c:v>1</c:v>
                </c:pt>
                <c:pt idx="2">
                  <c:v>1</c:v>
                </c:pt>
                <c:pt idx="3">
                  <c:v>0</c:v>
                </c:pt>
              </c:numCache>
            </c:numRef>
          </c:val>
        </c:ser>
        <c:dLbls>
          <c:showLegendKey val="0"/>
          <c:showVal val="0"/>
          <c:showCatName val="0"/>
          <c:showSerName val="0"/>
          <c:showPercent val="0"/>
          <c:showBubbleSize val="0"/>
        </c:dLbls>
        <c:gapWidth val="150"/>
        <c:axId val="230978192"/>
        <c:axId val="230983288"/>
      </c:barChart>
      <c:catAx>
        <c:axId val="23097819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83288"/>
        <c:crosses val="autoZero"/>
        <c:auto val="1"/>
        <c:lblAlgn val="ctr"/>
        <c:lblOffset val="100"/>
        <c:noMultiLvlLbl val="0"/>
      </c:catAx>
      <c:valAx>
        <c:axId val="23098328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7819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Indicadores!$C$32</c:f>
              <c:strCache>
                <c:ptCount val="1"/>
                <c:pt idx="0">
                  <c:v>Proporção de hipertensos faltosos às consultas com busca ativa </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cat>
            <c:strRef>
              <c:f>Indicadores!$D$31:$G$31</c:f>
              <c:strCache>
                <c:ptCount val="4"/>
                <c:pt idx="0">
                  <c:v>Mês 1</c:v>
                </c:pt>
                <c:pt idx="1">
                  <c:v>Mês 2</c:v>
                </c:pt>
                <c:pt idx="2">
                  <c:v>Mês 3</c:v>
                </c:pt>
                <c:pt idx="3">
                  <c:v>Mês 4</c:v>
                </c:pt>
              </c:strCache>
            </c:strRef>
          </c:cat>
          <c:val>
            <c:numRef>
              <c:f>Indicadores!$D$32:$G$32</c:f>
              <c:numCache>
                <c:formatCode>0.0%</c:formatCode>
                <c:ptCount val="4"/>
                <c:pt idx="0">
                  <c:v>0.90909090909090906</c:v>
                </c:pt>
                <c:pt idx="1">
                  <c:v>1</c:v>
                </c:pt>
                <c:pt idx="2">
                  <c:v>0.84210526315789469</c:v>
                </c:pt>
                <c:pt idx="3">
                  <c:v>0</c:v>
                </c:pt>
              </c:numCache>
            </c:numRef>
          </c:val>
        </c:ser>
        <c:dLbls>
          <c:showLegendKey val="0"/>
          <c:showVal val="0"/>
          <c:showCatName val="0"/>
          <c:showSerName val="0"/>
          <c:showPercent val="0"/>
          <c:showBubbleSize val="0"/>
        </c:dLbls>
        <c:gapWidth val="150"/>
        <c:axId val="230978584"/>
        <c:axId val="232064328"/>
      </c:barChart>
      <c:catAx>
        <c:axId val="23097858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64328"/>
        <c:crosses val="autoZero"/>
        <c:auto val="1"/>
        <c:lblAlgn val="ctr"/>
        <c:lblOffset val="100"/>
        <c:noMultiLvlLbl val="0"/>
      </c:catAx>
      <c:valAx>
        <c:axId val="23206432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78584"/>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Indicadores!$S$32</c:f>
              <c:strCache>
                <c:ptCount val="1"/>
                <c:pt idx="0">
                  <c:v>Proporção de diabéticos faltosos às consultas com busca ativa </c:v>
                </c:pt>
              </c:strCache>
            </c:strRef>
          </c:tx>
          <c:spPr>
            <a:solidFill>
              <a:srgbClr val="4F81BD"/>
            </a:solidFill>
            <a:ln w="25400">
              <a:noFill/>
            </a:ln>
          </c:spPr>
          <c:invertIfNegative val="0"/>
          <c:cat>
            <c:strRef>
              <c:f>Indicadores!$T$31:$W$31</c:f>
              <c:strCache>
                <c:ptCount val="4"/>
                <c:pt idx="0">
                  <c:v>Mês 1</c:v>
                </c:pt>
                <c:pt idx="1">
                  <c:v>Mês 2</c:v>
                </c:pt>
                <c:pt idx="2">
                  <c:v>Mês 3</c:v>
                </c:pt>
                <c:pt idx="3">
                  <c:v>Mês 4</c:v>
                </c:pt>
              </c:strCache>
            </c:strRef>
          </c:cat>
          <c:val>
            <c:numRef>
              <c:f>Indicadores!$T$32:$W$32</c:f>
              <c:numCache>
                <c:formatCode>0.0%</c:formatCode>
                <c:ptCount val="4"/>
                <c:pt idx="0">
                  <c:v>0.8571428571428571</c:v>
                </c:pt>
                <c:pt idx="1">
                  <c:v>1</c:v>
                </c:pt>
                <c:pt idx="2">
                  <c:v>0.75</c:v>
                </c:pt>
                <c:pt idx="3">
                  <c:v>0</c:v>
                </c:pt>
              </c:numCache>
            </c:numRef>
          </c:val>
        </c:ser>
        <c:dLbls>
          <c:showLegendKey val="0"/>
          <c:showVal val="0"/>
          <c:showCatName val="0"/>
          <c:showSerName val="0"/>
          <c:showPercent val="0"/>
          <c:showBubbleSize val="0"/>
        </c:dLbls>
        <c:gapWidth val="150"/>
        <c:axId val="232057664"/>
        <c:axId val="232058056"/>
      </c:barChart>
      <c:catAx>
        <c:axId val="23205766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58056"/>
        <c:crosses val="autoZero"/>
        <c:auto val="1"/>
        <c:lblAlgn val="ctr"/>
        <c:lblOffset val="100"/>
        <c:noMultiLvlLbl val="0"/>
      </c:catAx>
      <c:valAx>
        <c:axId val="232058056"/>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57664"/>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Indicadores!$C$37</c:f>
              <c:strCache>
                <c:ptCount val="1"/>
                <c:pt idx="0">
                  <c:v>Proporção de hipertensos com registro adequado na ficha de acompanhamento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cat>
            <c:strRef>
              <c:f>Indicadores!$D$36:$G$36</c:f>
              <c:strCache>
                <c:ptCount val="4"/>
                <c:pt idx="0">
                  <c:v>Mês 1</c:v>
                </c:pt>
                <c:pt idx="1">
                  <c:v>Mês 2</c:v>
                </c:pt>
                <c:pt idx="2">
                  <c:v>Mês 3</c:v>
                </c:pt>
                <c:pt idx="3">
                  <c:v>Mês 4</c:v>
                </c:pt>
              </c:strCache>
            </c:strRef>
          </c:cat>
          <c:val>
            <c:numRef>
              <c:f>Indicadores!$D$37:$G$37</c:f>
              <c:numCache>
                <c:formatCode>0.0%</c:formatCode>
                <c:ptCount val="4"/>
                <c:pt idx="0">
                  <c:v>0.84615384615384615</c:v>
                </c:pt>
                <c:pt idx="1">
                  <c:v>0.95652173913043481</c:v>
                </c:pt>
                <c:pt idx="2">
                  <c:v>0.82222222222222219</c:v>
                </c:pt>
                <c:pt idx="3">
                  <c:v>0</c:v>
                </c:pt>
              </c:numCache>
            </c:numRef>
          </c:val>
        </c:ser>
        <c:dLbls>
          <c:showLegendKey val="0"/>
          <c:showVal val="0"/>
          <c:showCatName val="0"/>
          <c:showSerName val="0"/>
          <c:showPercent val="0"/>
          <c:showBubbleSize val="0"/>
        </c:dLbls>
        <c:gapWidth val="150"/>
        <c:axId val="232063544"/>
        <c:axId val="232058448"/>
      </c:barChart>
      <c:catAx>
        <c:axId val="23206354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58448"/>
        <c:crosses val="autoZero"/>
        <c:auto val="1"/>
        <c:lblAlgn val="ctr"/>
        <c:lblOffset val="100"/>
        <c:noMultiLvlLbl val="0"/>
      </c:catAx>
      <c:valAx>
        <c:axId val="23205844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63544"/>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Indicadores!$S$37</c:f>
              <c:strCache>
                <c:ptCount val="1"/>
                <c:pt idx="0">
                  <c:v>Proporção de diabéticos com registro adequado na ficha de acompanhamento</c:v>
                </c:pt>
              </c:strCache>
            </c:strRef>
          </c:tx>
          <c:spPr>
            <a:solidFill>
              <a:srgbClr val="4F81BD"/>
            </a:solidFill>
            <a:ln w="25400">
              <a:noFill/>
            </a:ln>
          </c:spPr>
          <c:invertIfNegative val="0"/>
          <c:cat>
            <c:strRef>
              <c:f>Indicadores!$T$36:$W$36</c:f>
              <c:strCache>
                <c:ptCount val="4"/>
                <c:pt idx="0">
                  <c:v>Mês 1</c:v>
                </c:pt>
                <c:pt idx="1">
                  <c:v>Mês 2</c:v>
                </c:pt>
                <c:pt idx="2">
                  <c:v>Mês 3</c:v>
                </c:pt>
                <c:pt idx="3">
                  <c:v>Mês 4</c:v>
                </c:pt>
              </c:strCache>
            </c:strRef>
          </c:cat>
          <c:val>
            <c:numRef>
              <c:f>Indicadores!$T$37:$W$37</c:f>
              <c:numCache>
                <c:formatCode>0.0%</c:formatCode>
                <c:ptCount val="4"/>
                <c:pt idx="0">
                  <c:v>0.77777777777777779</c:v>
                </c:pt>
                <c:pt idx="1">
                  <c:v>1</c:v>
                </c:pt>
                <c:pt idx="2">
                  <c:v>0.80769230769230771</c:v>
                </c:pt>
                <c:pt idx="3">
                  <c:v>0</c:v>
                </c:pt>
              </c:numCache>
            </c:numRef>
          </c:val>
        </c:ser>
        <c:dLbls>
          <c:showLegendKey val="0"/>
          <c:showVal val="0"/>
          <c:showCatName val="0"/>
          <c:showSerName val="0"/>
          <c:showPercent val="0"/>
          <c:showBubbleSize val="0"/>
        </c:dLbls>
        <c:gapWidth val="150"/>
        <c:axId val="232058840"/>
        <c:axId val="232060800"/>
      </c:barChart>
      <c:catAx>
        <c:axId val="23205884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60800"/>
        <c:crosses val="autoZero"/>
        <c:auto val="1"/>
        <c:lblAlgn val="ctr"/>
        <c:lblOffset val="100"/>
        <c:noMultiLvlLbl val="0"/>
      </c:catAx>
      <c:valAx>
        <c:axId val="232060800"/>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58840"/>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2130652725786326"/>
          <c:y val="3.775797256112217E-2"/>
        </c:manualLayout>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Indicadores!$C$43</c:f>
              <c:strCache>
                <c:ptCount val="1"/>
                <c:pt idx="0">
                  <c:v>Proporção de hipertensos com estratificação de risco cardiovascular por  exame clínico em dia</c:v>
                </c:pt>
              </c:strCache>
            </c:strRef>
          </c:tx>
          <c:spPr>
            <a:solidFill>
              <a:srgbClr val="4F81BD"/>
            </a:solidFill>
            <a:ln w="25400">
              <a:noFill/>
            </a:ln>
          </c:spPr>
          <c:invertIfNegative val="0"/>
          <c:cat>
            <c:strRef>
              <c:f>Indicadores!$D$42:$G$42</c:f>
              <c:strCache>
                <c:ptCount val="4"/>
                <c:pt idx="0">
                  <c:v>Mês 1</c:v>
                </c:pt>
                <c:pt idx="1">
                  <c:v>Mês 2</c:v>
                </c:pt>
                <c:pt idx="2">
                  <c:v>Mês 3</c:v>
                </c:pt>
                <c:pt idx="3">
                  <c:v>Mês 4</c:v>
                </c:pt>
              </c:strCache>
            </c:strRef>
          </c:cat>
          <c:val>
            <c:numRef>
              <c:f>Indicadores!$D$43:$G$43</c:f>
              <c:numCache>
                <c:formatCode>0.0%</c:formatCode>
                <c:ptCount val="4"/>
                <c:pt idx="0">
                  <c:v>1</c:v>
                </c:pt>
                <c:pt idx="1">
                  <c:v>1</c:v>
                </c:pt>
                <c:pt idx="2">
                  <c:v>1</c:v>
                </c:pt>
                <c:pt idx="3">
                  <c:v>0</c:v>
                </c:pt>
              </c:numCache>
            </c:numRef>
          </c:val>
        </c:ser>
        <c:dLbls>
          <c:showLegendKey val="0"/>
          <c:showVal val="0"/>
          <c:showCatName val="0"/>
          <c:showSerName val="0"/>
          <c:showPercent val="0"/>
          <c:showBubbleSize val="0"/>
        </c:dLbls>
        <c:gapWidth val="150"/>
        <c:axId val="232059232"/>
        <c:axId val="232061976"/>
      </c:barChart>
      <c:catAx>
        <c:axId val="23205923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61976"/>
        <c:crosses val="autoZero"/>
        <c:auto val="1"/>
        <c:lblAlgn val="ctr"/>
        <c:lblOffset val="100"/>
        <c:noMultiLvlLbl val="0"/>
      </c:catAx>
      <c:valAx>
        <c:axId val="232061976"/>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5923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Indicadores!$S$43</c:f>
              <c:strCache>
                <c:ptCount val="1"/>
                <c:pt idx="0">
                  <c:v>Proporção de diabéticos com estratificação de risco cardiovascular por  exame clínico em dia</c:v>
                </c:pt>
              </c:strCache>
            </c:strRef>
          </c:tx>
          <c:spPr>
            <a:solidFill>
              <a:srgbClr val="4F81BD"/>
            </a:solidFill>
            <a:ln w="25400">
              <a:noFill/>
            </a:ln>
          </c:spPr>
          <c:invertIfNegative val="0"/>
          <c:cat>
            <c:strRef>
              <c:f>Indicadores!$T$42:$W$42</c:f>
              <c:strCache>
                <c:ptCount val="4"/>
                <c:pt idx="0">
                  <c:v>Mês 1</c:v>
                </c:pt>
                <c:pt idx="1">
                  <c:v>Mês 2</c:v>
                </c:pt>
                <c:pt idx="2">
                  <c:v>Mês 3</c:v>
                </c:pt>
                <c:pt idx="3">
                  <c:v>Mês 4</c:v>
                </c:pt>
              </c:strCache>
            </c:strRef>
          </c:cat>
          <c:val>
            <c:numRef>
              <c:f>Indicadores!$T$43:$W$43</c:f>
              <c:numCache>
                <c:formatCode>0.0%</c:formatCode>
                <c:ptCount val="4"/>
                <c:pt idx="0">
                  <c:v>1</c:v>
                </c:pt>
                <c:pt idx="1">
                  <c:v>1</c:v>
                </c:pt>
                <c:pt idx="2">
                  <c:v>1</c:v>
                </c:pt>
                <c:pt idx="3">
                  <c:v>0</c:v>
                </c:pt>
              </c:numCache>
            </c:numRef>
          </c:val>
        </c:ser>
        <c:dLbls>
          <c:showLegendKey val="0"/>
          <c:showVal val="0"/>
          <c:showCatName val="0"/>
          <c:showSerName val="0"/>
          <c:showPercent val="0"/>
          <c:showBubbleSize val="0"/>
        </c:dLbls>
        <c:gapWidth val="150"/>
        <c:axId val="232061584"/>
        <c:axId val="232059624"/>
      </c:barChart>
      <c:catAx>
        <c:axId val="23206158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59624"/>
        <c:crosses val="autoZero"/>
        <c:auto val="1"/>
        <c:lblAlgn val="ctr"/>
        <c:lblOffset val="100"/>
        <c:noMultiLvlLbl val="0"/>
      </c:catAx>
      <c:valAx>
        <c:axId val="232059624"/>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61584"/>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Indicadores!$C$49</c:f>
              <c:strCache>
                <c:ptCount val="1"/>
                <c:pt idx="0">
                  <c:v>Proporção de hipertensos com orientação nutricional sobre alimentação saudável</c:v>
                </c:pt>
              </c:strCache>
            </c:strRef>
          </c:tx>
          <c:spPr>
            <a:solidFill>
              <a:srgbClr val="4F81BD"/>
            </a:solidFill>
            <a:ln w="25400">
              <a:noFill/>
            </a:ln>
          </c:spPr>
          <c:invertIfNegative val="0"/>
          <c:cat>
            <c:strRef>
              <c:f>Indicadores!$D$48:$G$48</c:f>
              <c:strCache>
                <c:ptCount val="4"/>
                <c:pt idx="0">
                  <c:v>Mês 1</c:v>
                </c:pt>
                <c:pt idx="1">
                  <c:v>Mês 2</c:v>
                </c:pt>
                <c:pt idx="2">
                  <c:v>Mês 3</c:v>
                </c:pt>
                <c:pt idx="3">
                  <c:v>Mês 4</c:v>
                </c:pt>
              </c:strCache>
            </c:strRef>
          </c:cat>
          <c:val>
            <c:numRef>
              <c:f>Indicadores!$D$49:$G$49</c:f>
              <c:numCache>
                <c:formatCode>0.0%</c:formatCode>
                <c:ptCount val="4"/>
                <c:pt idx="0">
                  <c:v>1</c:v>
                </c:pt>
                <c:pt idx="1">
                  <c:v>1</c:v>
                </c:pt>
                <c:pt idx="2">
                  <c:v>1</c:v>
                </c:pt>
                <c:pt idx="3">
                  <c:v>0</c:v>
                </c:pt>
              </c:numCache>
            </c:numRef>
          </c:val>
        </c:ser>
        <c:dLbls>
          <c:showLegendKey val="0"/>
          <c:showVal val="0"/>
          <c:showCatName val="0"/>
          <c:showSerName val="0"/>
          <c:showPercent val="0"/>
          <c:showBubbleSize val="0"/>
        </c:dLbls>
        <c:gapWidth val="150"/>
        <c:axId val="232060016"/>
        <c:axId val="232060408"/>
      </c:barChart>
      <c:catAx>
        <c:axId val="23206001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60408"/>
        <c:crosses val="autoZero"/>
        <c:auto val="1"/>
        <c:lblAlgn val="ctr"/>
        <c:lblOffset val="100"/>
        <c:noMultiLvlLbl val="0"/>
      </c:catAx>
      <c:valAx>
        <c:axId val="23206040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06001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Calibri"/>
                <a:ea typeface="Calibri"/>
                <a:cs typeface="Calibri"/>
              </a:defRPr>
            </a:pPr>
            <a:r>
              <a:rPr lang="pt-BR"/>
              <a:t>Proporção de hipertensos com orientação sobre a prática de  atividade física regular</a:t>
            </a:r>
          </a:p>
        </c:rich>
      </c:tx>
      <c:layout/>
      <c:overlay val="0"/>
      <c:spPr>
        <a:noFill/>
        <a:ln w="25400">
          <a:noFill/>
        </a:ln>
      </c:spPr>
    </c:title>
    <c:autoTitleDeleted val="0"/>
    <c:plotArea>
      <c:layout>
        <c:manualLayout>
          <c:layoutTarget val="inner"/>
          <c:xMode val="edge"/>
          <c:yMode val="edge"/>
          <c:x val="0.14135730639543498"/>
          <c:y val="0.28195121951219509"/>
          <c:w val="0.85864269360456502"/>
          <c:h val="0.6187970040330325"/>
        </c:manualLayout>
      </c:layout>
      <c:barChart>
        <c:barDir val="col"/>
        <c:grouping val="clustered"/>
        <c:varyColors val="0"/>
        <c:ser>
          <c:idx val="0"/>
          <c:order val="0"/>
          <c:tx>
            <c:strRef>
              <c:f>Indicadores!$C$54</c:f>
              <c:strCache>
                <c:ptCount val="1"/>
                <c:pt idx="0">
                  <c:v>Proporção de hipertensos com orientação sobre a prática de atividade física regular</c:v>
                </c:pt>
              </c:strCache>
            </c:strRef>
          </c:tx>
          <c:spPr>
            <a:solidFill>
              <a:srgbClr val="4F81BD"/>
            </a:solidFill>
            <a:ln w="25400">
              <a:noFill/>
            </a:ln>
          </c:spPr>
          <c:invertIfNegative val="0"/>
          <c:cat>
            <c:strRef>
              <c:f>Indicadores!$D$53:$G$53</c:f>
              <c:strCache>
                <c:ptCount val="4"/>
                <c:pt idx="0">
                  <c:v>Mês 1</c:v>
                </c:pt>
                <c:pt idx="1">
                  <c:v>Mês 2</c:v>
                </c:pt>
                <c:pt idx="2">
                  <c:v>Mês 3</c:v>
                </c:pt>
                <c:pt idx="3">
                  <c:v>Mês 4</c:v>
                </c:pt>
              </c:strCache>
            </c:strRef>
          </c:cat>
          <c:val>
            <c:numRef>
              <c:f>Indicadores!$D$54:$G$54</c:f>
              <c:numCache>
                <c:formatCode>0.0%</c:formatCode>
                <c:ptCount val="4"/>
                <c:pt idx="0">
                  <c:v>1</c:v>
                </c:pt>
                <c:pt idx="1">
                  <c:v>1</c:v>
                </c:pt>
                <c:pt idx="2">
                  <c:v>1</c:v>
                </c:pt>
                <c:pt idx="3">
                  <c:v>0</c:v>
                </c:pt>
              </c:numCache>
            </c:numRef>
          </c:val>
        </c:ser>
        <c:dLbls>
          <c:showLegendKey val="0"/>
          <c:showVal val="0"/>
          <c:showCatName val="0"/>
          <c:showSerName val="0"/>
          <c:showPercent val="0"/>
          <c:showBubbleSize val="0"/>
        </c:dLbls>
        <c:gapWidth val="150"/>
        <c:axId val="232429264"/>
        <c:axId val="232428480"/>
      </c:barChart>
      <c:catAx>
        <c:axId val="23242926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428480"/>
        <c:crosses val="autoZero"/>
        <c:auto val="1"/>
        <c:lblAlgn val="ctr"/>
        <c:lblOffset val="100"/>
        <c:noMultiLvlLbl val="0"/>
      </c:catAx>
      <c:valAx>
        <c:axId val="232428480"/>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429264"/>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Indicadores!$C$59</c:f>
              <c:strCache>
                <c:ptCount val="1"/>
                <c:pt idx="0">
                  <c:v>Proporção de hipertensos que receberam orientação sobre os riscos do tabagismo</c:v>
                </c:pt>
              </c:strCache>
            </c:strRef>
          </c:tx>
          <c:spPr>
            <a:solidFill>
              <a:srgbClr val="E46C0A"/>
            </a:solidFill>
            <a:ln w="25400">
              <a:noFill/>
            </a:ln>
          </c:spPr>
          <c:invertIfNegative val="0"/>
          <c:cat>
            <c:strRef>
              <c:f>Indicadores!$D$58:$G$58</c:f>
              <c:strCache>
                <c:ptCount val="4"/>
                <c:pt idx="0">
                  <c:v>Mês 1</c:v>
                </c:pt>
                <c:pt idx="1">
                  <c:v>Mês 2</c:v>
                </c:pt>
                <c:pt idx="2">
                  <c:v>Mês 3</c:v>
                </c:pt>
                <c:pt idx="3">
                  <c:v>Mês 4</c:v>
                </c:pt>
              </c:strCache>
            </c:strRef>
          </c:cat>
          <c:val>
            <c:numRef>
              <c:f>Indicadores!$D$59:$G$59</c:f>
              <c:numCache>
                <c:formatCode>0.0%</c:formatCode>
                <c:ptCount val="4"/>
                <c:pt idx="0">
                  <c:v>1</c:v>
                </c:pt>
                <c:pt idx="1">
                  <c:v>1</c:v>
                </c:pt>
                <c:pt idx="2">
                  <c:v>1</c:v>
                </c:pt>
                <c:pt idx="3">
                  <c:v>0</c:v>
                </c:pt>
              </c:numCache>
            </c:numRef>
          </c:val>
        </c:ser>
        <c:dLbls>
          <c:showLegendKey val="0"/>
          <c:showVal val="0"/>
          <c:showCatName val="0"/>
          <c:showSerName val="0"/>
          <c:showPercent val="0"/>
          <c:showBubbleSize val="0"/>
        </c:dLbls>
        <c:gapWidth val="150"/>
        <c:axId val="232427304"/>
        <c:axId val="232433968"/>
      </c:barChart>
      <c:catAx>
        <c:axId val="23242730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433968"/>
        <c:crosses val="autoZero"/>
        <c:auto val="1"/>
        <c:lblAlgn val="ctr"/>
        <c:lblOffset val="100"/>
        <c:noMultiLvlLbl val="0"/>
      </c:catAx>
      <c:valAx>
        <c:axId val="232433968"/>
        <c:scaling>
          <c:orientation val="minMax"/>
          <c:max val="1"/>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427304"/>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Indicadores!$S$4</c:f>
              <c:strCache>
                <c:ptCount val="1"/>
                <c:pt idx="0">
                  <c:v>Cobertura do programa de atenção ao  diabético na unidade de saúde</c:v>
                </c:pt>
              </c:strCache>
            </c:strRef>
          </c:tx>
          <c:spPr>
            <a:solidFill>
              <a:srgbClr val="4F81BD"/>
            </a:solidFill>
            <a:ln w="25400">
              <a:noFill/>
            </a:ln>
          </c:spPr>
          <c:invertIfNegative val="0"/>
          <c:cat>
            <c:strRef>
              <c:f>Indicadores!$T$3:$W$3</c:f>
              <c:strCache>
                <c:ptCount val="4"/>
                <c:pt idx="0">
                  <c:v>Mês 1</c:v>
                </c:pt>
                <c:pt idx="1">
                  <c:v>Mês 2</c:v>
                </c:pt>
                <c:pt idx="2">
                  <c:v>Mês 3</c:v>
                </c:pt>
                <c:pt idx="3">
                  <c:v>Mês 4</c:v>
                </c:pt>
              </c:strCache>
            </c:strRef>
          </c:cat>
          <c:val>
            <c:numRef>
              <c:f>Indicadores!$T$4:$W$4</c:f>
              <c:numCache>
                <c:formatCode>0.0%</c:formatCode>
                <c:ptCount val="4"/>
                <c:pt idx="0">
                  <c:v>0.25352112676056338</c:v>
                </c:pt>
                <c:pt idx="1">
                  <c:v>0.30985915492957744</c:v>
                </c:pt>
                <c:pt idx="2">
                  <c:v>0.36619718309859156</c:v>
                </c:pt>
                <c:pt idx="3">
                  <c:v>0</c:v>
                </c:pt>
              </c:numCache>
            </c:numRef>
          </c:val>
        </c:ser>
        <c:dLbls>
          <c:showLegendKey val="0"/>
          <c:showVal val="0"/>
          <c:showCatName val="0"/>
          <c:showSerName val="0"/>
          <c:showPercent val="0"/>
          <c:showBubbleSize val="0"/>
        </c:dLbls>
        <c:gapWidth val="150"/>
        <c:axId val="230745544"/>
        <c:axId val="230749464"/>
      </c:barChart>
      <c:catAx>
        <c:axId val="23074554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749464"/>
        <c:crosses val="autoZero"/>
        <c:auto val="1"/>
        <c:lblAlgn val="ctr"/>
        <c:lblOffset val="100"/>
        <c:noMultiLvlLbl val="0"/>
      </c:catAx>
      <c:valAx>
        <c:axId val="230749464"/>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745544"/>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Indicadores!$C$65</c:f>
              <c:strCache>
                <c:ptCount val="1"/>
                <c:pt idx="0">
                  <c:v>Proporção de hipertensos que receberam orientação sobre higiene bucal</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cat>
            <c:strRef>
              <c:f>Indicadores!$D$64:$G$64</c:f>
              <c:strCache>
                <c:ptCount val="4"/>
                <c:pt idx="0">
                  <c:v>Mês 1</c:v>
                </c:pt>
                <c:pt idx="1">
                  <c:v>Mês 2</c:v>
                </c:pt>
                <c:pt idx="2">
                  <c:v>Mês 3</c:v>
                </c:pt>
                <c:pt idx="3">
                  <c:v>Mês 4</c:v>
                </c:pt>
              </c:strCache>
            </c:strRef>
          </c:cat>
          <c:val>
            <c:numRef>
              <c:f>Indicadores!$D$65:$G$65</c:f>
              <c:numCache>
                <c:formatCode>0.0%</c:formatCode>
                <c:ptCount val="4"/>
                <c:pt idx="0">
                  <c:v>1</c:v>
                </c:pt>
                <c:pt idx="1">
                  <c:v>1</c:v>
                </c:pt>
                <c:pt idx="2">
                  <c:v>1</c:v>
                </c:pt>
                <c:pt idx="3">
                  <c:v>0</c:v>
                </c:pt>
              </c:numCache>
            </c:numRef>
          </c:val>
        </c:ser>
        <c:dLbls>
          <c:showLegendKey val="0"/>
          <c:showVal val="0"/>
          <c:showCatName val="0"/>
          <c:showSerName val="0"/>
          <c:showPercent val="0"/>
          <c:showBubbleSize val="0"/>
        </c:dLbls>
        <c:gapWidth val="150"/>
        <c:axId val="232434752"/>
        <c:axId val="232428872"/>
      </c:barChart>
      <c:catAx>
        <c:axId val="23243475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428872"/>
        <c:crosses val="autoZero"/>
        <c:auto val="1"/>
        <c:lblAlgn val="ctr"/>
        <c:lblOffset val="100"/>
        <c:noMultiLvlLbl val="0"/>
      </c:catAx>
      <c:valAx>
        <c:axId val="232428872"/>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243475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Indicadores!$C$10</c:f>
              <c:strCache>
                <c:ptCount val="1"/>
                <c:pt idx="0">
                  <c:v>Proporção de hipertensos com o exame clínico em dia de acordo com o protocolo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cat>
            <c:strRef>
              <c:f>Indicadores!$D$9:$G$9</c:f>
              <c:strCache>
                <c:ptCount val="4"/>
                <c:pt idx="0">
                  <c:v>Mês 1</c:v>
                </c:pt>
                <c:pt idx="1">
                  <c:v>Mês 2</c:v>
                </c:pt>
                <c:pt idx="2">
                  <c:v>Mês 3</c:v>
                </c:pt>
                <c:pt idx="3">
                  <c:v>Mês 4</c:v>
                </c:pt>
              </c:strCache>
            </c:strRef>
          </c:cat>
          <c:val>
            <c:numRef>
              <c:f>Indicadores!$D$10:$G$10</c:f>
              <c:numCache>
                <c:formatCode>0.0%</c:formatCode>
                <c:ptCount val="4"/>
                <c:pt idx="0">
                  <c:v>0.41025641025641024</c:v>
                </c:pt>
                <c:pt idx="1">
                  <c:v>0.65217391304347827</c:v>
                </c:pt>
                <c:pt idx="2">
                  <c:v>0.62222222222222223</c:v>
                </c:pt>
                <c:pt idx="3">
                  <c:v>0</c:v>
                </c:pt>
              </c:numCache>
            </c:numRef>
          </c:val>
        </c:ser>
        <c:dLbls>
          <c:showLegendKey val="0"/>
          <c:showVal val="0"/>
          <c:showCatName val="0"/>
          <c:showSerName val="0"/>
          <c:showPercent val="0"/>
          <c:showBubbleSize val="0"/>
        </c:dLbls>
        <c:gapWidth val="150"/>
        <c:axId val="230752992"/>
        <c:axId val="230751424"/>
      </c:barChart>
      <c:catAx>
        <c:axId val="23075299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751424"/>
        <c:crosses val="autoZero"/>
        <c:auto val="1"/>
        <c:lblAlgn val="ctr"/>
        <c:lblOffset val="100"/>
        <c:noMultiLvlLbl val="0"/>
      </c:catAx>
      <c:valAx>
        <c:axId val="230751424"/>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75299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Indicadores!$S$10</c:f>
              <c:strCache>
                <c:ptCount val="1"/>
                <c:pt idx="0">
                  <c:v>Proporção de diabéticos com o exame clínico em dia de acordo com o protocolo</c:v>
                </c:pt>
              </c:strCache>
            </c:strRef>
          </c:tx>
          <c:spPr>
            <a:solidFill>
              <a:srgbClr val="4F81BD"/>
            </a:solidFill>
            <a:ln w="25400">
              <a:noFill/>
            </a:ln>
          </c:spPr>
          <c:invertIfNegative val="0"/>
          <c:cat>
            <c:strRef>
              <c:f>Indicadores!$T$9:$W$9</c:f>
              <c:strCache>
                <c:ptCount val="4"/>
                <c:pt idx="0">
                  <c:v>Mês 1</c:v>
                </c:pt>
                <c:pt idx="1">
                  <c:v>Mês 2</c:v>
                </c:pt>
                <c:pt idx="2">
                  <c:v>Mês 3</c:v>
                </c:pt>
                <c:pt idx="3">
                  <c:v>Mês 4</c:v>
                </c:pt>
              </c:strCache>
            </c:strRef>
          </c:cat>
          <c:val>
            <c:numRef>
              <c:f>Indicadores!$T$10:$W$10</c:f>
              <c:numCache>
                <c:formatCode>0.0%</c:formatCode>
                <c:ptCount val="4"/>
                <c:pt idx="0">
                  <c:v>0.5</c:v>
                </c:pt>
                <c:pt idx="1">
                  <c:v>0.81818181818181823</c:v>
                </c:pt>
                <c:pt idx="2">
                  <c:v>0.76923076923076927</c:v>
                </c:pt>
                <c:pt idx="3">
                  <c:v>0</c:v>
                </c:pt>
              </c:numCache>
            </c:numRef>
          </c:val>
        </c:ser>
        <c:dLbls>
          <c:showLegendKey val="0"/>
          <c:showVal val="0"/>
          <c:showCatName val="0"/>
          <c:showSerName val="0"/>
          <c:showPercent val="0"/>
          <c:showBubbleSize val="0"/>
        </c:dLbls>
        <c:gapWidth val="150"/>
        <c:axId val="230752600"/>
        <c:axId val="230751816"/>
      </c:barChart>
      <c:catAx>
        <c:axId val="23075260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751816"/>
        <c:crosses val="autoZero"/>
        <c:auto val="1"/>
        <c:lblAlgn val="ctr"/>
        <c:lblOffset val="100"/>
        <c:noMultiLvlLbl val="0"/>
      </c:catAx>
      <c:valAx>
        <c:axId val="230751816"/>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752600"/>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Calibri"/>
                <a:ea typeface="Calibri"/>
                <a:cs typeface="Calibri"/>
              </a:defRPr>
            </a:pPr>
            <a:r>
              <a:rPr lang="pt-BR"/>
              <a:t>Proporção de hipertensos com os exames complementares em dia de acordo com o protocolo</a:t>
            </a:r>
          </a:p>
        </c:rich>
      </c:tx>
      <c:layout/>
      <c:overlay val="0"/>
      <c:spPr>
        <a:noFill/>
        <a:ln w="25400">
          <a:noFill/>
        </a:ln>
      </c:spPr>
    </c:title>
    <c:autoTitleDeleted val="0"/>
    <c:plotArea>
      <c:layout/>
      <c:barChart>
        <c:barDir val="col"/>
        <c:grouping val="clustered"/>
        <c:varyColors val="0"/>
        <c:ser>
          <c:idx val="0"/>
          <c:order val="0"/>
          <c:tx>
            <c:strRef>
              <c:f>Indicadores!$C$15</c:f>
              <c:strCache>
                <c:ptCount val="1"/>
                <c:pt idx="0">
                  <c:v>Proporção de hipertensos com os exames complementares em dia de acordo com o protocolo</c:v>
                </c:pt>
              </c:strCache>
            </c:strRef>
          </c:tx>
          <c:spPr>
            <a:solidFill>
              <a:srgbClr val="4F81BD"/>
            </a:solidFill>
            <a:ln w="25400">
              <a:noFill/>
            </a:ln>
          </c:spPr>
          <c:invertIfNegative val="0"/>
          <c:cat>
            <c:strRef>
              <c:f>Indicadores!$D$14:$G$14</c:f>
              <c:strCache>
                <c:ptCount val="4"/>
                <c:pt idx="0">
                  <c:v>Mês 1</c:v>
                </c:pt>
                <c:pt idx="1">
                  <c:v>Mês 2</c:v>
                </c:pt>
                <c:pt idx="2">
                  <c:v>Mês 3</c:v>
                </c:pt>
                <c:pt idx="3">
                  <c:v>Mês 4</c:v>
                </c:pt>
              </c:strCache>
            </c:strRef>
          </c:cat>
          <c:val>
            <c:numRef>
              <c:f>Indicadores!$D$15:$G$15</c:f>
              <c:numCache>
                <c:formatCode>0.0%</c:formatCode>
                <c:ptCount val="4"/>
                <c:pt idx="0">
                  <c:v>0.12820512820512819</c:v>
                </c:pt>
                <c:pt idx="1">
                  <c:v>0.52173913043478259</c:v>
                </c:pt>
                <c:pt idx="2">
                  <c:v>0.62222222222222223</c:v>
                </c:pt>
                <c:pt idx="3">
                  <c:v>0</c:v>
                </c:pt>
              </c:numCache>
            </c:numRef>
          </c:val>
        </c:ser>
        <c:dLbls>
          <c:showLegendKey val="0"/>
          <c:showVal val="0"/>
          <c:showCatName val="0"/>
          <c:showSerName val="0"/>
          <c:showPercent val="0"/>
          <c:showBubbleSize val="0"/>
        </c:dLbls>
        <c:gapWidth val="150"/>
        <c:axId val="230976232"/>
        <c:axId val="230980152"/>
      </c:barChart>
      <c:catAx>
        <c:axId val="230976232"/>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80152"/>
        <c:crosses val="autoZero"/>
        <c:auto val="1"/>
        <c:lblAlgn val="ctr"/>
        <c:lblOffset val="100"/>
        <c:noMultiLvlLbl val="0"/>
      </c:catAx>
      <c:valAx>
        <c:axId val="230980152"/>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76232"/>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Indicadores!$S$15</c:f>
              <c:strCache>
                <c:ptCount val="1"/>
                <c:pt idx="0">
                  <c:v>Proporção de diabéticos com os exames complementares  em dia de acordo com o protocolo</c:v>
                </c:pt>
              </c:strCache>
            </c:strRef>
          </c:tx>
          <c:spPr>
            <a:solidFill>
              <a:srgbClr val="4F81BD"/>
            </a:solidFill>
            <a:ln w="25400">
              <a:noFill/>
            </a:ln>
          </c:spPr>
          <c:invertIfNegative val="0"/>
          <c:cat>
            <c:strRef>
              <c:f>Indicadores!$T$14:$W$14</c:f>
              <c:strCache>
                <c:ptCount val="4"/>
                <c:pt idx="0">
                  <c:v>Mês 1</c:v>
                </c:pt>
                <c:pt idx="1">
                  <c:v>Mês 2</c:v>
                </c:pt>
                <c:pt idx="2">
                  <c:v>Mês 3</c:v>
                </c:pt>
                <c:pt idx="3">
                  <c:v>Mês 4</c:v>
                </c:pt>
              </c:strCache>
            </c:strRef>
          </c:cat>
          <c:val>
            <c:numRef>
              <c:f>Indicadores!$T$15:$W$15</c:f>
              <c:numCache>
                <c:formatCode>0.0%</c:formatCode>
                <c:ptCount val="4"/>
                <c:pt idx="0">
                  <c:v>0.16666666666666666</c:v>
                </c:pt>
                <c:pt idx="1">
                  <c:v>0.5</c:v>
                </c:pt>
                <c:pt idx="2">
                  <c:v>0.76923076923076927</c:v>
                </c:pt>
                <c:pt idx="3">
                  <c:v>0</c:v>
                </c:pt>
              </c:numCache>
            </c:numRef>
          </c:val>
        </c:ser>
        <c:dLbls>
          <c:showLegendKey val="0"/>
          <c:showVal val="0"/>
          <c:showCatName val="0"/>
          <c:showSerName val="0"/>
          <c:showPercent val="0"/>
          <c:showBubbleSize val="0"/>
        </c:dLbls>
        <c:gapWidth val="150"/>
        <c:axId val="230978976"/>
        <c:axId val="230980544"/>
      </c:barChart>
      <c:catAx>
        <c:axId val="23097897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80544"/>
        <c:crosses val="autoZero"/>
        <c:auto val="1"/>
        <c:lblAlgn val="ctr"/>
        <c:lblOffset val="100"/>
        <c:noMultiLvlLbl val="0"/>
      </c:catAx>
      <c:valAx>
        <c:axId val="230980544"/>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7897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Indicadores!$C$21</c:f>
              <c:strCache>
                <c:ptCount val="1"/>
                <c:pt idx="0">
                  <c:v>Proporção de hipertensos com prescrição de medicamentos da Farmácia Popular/Hiperdia priorizada.      </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cat>
            <c:strRef>
              <c:f>Indicadores!$D$20:$G$20</c:f>
              <c:strCache>
                <c:ptCount val="4"/>
                <c:pt idx="0">
                  <c:v>Mês 1</c:v>
                </c:pt>
                <c:pt idx="1">
                  <c:v>Mês 2</c:v>
                </c:pt>
                <c:pt idx="2">
                  <c:v>Mês 3</c:v>
                </c:pt>
                <c:pt idx="3">
                  <c:v>Mês 4</c:v>
                </c:pt>
              </c:strCache>
            </c:strRef>
          </c:cat>
          <c:val>
            <c:numRef>
              <c:f>Indicadores!$D$21:$G$21</c:f>
              <c:numCache>
                <c:formatCode>0.0%</c:formatCode>
                <c:ptCount val="4"/>
                <c:pt idx="0">
                  <c:v>0.94871794871794868</c:v>
                </c:pt>
                <c:pt idx="1">
                  <c:v>0.82608695652173914</c:v>
                </c:pt>
                <c:pt idx="2">
                  <c:v>0.88888888888888884</c:v>
                </c:pt>
                <c:pt idx="3">
                  <c:v>0</c:v>
                </c:pt>
              </c:numCache>
            </c:numRef>
          </c:val>
        </c:ser>
        <c:dLbls>
          <c:showLegendKey val="0"/>
          <c:showVal val="0"/>
          <c:showCatName val="0"/>
          <c:showSerName val="0"/>
          <c:showPercent val="0"/>
          <c:showBubbleSize val="0"/>
        </c:dLbls>
        <c:gapWidth val="150"/>
        <c:axId val="230980936"/>
        <c:axId val="230976624"/>
      </c:barChart>
      <c:catAx>
        <c:axId val="23098093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76624"/>
        <c:crosses val="autoZero"/>
        <c:auto val="1"/>
        <c:lblAlgn val="ctr"/>
        <c:lblOffset val="100"/>
        <c:noMultiLvlLbl val="0"/>
      </c:catAx>
      <c:valAx>
        <c:axId val="230976624"/>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80936"/>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Indicadores!$S$21</c:f>
              <c:strCache>
                <c:ptCount val="1"/>
                <c:pt idx="0">
                  <c:v>Proporção de diabéticos com prescrição de medicamentos da Farmácia Popular/Hiperdia priorizada.      </c:v>
                </c:pt>
              </c:strCache>
            </c:strRef>
          </c:tx>
          <c:spPr>
            <a:solidFill>
              <a:srgbClr val="4F81BD"/>
            </a:solidFill>
            <a:ln w="25400">
              <a:noFill/>
            </a:ln>
          </c:spPr>
          <c:invertIfNegative val="0"/>
          <c:cat>
            <c:strRef>
              <c:f>Indicadores!$T$20:$W$20</c:f>
              <c:strCache>
                <c:ptCount val="4"/>
                <c:pt idx="0">
                  <c:v>Mês 1</c:v>
                </c:pt>
                <c:pt idx="1">
                  <c:v>Mês 2</c:v>
                </c:pt>
                <c:pt idx="2">
                  <c:v>Mês 3</c:v>
                </c:pt>
                <c:pt idx="3">
                  <c:v>Mês 4</c:v>
                </c:pt>
              </c:strCache>
            </c:strRef>
          </c:cat>
          <c:val>
            <c:numRef>
              <c:f>Indicadores!$T$21:$W$21</c:f>
              <c:numCache>
                <c:formatCode>0.0%</c:formatCode>
                <c:ptCount val="4"/>
                <c:pt idx="0">
                  <c:v>1</c:v>
                </c:pt>
                <c:pt idx="1">
                  <c:v>0.86363636363636365</c:v>
                </c:pt>
                <c:pt idx="2">
                  <c:v>0.92307692307692313</c:v>
                </c:pt>
                <c:pt idx="3">
                  <c:v>0</c:v>
                </c:pt>
              </c:numCache>
            </c:numRef>
          </c:val>
        </c:ser>
        <c:dLbls>
          <c:showLegendKey val="0"/>
          <c:showVal val="0"/>
          <c:showCatName val="0"/>
          <c:showSerName val="0"/>
          <c:showPercent val="0"/>
          <c:showBubbleSize val="0"/>
        </c:dLbls>
        <c:gapWidth val="150"/>
        <c:axId val="230977408"/>
        <c:axId val="230981328"/>
      </c:barChart>
      <c:catAx>
        <c:axId val="230977408"/>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81328"/>
        <c:crosses val="autoZero"/>
        <c:auto val="1"/>
        <c:lblAlgn val="ctr"/>
        <c:lblOffset val="100"/>
        <c:noMultiLvlLbl val="0"/>
      </c:catAx>
      <c:valAx>
        <c:axId val="230981328"/>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77408"/>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spPr>
        <a:noFill/>
        <a:ln w="25400">
          <a:noFill/>
        </a:ln>
      </c:spPr>
      <c:txPr>
        <a:bodyPr/>
        <a:lstStyle/>
        <a:p>
          <a:pPr algn="ctr" rtl="0">
            <a:defRPr sz="1200" b="1" i="0" u="none" strike="noStrike" baseline="0">
              <a:solidFill>
                <a:srgbClr val="000000"/>
              </a:solidFill>
              <a:latin typeface="Calibri"/>
              <a:ea typeface="Calibri"/>
              <a:cs typeface="Calibri"/>
            </a:defRPr>
          </a:pPr>
          <a:endParaRPr lang="pt-BR"/>
        </a:p>
      </c:txPr>
    </c:title>
    <c:autoTitleDeleted val="0"/>
    <c:plotArea>
      <c:layout/>
      <c:barChart>
        <c:barDir val="col"/>
        <c:grouping val="clustered"/>
        <c:varyColors val="0"/>
        <c:ser>
          <c:idx val="0"/>
          <c:order val="0"/>
          <c:tx>
            <c:strRef>
              <c:f>Indicadores!$C$27</c:f>
              <c:strCache>
                <c:ptCount val="1"/>
                <c:pt idx="0">
                  <c:v>Proporção de hipertensos com avaliação da necessidade de atendimento odontológico</c:v>
                </c:pt>
              </c:strCache>
            </c:strRef>
          </c:tx>
          <c:spPr>
            <a:gradFill rotWithShape="0">
              <a:gsLst>
                <a:gs pos="0">
                  <a:srgbClr val="3A7CCB"/>
                </a:gs>
                <a:gs pos="20000">
                  <a:srgbClr val="3C7BC7"/>
                </a:gs>
                <a:gs pos="100000">
                  <a:srgbClr val="2C5D98"/>
                </a:gs>
              </a:gsLst>
              <a:lin ang="5400000"/>
            </a:gradFill>
            <a:ln w="25400">
              <a:noFill/>
            </a:ln>
            <a:effectLst>
              <a:outerShdw dist="35921" dir="2700000" algn="br">
                <a:srgbClr val="000000"/>
              </a:outerShdw>
            </a:effectLst>
          </c:spPr>
          <c:invertIfNegative val="0"/>
          <c:cat>
            <c:strRef>
              <c:f>Indicadores!$D$26:$G$26</c:f>
              <c:strCache>
                <c:ptCount val="4"/>
                <c:pt idx="0">
                  <c:v>Mês 1</c:v>
                </c:pt>
                <c:pt idx="1">
                  <c:v>Mês 2</c:v>
                </c:pt>
                <c:pt idx="2">
                  <c:v>Mês 3</c:v>
                </c:pt>
                <c:pt idx="3">
                  <c:v>Mês 4</c:v>
                </c:pt>
              </c:strCache>
            </c:strRef>
          </c:cat>
          <c:val>
            <c:numRef>
              <c:f>Indicadores!$D$27:$G$27</c:f>
              <c:numCache>
                <c:formatCode>0.0%</c:formatCode>
                <c:ptCount val="4"/>
                <c:pt idx="0">
                  <c:v>1</c:v>
                </c:pt>
                <c:pt idx="1">
                  <c:v>1</c:v>
                </c:pt>
                <c:pt idx="2">
                  <c:v>1</c:v>
                </c:pt>
                <c:pt idx="3">
                  <c:v>0</c:v>
                </c:pt>
              </c:numCache>
            </c:numRef>
          </c:val>
        </c:ser>
        <c:dLbls>
          <c:showLegendKey val="0"/>
          <c:showVal val="0"/>
          <c:showCatName val="0"/>
          <c:showSerName val="0"/>
          <c:showPercent val="0"/>
          <c:showBubbleSize val="0"/>
        </c:dLbls>
        <c:gapWidth val="150"/>
        <c:axId val="230981720"/>
        <c:axId val="230982112"/>
      </c:barChart>
      <c:catAx>
        <c:axId val="23098172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82112"/>
        <c:crosses val="autoZero"/>
        <c:auto val="1"/>
        <c:lblAlgn val="ctr"/>
        <c:lblOffset val="100"/>
        <c:noMultiLvlLbl val="0"/>
      </c:catAx>
      <c:valAx>
        <c:axId val="230982112"/>
        <c:scaling>
          <c:orientation val="minMax"/>
        </c:scaling>
        <c:delete val="0"/>
        <c:axPos val="l"/>
        <c:majorGridlines>
          <c:spPr>
            <a:ln w="3175">
              <a:solidFill>
                <a:srgbClr val="808080"/>
              </a:solidFill>
              <a:prstDash val="solid"/>
            </a:ln>
          </c:spPr>
        </c:majorGridlines>
        <c:numFmt formatCode="0.0%"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230981720"/>
        <c:crosses val="autoZero"/>
        <c:crossBetween val="between"/>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E5876D-9981-4582-A9DF-7C6DEDC6FFE0}" type="datetimeFigureOut">
              <a:rPr lang="pt-BR" smtClean="0"/>
              <a:t>22/01/2015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437BB1-87D8-44B9-9F5D-B9AFD8ED8091}" type="slidenum">
              <a:rPr lang="pt-BR" smtClean="0"/>
              <a:t>‹nº›</a:t>
            </a:fld>
            <a:endParaRPr lang="pt-BR"/>
          </a:p>
        </p:txBody>
      </p:sp>
    </p:spTree>
    <p:extLst>
      <p:ext uri="{BB962C8B-B14F-4D97-AF65-F5344CB8AC3E}">
        <p14:creationId xmlns:p14="http://schemas.microsoft.com/office/powerpoint/2010/main" val="2713725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1. ANALISE SITUACIONAL</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O Município de Parnaíba é a segunda maior cidade do Estado do Piauí e está localizada ao norte do referido Estado. É uma cidade litorânea e possui um contingente populacional de 145.705 habitantes, segundo o Instituto Brasileiro de Geografia e Estatística – IBGE. A cobertura do sistema de saúde municipal conta com os níveis de atenção primária, secundária e terciária. Quanto ao nível primário de atenção à saúde, o município apresenta trinta Unidades Básicas de Saúde das quais vinte e duas estão inseridas no âmbito da Estratégia Saúde da Família – ESF. É importante frisar que algumas destas unidades apresentam disponibilidade para Núcleo de Apoio à Saúde da Família – NASF. No que concerne o nível secundário, Parnaíba conta com o Serviço de Atendimento Móvel de Urgência – SAMU, com o Pronto Socorro Municipal – PSM que atende casos de urgência de baixa complexidade - e os Centros de Atenção Especializada, que são: Centro de Especialidades em Saúde – CES; Centro de Especialidades Odontológicas – CEO; Centro de Testagens e Aconselhamento – CTA; Centro de Atenção Psicossocial – CAPS E CAPS AD; Quanto ao nível terciário de atenção, o munícipio conta com o único hospital regional de urgência e emergência disponível ao Norte do Estado, o Hospital Estadual Dirceu Arcoverde – HEDA. Os pacientes que porventura necessitarem de atendimento dos níveis secundários e terciários de saúde podem ser referenciados pela Unidade Básica para quaisquer especialidades que se façam necessárias. </a:t>
            </a:r>
          </a:p>
          <a:p>
            <a:r>
              <a:rPr lang="pt-BR" sz="1200" kern="1200" dirty="0" smtClean="0">
                <a:solidFill>
                  <a:schemeClr val="tx1"/>
                </a:solidFill>
                <a:effectLst/>
                <a:latin typeface="+mn-lt"/>
                <a:ea typeface="+mn-ea"/>
                <a:cs typeface="+mn-cs"/>
              </a:rPr>
              <a:t>É de suma importância frisar que ainda há um déficit na realização de exames de diagnóstico em tempo hábil, bem como na realização de consultas de algumas especialidades. O município conta com um sistema de informação capaz de realizar a marcação de exames em tempo real pela própria UBS, mas devido ao excesso de demanda, a demora em obter êxito em exames e/ou consulta ainda é uma constante na realidade enfrentada pela população. </a:t>
            </a:r>
          </a:p>
          <a:p>
            <a:r>
              <a:rPr lang="pt-BR" sz="1200" kern="1200" dirty="0" smtClean="0">
                <a:solidFill>
                  <a:schemeClr val="tx1"/>
                </a:solidFill>
                <a:effectLst/>
                <a:latin typeface="+mn-lt"/>
                <a:ea typeface="+mn-ea"/>
                <a:cs typeface="+mn-cs"/>
              </a:rPr>
              <a:t>A UBS em que me encontro atuante é uma ESF, sendo esta o módulo 22, correspondente ao Bairro Alto Santa Maria. A referida Unidade conta com uma equipe de saúde da família, portanto possui um médico, duas enfermeiras (uma para cada turno), um odontólogo, duas técnicas de enfermagem, um técnico em saúde bucal e sete agentes comunitários de saúde, além de um auxiliar administrativo, um segurança e um auxiliar de serviços gerais. A estrutura física da Unidade ainda apresenta problemáticas como, por exemplo, o déficit na questão da acessibilidade para cadeirantes e deficientes visuais e a disponibilidade de salas de acolhimento, auditório, nebulização, </a:t>
            </a:r>
            <a:r>
              <a:rPr lang="pt-BR" sz="1200" kern="1200" dirty="0" err="1" smtClean="0">
                <a:solidFill>
                  <a:schemeClr val="tx1"/>
                </a:solidFill>
                <a:effectLst/>
                <a:latin typeface="+mn-lt"/>
                <a:ea typeface="+mn-ea"/>
                <a:cs typeface="+mn-cs"/>
              </a:rPr>
              <a:t>escovário</a:t>
            </a:r>
            <a:r>
              <a:rPr lang="pt-BR" sz="1200" kern="1200" dirty="0" smtClean="0">
                <a:solidFill>
                  <a:schemeClr val="tx1"/>
                </a:solidFill>
                <a:effectLst/>
                <a:latin typeface="+mn-lt"/>
                <a:ea typeface="+mn-ea"/>
                <a:cs typeface="+mn-cs"/>
              </a:rPr>
              <a:t> e sala de reuniões. </a:t>
            </a:r>
          </a:p>
          <a:p>
            <a:r>
              <a:rPr lang="pt-BR" sz="1200" kern="1200" dirty="0" smtClean="0">
                <a:solidFill>
                  <a:schemeClr val="tx1"/>
                </a:solidFill>
                <a:effectLst/>
                <a:latin typeface="+mn-lt"/>
                <a:ea typeface="+mn-ea"/>
                <a:cs typeface="+mn-cs"/>
              </a:rPr>
              <a:t>Frente às problemáticas demonstradas na questão anterior, é necessário que a equipe que compõe a unidade e a comunidade reconheça essas mesmas problemáticas e possam em conjunto realizar medidas que amenizem essas dificuldades estruturais. É cabível a essa situação uma estratégia que vise a redução do tempo de espera e lotação da unidade, sendo necessário que a equipe e comunidade entrem em algum consenso para que ambas as partes não sintam-se prejudicadas. Desta forma, quero ressaltar a necessidade da marcação de consultas previamente, ressaltando que as possíveis urgências cabíveis a atenção básica, não se enquadram neste sistema de marcação prévia. Além da referida estratégia, é importante citar a necessidade de busca dos direitos dos portadores de necessidades especiais frente a inacessibilidade que a Unidade demonstra, sendo pertinente que o gestor esteja ciente de sua responsabilidade para com a adequação arquitetônica da Unidade e desta forma seja possível realizar a assistência a todos os usuários portadores de alguma limitação.</a:t>
            </a:r>
          </a:p>
          <a:p>
            <a:r>
              <a:rPr lang="pt-BR" sz="1200" kern="1200" dirty="0" smtClean="0">
                <a:solidFill>
                  <a:schemeClr val="tx1"/>
                </a:solidFill>
                <a:effectLst/>
                <a:latin typeface="+mn-lt"/>
                <a:ea typeface="+mn-ea"/>
                <a:cs typeface="+mn-cs"/>
              </a:rPr>
              <a:t>No que concerne às atribuições da equipe em que atuo, é plausível frisar o empenho dos profissionais da Unidade em realizar a assistência que lhes é cabível, seja na Unidade, seja na busca ativa e visitas domiciliares, mesmo com o antagonismo das problemáticas existentes. O excesso de contingente em relação ao tamanho da equipe e condição estrutural da unidade é fator primordial para o prejuízo do atendimento, sendo desta forma dificultada a possibilidade dos profissionais exercerem atividades de sua competência de forma qualificada, pois esse excesso acarreta uma sobrecarga para a equipe o que, consequentemente, diminui a qualidade da assistência, pela dificuldade de atendimento diário da elevada demanda e de percorrer todas as famílias das áreas de abrangência e descobertas. </a:t>
            </a:r>
          </a:p>
          <a:p>
            <a:r>
              <a:rPr lang="pt-BR" sz="1200" kern="1200" dirty="0" smtClean="0">
                <a:solidFill>
                  <a:schemeClr val="tx1"/>
                </a:solidFill>
                <a:effectLst/>
                <a:latin typeface="+mn-lt"/>
                <a:ea typeface="+mn-ea"/>
                <a:cs typeface="+mn-cs"/>
              </a:rPr>
              <a:t>Frente a essas problemáticas, friso a necessidade do cadastramento de todas as famílias e que esse cadastro seja devidamente explanado aos gestores competentes para que desta forma os mesmos mantenham-se cônscios da situação real da Unidade bem como das necessidades que a equipe e a comunidade passam diariamente na assistência básica para posteriormente suprir as carências predominantes da UBS. </a:t>
            </a:r>
          </a:p>
          <a:p>
            <a:r>
              <a:rPr lang="pt-BR" sz="1200" kern="1200" dirty="0" smtClean="0">
                <a:solidFill>
                  <a:schemeClr val="tx1"/>
                </a:solidFill>
                <a:effectLst/>
                <a:latin typeface="+mn-lt"/>
                <a:ea typeface="+mn-ea"/>
                <a:cs typeface="+mn-cs"/>
              </a:rPr>
              <a:t>A área de abrangência da UBS em que atuo possui uma população aproximada de sete mil pessoas. A faixa etária predominante na Unidade é de 15 a 59 anos, tal qual a média exposta no caderno de ações programáticas. Quanto ao sexo, o contingente de mulheres é ligeiramente maior do que o de homens. Tendo como base a quantidade de habitantes da área de abrangência da Unidade posso ressaltar que este contingente é desproporcional a equipe e a estrutura da UBS, ocorrendo então uma sobrecarga para os profissionais e consequentemente a redução da qualidade da assistência à comunidade. </a:t>
            </a:r>
          </a:p>
          <a:p>
            <a:r>
              <a:rPr lang="pt-BR" sz="1200" kern="1200" dirty="0" smtClean="0">
                <a:solidFill>
                  <a:schemeClr val="tx1"/>
                </a:solidFill>
                <a:effectLst/>
                <a:latin typeface="+mn-lt"/>
                <a:ea typeface="+mn-ea"/>
                <a:cs typeface="+mn-cs"/>
              </a:rPr>
              <a:t>De acordo com o exposto, é necessário que os profissionais da equipe estejam munidos de estratégias para a redução das consequências desse excesso de demanda. É cabível a essa situação uma estratégia que vise a redução do tempo de espera e lotação da unidade, sendo necessário que a equipe e comunidade entrem em algum consenso para que ambas as partes não sintam-se prejudicadas. Desta forma, quero ressaltar a necessidade da marcação de consultas previamente, ressaltando que as possíveis urgências cabíveis a atenção básica, não se enquadram neste sistema de marcação prévia. Tão importante quanto a elaboração das estratégias de enfretamento das problemáticas é a necessidade de expor as mesmas aos gestores competentes, para que desta forma seja possível a resolução desses fatores prejudiciais da assistência à saúde. </a:t>
            </a:r>
          </a:p>
          <a:p>
            <a:r>
              <a:rPr lang="pt-BR" sz="1200" kern="1200" dirty="0" smtClean="0">
                <a:solidFill>
                  <a:schemeClr val="tx1"/>
                </a:solidFill>
                <a:effectLst/>
                <a:latin typeface="+mn-lt"/>
                <a:ea typeface="+mn-ea"/>
                <a:cs typeface="+mn-cs"/>
              </a:rPr>
              <a:t>Em relação ao acolhimento na demanda espontânea atendida na UBS, utilizo o mesmo contexto do parágrafo anterior, visto que a problemática do excesso de contingente também é fator desencadeador para a redução da qualidade do atendimento espontâneo na ESF. Desta forma, os profissionais atuantes realizam acolhimento logo na recepção, não havendo uma sala específica para a realização do mesmo, o que prejudica consideravelmente o processo de acolhimento e assistência de qualidade. A tomada de decisões para a redução do tempo de espera é fundamental para a diminuição desta problemática, sendo então de grande valia a marcação prévia de consultas para diminuir a lotação da Unidade, sempre explanando para a comunidade a necessidade dessa marcação, para que dessa forma há uma boa interação e entendimento de ambas as partes.</a:t>
            </a:r>
          </a:p>
          <a:p>
            <a:r>
              <a:rPr lang="pt-BR" sz="1200" kern="1200" dirty="0" smtClean="0">
                <a:solidFill>
                  <a:schemeClr val="tx1"/>
                </a:solidFill>
                <a:effectLst/>
                <a:latin typeface="+mn-lt"/>
                <a:ea typeface="+mn-ea"/>
                <a:cs typeface="+mn-cs"/>
              </a:rPr>
              <a:t>No que concerne à Saúde da Criança, a ESF em que atuo realiza consultas de puericultura uma vez na semana, donde todas as crianças atendidas saem com a próxima consulta já agendada. É durante a consulta de puericultura que avalia-se a caderneta de vacina – e imunização quando necessário, além de diagnósticos e tratamentos clínicos bem como monitoramento de peso e altura e ações de promoção da saúde com a explanação da importância de hábitos saudáveis.  Quando se faz necessário, há o encaminhamento delas aos centros de especialidades e internação. A Unidade utiliza o protocolo do Ministério da Saúde para a realização da Puericultura, além de cartilhas entregues pela Secretaria Municipal da Saúde. Os registros da consulta da criança são feitos nos prontuários da mesma bem como no caderno de registro de imunização.  </a:t>
            </a:r>
          </a:p>
          <a:p>
            <a:r>
              <a:rPr lang="pt-BR" sz="1200" kern="1200" dirty="0" smtClean="0">
                <a:solidFill>
                  <a:schemeClr val="tx1"/>
                </a:solidFill>
                <a:effectLst/>
                <a:latin typeface="+mn-lt"/>
                <a:ea typeface="+mn-ea"/>
                <a:cs typeface="+mn-cs"/>
              </a:rPr>
              <a:t>A qualidade da atenção à Puericultura ainda não é totalmente satisfatória, visto as problemáticas existentes na Unidade. Porém cabe ressaltar que grande parte das crianças não está com as consultas em atraso e há também eficácia quanto às visitas domiciliares a Recém-Nascidos. As práticas de educação em saúde também trazem benefícios para a redução das consequências dos problemas existentes, sendo estas práticas bem aceitas pela comunidade e realizadas com êxito por toda a equipe que compõe a ESF. A Enfermeira como gerente da Unidade realiza sem periodicidade definida a avaliação da Puericultura na Unidade, buscando junto com a equipe a elaboração de soluções e práticas que visem a reduzir possíveis problemas. Diante da realidade enfrentada, acredito que é extremamente necessário que a Unidade de Saúde tenha estrutura e pessoal suficiente para o devido acompanhamento das crianças na área de abrangência da UBS. </a:t>
            </a:r>
          </a:p>
          <a:p>
            <a:r>
              <a:rPr lang="pt-BR" sz="1200" kern="1200" dirty="0" smtClean="0">
                <a:solidFill>
                  <a:schemeClr val="tx1"/>
                </a:solidFill>
                <a:effectLst/>
                <a:latin typeface="+mn-lt"/>
                <a:ea typeface="+mn-ea"/>
                <a:cs typeface="+mn-cs"/>
              </a:rPr>
              <a:t>A unidade na qual atuo presta assistência holística a mulher durante todo o período gravídico, utilizando desde práticas de educação em saúde a procedimentos de diagnóstico e tratamento de alterações clínicas bem como avaliação continuada do decorrer gestacional. A consulta de pré-natal é realizada uma vez por semana, sendo a próxima visita previamente agendada para um melhor controle da gestação bem como de adesão ao acompanhamento. A referida consulta segue o protocolo do Ministério da Saúde, observando todas as características particulares de cada mulher, a fim de manter uma assistência holística à mesma. É importante frisar que a Unidade realiza a solicitação dos exames complementares e a imunização à gestante conforme o protocolo do MS e ainda referência a gestante aos centros de especialidades e internação quando assim faz-se necessário. A elucidação da importância de manter hábitos saudáveis e demais práticas de educação em saúde faz parte da rotina da Unidade durante a consulta pré-natal. O registro de acompanhamento gravídico é realizado tanto no Sistema de Informação do Pré-natal – SISPRENATAL e no prontuário clínico da mulher, sendo o primeiro fundamental para a elaboração de dados estatísticos da comunidade e município bem como monitoramento da adesão das gestantes à assistência oferecida.</a:t>
            </a:r>
          </a:p>
          <a:p>
            <a:r>
              <a:rPr lang="pt-BR" sz="1200" kern="1200" dirty="0" smtClean="0">
                <a:solidFill>
                  <a:schemeClr val="tx1"/>
                </a:solidFill>
                <a:effectLst/>
                <a:latin typeface="+mn-lt"/>
                <a:ea typeface="+mn-ea"/>
                <a:cs typeface="+mn-cs"/>
              </a:rPr>
              <a:t>Frente a realidade encontrada diariamente na Unidade, acredito que a cobertura ao pré-natal ainda é dificultada pelo fato de existir uma considerável distância entre o contingente populacional e a equipe de saúde, o que desta forma desfavorece a busca por todas as gestantes bem como a não adesão das mesmas e o devido acompanhamento. Além da dificuldade de assistência, o excesso de demanda em relação à equipe desfavorece o cumprimento da monitorização adequada das gestantes na área de abrangência, o que contribui para a redução da coleta de dados para uma posterior tomada de decisões. Contudo, cabe ressaltar o empenho da Equipe que compõe a Unidade em suprir essas carências a partir de estratégias que visem a aproximação das gestantes das ESF, a partir da explanação da importância da participação da equipe de saúde no acompanhamento gravídico em práticas de educação em saúde oferecidas tanto no âmbito da Unidade quanto em locais públicos da comunidade.  </a:t>
            </a:r>
          </a:p>
          <a:p>
            <a:r>
              <a:rPr lang="pt-BR" sz="1200" kern="1200" dirty="0" smtClean="0">
                <a:solidFill>
                  <a:schemeClr val="tx1"/>
                </a:solidFill>
                <a:effectLst/>
                <a:latin typeface="+mn-lt"/>
                <a:ea typeface="+mn-ea"/>
                <a:cs typeface="+mn-cs"/>
              </a:rPr>
              <a:t>No que diz respeito à assistência ao portador de hipertensão e diabetes, a ESF realiza a consulta de HIPERDIA de acordo com o protocolo do Ministério da Saúde, preocupando-se em realizar o monitoramento periódico a partir de exames específicos bem como avaliação clínica. A consulta é realizada uma vez a cada semana, sendo a próxima visita previamente marcada ainda na consulta, para a melhor adesão e acompanhamento do paciente. É importante frisar que todos os pacientes que realizam tratamento para controle de Hipertensão e Diabetes na UBS em que atuo recebem as orientações cabíveis acerca da importância da melhoria da qualidade de vida como instrumento fundamental para o sucesso da terapêutica contra os males causados pelas citadas patologias e com eles é realizado a estratificação de risco cardiovascular para a redução e/ou diagnóstico precoce de alguma patologia secundária a HAS. O registro dessa parcela de pacientes é feito no sistema de informação específico, o HIPERDIA e no prontuário clínico dos pacientes. </a:t>
            </a:r>
          </a:p>
          <a:p>
            <a:r>
              <a:rPr lang="pt-BR" sz="1200" kern="1200" dirty="0" smtClean="0">
                <a:solidFill>
                  <a:schemeClr val="tx1"/>
                </a:solidFill>
                <a:effectLst/>
                <a:latin typeface="+mn-lt"/>
                <a:ea typeface="+mn-ea"/>
                <a:cs typeface="+mn-cs"/>
              </a:rPr>
              <a:t>Observando as informações obtidas sobre o acompanhamento HIPERDIA acredito que ainda há um déficit na cobertura aos portadores de HAS e DM na área de abrangência da UBS. Ainda creio que a desproporção entre o tamanho da equipe e estrutura da Unidade para com o contingente da população da área de abrangência desfavorece a cobertura e assistência adequadas, bem como o devido monitoramento e planejamento de ações que visem a melhoria do serviço oferecido.</a:t>
            </a:r>
          </a:p>
          <a:p>
            <a:r>
              <a:rPr lang="pt-BR" sz="1200" kern="1200" dirty="0" smtClean="0">
                <a:solidFill>
                  <a:schemeClr val="tx1"/>
                </a:solidFill>
                <a:effectLst/>
                <a:latin typeface="+mn-lt"/>
                <a:ea typeface="+mn-ea"/>
                <a:cs typeface="+mn-cs"/>
              </a:rPr>
              <a:t>Diferentemente do exposto nos tópicos anteriores, a assistência à saúde do idoso não é realizada em dias específicos, é feita tal qual a demanda espontânea ou quando é o caso, realizada na consulta de HIPERDIA. O registro de tais consultas é feito no prontuário clínico do paciente, não havendo outra forma específica de registro, dificultando dessa forma a captação e monitorização da adesão à assistência. Contudo, os idosos têm sua próxima consulta previamente marcada, assim como recebem orientações cabíveis acerca da importância da manutenção da saúde, a partir de orientações acerca dos benefícios da melhoria da qualidade de vida, como exercícios físicos e alimentação saudável. Essa população também é avaliada no que concerne fragilização na velhice e avaliação de morbimortalidade.</a:t>
            </a:r>
          </a:p>
          <a:p>
            <a:r>
              <a:rPr lang="pt-BR" sz="1200" kern="1200" dirty="0" smtClean="0">
                <a:solidFill>
                  <a:schemeClr val="tx1"/>
                </a:solidFill>
                <a:effectLst/>
                <a:latin typeface="+mn-lt"/>
                <a:ea typeface="+mn-ea"/>
                <a:cs typeface="+mn-cs"/>
              </a:rPr>
              <a:t>Frente ao exposto, torna-se plausível ressaltar que apesar dos esforços da equipe em prestar uma assistência qualificada à população idosa, o déficit de cobertura é predominante na Unidade em que atuo, o que reduz consideravelmente a qualidade da assistência prestada à pessoa idosa tanto no âmbito da ESF quanto em âmbito domiciliar – ressaltando que esta modalidade de assistência é bem comum nessa parcela da população. Acredito ainda que, bem como todas as outras situações expostas anteriormente, a desproporção equipe-população de abrangência é peça chave para a predominância desta problemática. Torna-se praticamente impossível prestar assistência adequada em tempo hábil a um contingente tão elevado em relação ao tamanho e estrutura da equipe, o que consequentemente acarreta a falta de adesão dessa parcela da população às práticas propostas pela ESF, tanto relativas às consultas como à promoção da saúde.</a:t>
            </a:r>
          </a:p>
          <a:p>
            <a:r>
              <a:rPr lang="pt-BR" sz="1200" kern="1200" dirty="0" smtClean="0">
                <a:solidFill>
                  <a:schemeClr val="tx1"/>
                </a:solidFill>
                <a:effectLst/>
                <a:latin typeface="+mn-lt"/>
                <a:ea typeface="+mn-ea"/>
                <a:cs typeface="+mn-cs"/>
              </a:rPr>
              <a:t>Com base no conteúdo exposto ao longo do presente relatório, nos questionários respondidos ao longo da Análise Situacional e na realidade enfrentada diariamente, posso concluir que o contingente populacional da área de abrangência é desproporcional ao tamanho da equipe atuante da Unidade. Contudo, é importante destacar a importância do comprometimento dos profissionais que compõem a Equipe para com a comunidade. Os referidos profissionais atuam com o objetivo principal de minimizar as consequências que todas as problemáticas relativas à estrutura e desproporção equipe-comunidade trazem para a rotina da ESF. Além da problemática do excesso de demanda, tem-se como fator redutor da qualidade do serviço a estrutura física inadequada da Unidade, na qual há ausência de salas específicas, o tamanho não condiz com o proposto pelo Ministério da Saúde em relação ao tamanho da área de abrangência e ainda há barreiras arquitetônicas que impedem a prática do respeito à acessibilidade. A dificuldade em obter êxito na marcação de exames e consulta em especialidades de maior complexidade favorecem a não adesão da comunidade na ESF, bem como dificultam a prevenção, tratamento e reabilitação do paciente em tempo hábil.</a:t>
            </a:r>
          </a:p>
          <a:p>
            <a:r>
              <a:rPr lang="pt-BR" sz="1200" kern="1200" dirty="0" smtClean="0">
                <a:solidFill>
                  <a:schemeClr val="tx1"/>
                </a:solidFill>
                <a:effectLst/>
                <a:latin typeface="+mn-lt"/>
                <a:ea typeface="+mn-ea"/>
                <a:cs typeface="+mn-cs"/>
              </a:rPr>
              <a:t>Realizando um comparativo com o texto acerca da situação da ESF em que atuo elaborado anteriormente para avaliação, concluo que a assistência a atenção básica ainda possui diversos fatores que desfavorecem a manutenção da saúde da comunidade como um todo. A estrutura inadequada da Unidade aliada as carências materiais e ao excesso de demanda contribuem tanto para a não adesão aos serviços prestados pela Equipe quanto para a redução da qualidade da assistência. Avalio então que, para que seja possível a minimização de fatores antagonistas da qualidade da assistência, seja necessária a adequação estrutural da Unidade e do contingente de profissionais, para que desta forma o tamanho da equipe e da unidade seja compatível com a área de abrangência, dando ênfase também aos recursos materiais adequados para a assistência diária na Unidade. Desta forma os profissionais estarão aptos a realizar a prestação dos seus serviços de forma digna e a comunidade terá acesso a uma assistência de qualidade.</a:t>
            </a:r>
          </a:p>
          <a:p>
            <a:endParaRPr lang="pt-BR" sz="1000" kern="1200" dirty="0" smtClean="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2</a:t>
            </a:fld>
            <a:endParaRPr lang="pt-BR"/>
          </a:p>
        </p:txBody>
      </p:sp>
    </p:spTree>
    <p:extLst>
      <p:ext uri="{BB962C8B-B14F-4D97-AF65-F5344CB8AC3E}">
        <p14:creationId xmlns:p14="http://schemas.microsoft.com/office/powerpoint/2010/main" val="1677977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4. AVALIAÇÃO DA INTERVENÇÃO</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4.1. RESULTADOS: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Geral: </a:t>
            </a:r>
            <a:r>
              <a:rPr lang="pt-BR" sz="1200" kern="1200" dirty="0" smtClean="0">
                <a:solidFill>
                  <a:schemeClr val="tx1"/>
                </a:solidFill>
                <a:effectLst/>
                <a:latin typeface="+mn-lt"/>
                <a:ea typeface="+mn-ea"/>
                <a:cs typeface="+mn-cs"/>
              </a:rPr>
              <a:t>Melhorar a atenção aos adultos portadores de Hipertensão Arterial Sistêmica e/ou Diabetes Mellitus.</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1. Ampliar a cobertura a hipertensos e/ou diabéticos	</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Metas: Cadastrar 50% da população Hipertensa da área de abrangência; cadastrar 50% da população Diabética da área de abrangência.</a:t>
            </a:r>
          </a:p>
          <a:p>
            <a:r>
              <a:rPr lang="pt-BR" sz="1200" kern="1200" dirty="0" smtClean="0">
                <a:solidFill>
                  <a:schemeClr val="tx1"/>
                </a:solidFill>
                <a:effectLst/>
                <a:latin typeface="+mn-lt"/>
                <a:ea typeface="+mn-ea"/>
                <a:cs typeface="+mn-cs"/>
              </a:rPr>
              <a:t>A intervenção tratou da melhoria da atenção à saúde dos hipertensos e diabéticos. Foram realizados os cadastros dos Hipertensos e Diabéticos adscritos na área de abrangência da UBS. Foi estimado que se teria 169 pacientes hipertensos e 71 pacientes diabéticos, porém, apenas 102 hipertensos e 45 diabéticos foram acompanhados durante o processo de intervenção. Observou-se uma dificuldade em alcançar a meta por três principais motivos: 1. Dificuldade na marcação de consultas; 2. Grande procura pelos mesmos pacientes atendidos a pouco tempo e 3. Recusa de alguns pacientes a serem atendidos na UBS. No que diz respeito ao item dois, se refere aos pacientes que já foram atendidos, não necessitando de uma consulta tão próxima, e ocupavam a vaga de um que nunca foi atendido. Em relação ao item três, os pacientes relatavam que já estavam sendo acompanhado com outro profissional. Posto isto, observou-se que, durante esses três meses 60,35% dos hipertensos e 63,38% dos diabéticos foram atendidos nos meses da intervenção.</a:t>
            </a:r>
            <a:endParaRPr lang="pt-BR" sz="1000" kern="1200" dirty="0" smtClean="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11</a:t>
            </a:fld>
            <a:endParaRPr lang="pt-BR"/>
          </a:p>
        </p:txBody>
      </p:sp>
    </p:spTree>
    <p:extLst>
      <p:ext uri="{BB962C8B-B14F-4D97-AF65-F5344CB8AC3E}">
        <p14:creationId xmlns:p14="http://schemas.microsoft.com/office/powerpoint/2010/main" val="280042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Objetivo 2: Realizar atendimento qualificado a todos os pacientes hipertensos e diabéticos.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Metas: Realizar exame clínico apropriado a 100% dos hipertensos; Realizar exame clínico apropriado a 100% dos diabéticos; Garantir a realização de exames complementares no período exato, conforme protocolo, a 100% dos hipertensos; Garantir a realização de exames complementares no período exato, conforme protocolo, a 100% dos diabéticos; Garantir a entrega dos medicamentos prescritos na farmácia da Unidade a 100% dos hipertensos; Garantir a entrega dos medicamentos prescritos na farmácia da Unidade a 100% dos diabéticos; Garantir a avaliação da necessidade de atendimento odontológico a 100% dos hipertensos; Garantir a avaliação da necessidade de atendimento odontológico a 100% dos diabéticos.</a:t>
            </a:r>
          </a:p>
          <a:p>
            <a:r>
              <a:rPr lang="pt-BR" sz="1200" kern="1200" dirty="0" smtClean="0">
                <a:solidFill>
                  <a:schemeClr val="tx1"/>
                </a:solidFill>
                <a:effectLst/>
                <a:latin typeface="+mn-lt"/>
                <a:ea typeface="+mn-ea"/>
                <a:cs typeface="+mn-cs"/>
              </a:rPr>
              <a:t>A proporção de hipertensos com exame clínico em dia foi de 41% no primeiro mês; 65,2% no segundo mês e 62,2% no terceiro mês, (16, 30 e 28 usuários). E a proporção de diabéticos foi de 50%; 81,8% e 76,9%, (9, 18 e 20 usuários). Não se conseguiu atingir a meta, pois houve uma baixa demanda de pacientes nas consultas em relação ao número de pacientes cadastrados, como já citado no indicador de cobertura de atendimento, porém, com as condições estruturais e os problemas já citados, interpretamos como excelente estes números.</a:t>
            </a:r>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12</a:t>
            </a:fld>
            <a:endParaRPr lang="pt-BR"/>
          </a:p>
        </p:txBody>
      </p:sp>
    </p:spTree>
    <p:extLst>
      <p:ext uri="{BB962C8B-B14F-4D97-AF65-F5344CB8AC3E}">
        <p14:creationId xmlns:p14="http://schemas.microsoft.com/office/powerpoint/2010/main" val="1526916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Os pacientes hipertensos, com exames complementares em dia, de acordo com o protocolo foram de 12,8%; 52,2% e 62,2 % (5, 24 e 28 usuários) nos meses estudados e dos pacientes diabéticos foram 16,7%; 50% e 76,9% (3, 11 e 20 usuários). A meta não foi atingida devido à dificuldade dos pacientes em marcar exames em tempo hábil, pela demora entre uma consulta e outra e pelo baixo número de exames disponíveis no sistema, porém, observou-se um uma grande progressão em relação a solicitação de exames complementares, que são fundamentais para o acompanhamento clinico destes pacientes.</a:t>
            </a:r>
          </a:p>
          <a:p>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13</a:t>
            </a:fld>
            <a:endParaRPr lang="pt-BR"/>
          </a:p>
        </p:txBody>
      </p:sp>
    </p:spTree>
    <p:extLst>
      <p:ext uri="{BB962C8B-B14F-4D97-AF65-F5344CB8AC3E}">
        <p14:creationId xmlns:p14="http://schemas.microsoft.com/office/powerpoint/2010/main" val="30168966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kern="1200" dirty="0" smtClean="0">
                <a:solidFill>
                  <a:schemeClr val="tx1"/>
                </a:solidFill>
                <a:effectLst/>
                <a:latin typeface="+mn-lt"/>
                <a:ea typeface="+mn-ea"/>
                <a:cs typeface="+mn-cs"/>
              </a:rPr>
              <a:t>A proporção de hipertensos com prescrição de medicamentos da lista do HIPERDIA ou farmácia popular foi de 94,9%; 82,6% e 88,9% (37, 38 e 40 usuários) e para os diabéticos foram 100%; 86,4% e 92,3% (18, 22 e 26 usuários). Apesar do aumento da prescrição dos medicamentos ofertados pelo sistema público de saúde, não se conseguiu atingir a meta, pois alguns deles necessitavam de outras medicações, devido a problemas específicos. Devemos ressaltar que constantemente estes medicamentos ficam em falta na UBS, tendo o paciente que recorrer a Farmácia Popular.</a:t>
            </a:r>
            <a:endParaRPr lang="pt-BR" sz="1200" kern="1200" dirty="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14</a:t>
            </a:fld>
            <a:endParaRPr lang="pt-BR"/>
          </a:p>
        </p:txBody>
      </p:sp>
    </p:spTree>
    <p:extLst>
      <p:ext uri="{BB962C8B-B14F-4D97-AF65-F5344CB8AC3E}">
        <p14:creationId xmlns:p14="http://schemas.microsoft.com/office/powerpoint/2010/main" val="2726490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dirty="0" smtClean="0">
                <a:solidFill>
                  <a:schemeClr val="tx1"/>
                </a:solidFill>
                <a:effectLst/>
                <a:latin typeface="+mn-lt"/>
                <a:ea typeface="+mn-ea"/>
                <a:cs typeface="+mn-cs"/>
              </a:rPr>
              <a:t>Todos os pacientes, tanto hipertensos quanto diabéticos, foram avaliados quanto a necessidade de atendimento odontológico, porém se observou que os atendimentos odontológicos na UBS eram prejudicados devido à falta de material e/ou por falta de manutenção nos equipamentos, permanecendo, o usuário, sem atendimento por meses, contudo, eram feitas explanações breve, a cada consulta, sobre a importância da saúde bucal e a procura de um outro serviço além da UBS, como por exemplo o Centro de Especialidades Odontológicas – CEO.</a:t>
            </a:r>
          </a:p>
          <a:p>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15</a:t>
            </a:fld>
            <a:endParaRPr lang="pt-BR"/>
          </a:p>
        </p:txBody>
      </p:sp>
    </p:spTree>
    <p:extLst>
      <p:ext uri="{BB962C8B-B14F-4D97-AF65-F5344CB8AC3E}">
        <p14:creationId xmlns:p14="http://schemas.microsoft.com/office/powerpoint/2010/main" val="3713439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 Objetivo 3. Buscar 100% dos Hipertensos e Diabéticos faltosos às consultas.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Metas: Buscar 100% da população Hipertensa faltosa às consultas de periodicidade definida; Buscar 100% da população Diabética faltosa às consultas de periodicidade definida.</a:t>
            </a:r>
          </a:p>
          <a:p>
            <a:r>
              <a:rPr lang="pt-BR" sz="1200" kern="1200" dirty="0" smtClean="0">
                <a:solidFill>
                  <a:schemeClr val="tx1"/>
                </a:solidFill>
                <a:effectLst/>
                <a:latin typeface="+mn-lt"/>
                <a:ea typeface="+mn-ea"/>
                <a:cs typeface="+mn-cs"/>
              </a:rPr>
              <a:t>A proporção de pacientes hipertensos faltosos com busca ativa foi de 90,9%% no primeiro mês; 100% no segundo mês e 84,2% no terceiro mês e de 85,7%; 100%; e 75%, respectivamente, para os diabéticos. </a:t>
            </a:r>
          </a:p>
          <a:p>
            <a:r>
              <a:rPr lang="pt-BR" sz="1200" kern="1200" dirty="0" smtClean="0">
                <a:solidFill>
                  <a:schemeClr val="tx1"/>
                </a:solidFill>
                <a:effectLst/>
                <a:latin typeface="+mn-lt"/>
                <a:ea typeface="+mn-ea"/>
                <a:cs typeface="+mn-cs"/>
              </a:rPr>
              <a:t>No fim da coleta de dados os resultados desse indicador foram distorcidos por causa da forma de interpretação por parte da equipe de saúde da UBS, onde pensou-se que os pacientes que foram realizadas as buscas ativas e fossem a consulta, seriam registrados como não faltos e feito busca ativa, porém, depois de algumas orientações, os dados foram corrigidos, obtendo-se os resultados como mostrado no gráfico abaixo.</a:t>
            </a:r>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16</a:t>
            </a:fld>
            <a:endParaRPr lang="pt-BR"/>
          </a:p>
        </p:txBody>
      </p:sp>
    </p:spTree>
    <p:extLst>
      <p:ext uri="{BB962C8B-B14F-4D97-AF65-F5344CB8AC3E}">
        <p14:creationId xmlns:p14="http://schemas.microsoft.com/office/powerpoint/2010/main" val="1410719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Objetivo 4: Realizar/manter o registro adequado dos pacientes hipertensos e diabéticos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Metas: Manter ficha de cadastro/prontuário disponíveis e devidamente preenchidas continuadamente para 100% dos hipertensos cadastrados; Manter ficha de cadastro/prontuário disponíveis e devidamente preenchidas continuadamente para 100% dos diabéticos cadastrados.</a:t>
            </a:r>
          </a:p>
          <a:p>
            <a:r>
              <a:rPr lang="pt-BR" sz="1200" kern="1200" dirty="0" smtClean="0">
                <a:solidFill>
                  <a:schemeClr val="tx1"/>
                </a:solidFill>
                <a:effectLst/>
                <a:latin typeface="+mn-lt"/>
                <a:ea typeface="+mn-ea"/>
                <a:cs typeface="+mn-cs"/>
              </a:rPr>
              <a:t>A proporção de hipertensos com registro adequado na ficha de acompanhamento foi de 84,6%; 95,7% e 82,2% e de diabéticos foi de 77,8%; 100% e 80,8%. Apesar de não atingir a meta, obteve-se um grande avanço no registro de dados, visto que, em sua grande maioria, não se observavam anotações adequadas nos prontuários e as vezes, não raramente, ainda encontrava-se prontuários sem nenhum registro, pois havia “desaparecido” e criavam-se novos prontuários. Deve-se ressaltar, neste item, que há uma grande desorganização no que se refere ao armazenamento de prontuários, sendo estes guardados em um armário onde qualquer pessoa pode consulta-lo, facilitando assim a perda dos mesmos.</a:t>
            </a:r>
            <a:endParaRPr lang="pt-BR" sz="1200" kern="1200" dirty="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17</a:t>
            </a:fld>
            <a:endParaRPr lang="pt-BR"/>
          </a:p>
        </p:txBody>
      </p:sp>
    </p:spTree>
    <p:extLst>
      <p:ext uri="{BB962C8B-B14F-4D97-AF65-F5344CB8AC3E}">
        <p14:creationId xmlns:p14="http://schemas.microsoft.com/office/powerpoint/2010/main" val="32442451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Objetivo 5: Mapear pacientes hipertensos e diabéticos com risco cardiovascular</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Metas: Realizar estratificação de Risco Cardiovascular em 100% dos hipertensos cadastrados; Realizar estratificação de Risco Cardiovascular em 100% dos diabéticos cadastrados.</a:t>
            </a:r>
          </a:p>
          <a:p>
            <a:r>
              <a:rPr lang="pt-BR" sz="1200" kern="1200" dirty="0" smtClean="0">
                <a:solidFill>
                  <a:schemeClr val="tx1"/>
                </a:solidFill>
                <a:effectLst/>
                <a:latin typeface="+mn-lt"/>
                <a:ea typeface="+mn-ea"/>
                <a:cs typeface="+mn-cs"/>
              </a:rPr>
              <a:t>Todos os pacientes, tanto hipertensos quanto diabéticos, durante a avaliação clínica, eram avaliados com a estratificação de risco cardiovascular, sendo feito as orientações e encaminhamentos devidos de acordo com a estratificação de cada paciente, sendo estes, algumas vezes, encaminhados para endocrinologia e cardiologia.</a:t>
            </a:r>
          </a:p>
          <a:p>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18</a:t>
            </a:fld>
            <a:endParaRPr lang="pt-BR"/>
          </a:p>
        </p:txBody>
      </p:sp>
    </p:spTree>
    <p:extLst>
      <p:ext uri="{BB962C8B-B14F-4D97-AF65-F5344CB8AC3E}">
        <p14:creationId xmlns:p14="http://schemas.microsoft.com/office/powerpoint/2010/main" val="315364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Objetivo 6: Realizar promoção da saúde à 100% dos pacientes hipertensos e diabéticos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Metas: Garantir práticas educativas relativas aos hábitos alimentares adequados a 100% dos hipertensos; Garantir práticas educativas relativas aos hábitos alimentares adequados a 100% dos diabéticos; Expor os benefícios da prática de atividades físicas a 100% dos hipertensos; Expor os benefícios da prática de atividades físicas a 100% dos diabéticos; Expor os malefícios do tabagismo a 100% dos hipertensos; Expor os malefícios do tabagismo a 100% dos diabéticos; Expor os benefícios da higiene bucal a 100% dos hipertensos; Expor os benefícios da higiene bucal a 100% dos diabéticos.</a:t>
            </a:r>
          </a:p>
          <a:p>
            <a:r>
              <a:rPr lang="pt-BR" sz="1200" kern="1200" dirty="0" smtClean="0">
                <a:solidFill>
                  <a:schemeClr val="tx1"/>
                </a:solidFill>
                <a:effectLst/>
                <a:latin typeface="+mn-lt"/>
                <a:ea typeface="+mn-ea"/>
                <a:cs typeface="+mn-cs"/>
              </a:rPr>
              <a:t>Todos os pacientes, tanto hipertensos quanto diabéticos, durante a avaliação clínica, recebiam orientações sobre alimentação saudável, pratica de exercício físico, riscos do tabagismo para a saúde e sobre a importância de higiene bucal. Para reforçar estas orientações feitas na avaliação clínica, realizou-se algumas palestras com profissionais de diversas especialidades como por exemplo: palestra sobre a importância da pratica física para a saúde, proferida por um educador físico e uma palestra sobre alimentação saudável realizada por uma nutricionista.</a:t>
            </a:r>
          </a:p>
          <a:p>
            <a:r>
              <a:rPr lang="pt-BR" sz="1200" kern="1200" dirty="0" smtClean="0">
                <a:solidFill>
                  <a:schemeClr val="tx1"/>
                </a:solidFill>
                <a:effectLst/>
                <a:latin typeface="+mn-lt"/>
                <a:ea typeface="+mn-ea"/>
                <a:cs typeface="+mn-cs"/>
              </a:rPr>
              <a:t>Todas as atividades realizadas em grupo, era ratificado a importância de tais temas. Houve um encontro onde os pacientes tiveram a oportunidade de expor os conhecimentos adquiridos sobre tais temas, onde pode se observar uma grande assimilação por parte dos pacientes.</a:t>
            </a:r>
          </a:p>
          <a:p>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19</a:t>
            </a:fld>
            <a:endParaRPr lang="pt-BR"/>
          </a:p>
        </p:txBody>
      </p:sp>
    </p:spTree>
    <p:extLst>
      <p:ext uri="{BB962C8B-B14F-4D97-AF65-F5344CB8AC3E}">
        <p14:creationId xmlns:p14="http://schemas.microsoft.com/office/powerpoint/2010/main" val="3219604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20</a:t>
            </a:fld>
            <a:endParaRPr lang="pt-BR"/>
          </a:p>
        </p:txBody>
      </p:sp>
    </p:spTree>
    <p:extLst>
      <p:ext uri="{BB962C8B-B14F-4D97-AF65-F5344CB8AC3E}">
        <p14:creationId xmlns:p14="http://schemas.microsoft.com/office/powerpoint/2010/main" val="1711176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1. ANALISE SITUACIONAL</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O Município de Parnaíba é a segunda maior cidade do Estado do Piauí e está localizada ao norte do referido Estado. É uma cidade litorânea e possui um contingente populacional de 145.705 habitantes, segundo o Instituto Brasileiro de Geografia e Estatística – IBGE. A cobertura do sistema de saúde municipal conta com os níveis de atenção primária, secundária e terciária. Quanto ao nível primário de atenção à saúde, o município apresenta trinta Unidades Básicas de Saúde das quais vinte e duas estão inseridas no âmbito da Estratégia Saúde da Família – ESF. É importante frisar que algumas destas unidades apresentam disponibilidade para Núcleo de Apoio à Saúde da Família – NASF. No que concerne o nível secundário, Parnaíba conta com o Serviço de Atendimento Móvel de Urgência – SAMU, com o Pronto Socorro Municipal – PSM que atende casos de urgência de baixa complexidade - e os Centros de Atenção Especializada, que são: Centro de Especialidades em Saúde – CES; Centro de Especialidades Odontológicas – CEO; Centro de Testagens e Aconselhamento – CTA; Centro de Atenção Psicossocial – CAPS E CAPS AD; Quanto ao nível terciário de atenção, o munícipio conta com o único hospital regional de urgência e emergência disponível ao Norte do Estado, o Hospital Estadual Dirceu Arcoverde – HEDA. Os pacientes que porventura necessitarem de atendimento dos níveis secundários e terciários de saúde podem ser referenciados pela Unidade Básica para quaisquer especialidades que se façam necessárias. </a:t>
            </a:r>
          </a:p>
          <a:p>
            <a:r>
              <a:rPr lang="pt-BR" sz="1200" kern="1200" dirty="0" smtClean="0">
                <a:solidFill>
                  <a:schemeClr val="tx1"/>
                </a:solidFill>
                <a:effectLst/>
                <a:latin typeface="+mn-lt"/>
                <a:ea typeface="+mn-ea"/>
                <a:cs typeface="+mn-cs"/>
              </a:rPr>
              <a:t>É de suma importância frisar que ainda há um déficit na realização de exames de diagnóstico em tempo hábil, bem como na realização de consultas de algumas especialidades. O município conta com um sistema de informação capaz de realizar a marcação de exames em tempo real pela própria UBS, mas devido ao excesso de demanda, a demora em obter êxito em exames e/ou consulta ainda é uma constante na realidade enfrentada pela população. </a:t>
            </a:r>
          </a:p>
          <a:p>
            <a:r>
              <a:rPr lang="pt-BR" sz="1200" kern="1200" dirty="0" smtClean="0">
                <a:solidFill>
                  <a:schemeClr val="tx1"/>
                </a:solidFill>
                <a:effectLst/>
                <a:latin typeface="+mn-lt"/>
                <a:ea typeface="+mn-ea"/>
                <a:cs typeface="+mn-cs"/>
              </a:rPr>
              <a:t>A UBS em que me encontro atuante é uma ESF, sendo esta o módulo 22, correspondente ao Bairro Alto Santa Maria. A referida Unidade conta com uma equipe de saúde da família, portanto possui um médico, duas enfermeiras (uma para cada turno), um odontólogo, duas técnicas de enfermagem, um técnico em saúde bucal e sete agentes comunitários de saúde, além de um auxiliar administrativo, um segurança e um auxiliar de serviços gerais. A estrutura física da Unidade ainda apresenta problemáticas como, por exemplo, o déficit na questão da acessibilidade para cadeirantes e deficientes visuais e a disponibilidade de salas de acolhimento, auditório, nebulização, </a:t>
            </a:r>
            <a:r>
              <a:rPr lang="pt-BR" sz="1200" kern="1200" dirty="0" err="1" smtClean="0">
                <a:solidFill>
                  <a:schemeClr val="tx1"/>
                </a:solidFill>
                <a:effectLst/>
                <a:latin typeface="+mn-lt"/>
                <a:ea typeface="+mn-ea"/>
                <a:cs typeface="+mn-cs"/>
              </a:rPr>
              <a:t>escovário</a:t>
            </a:r>
            <a:r>
              <a:rPr lang="pt-BR" sz="1200" kern="1200" dirty="0" smtClean="0">
                <a:solidFill>
                  <a:schemeClr val="tx1"/>
                </a:solidFill>
                <a:effectLst/>
                <a:latin typeface="+mn-lt"/>
                <a:ea typeface="+mn-ea"/>
                <a:cs typeface="+mn-cs"/>
              </a:rPr>
              <a:t> e sala de reuniões. </a:t>
            </a:r>
          </a:p>
          <a:p>
            <a:r>
              <a:rPr lang="pt-BR" sz="1200" kern="1200" dirty="0" smtClean="0">
                <a:solidFill>
                  <a:schemeClr val="tx1"/>
                </a:solidFill>
                <a:effectLst/>
                <a:latin typeface="+mn-lt"/>
                <a:ea typeface="+mn-ea"/>
                <a:cs typeface="+mn-cs"/>
              </a:rPr>
              <a:t>Frente às problemáticas demonstradas na questão anterior, é necessário que a equipe que compõe a unidade e a comunidade reconheça essas mesmas problemáticas e possam em conjunto realizar medidas que amenizem essas dificuldades estruturais. É cabível a essa situação uma estratégia que vise a redução do tempo de espera e lotação da unidade, sendo necessário que a equipe e comunidade entrem em algum consenso para que ambas as partes não sintam-se prejudicadas. Desta forma, quero ressaltar a necessidade da marcação de consultas previamente, ressaltando que as possíveis urgências cabíveis a atenção básica, não se enquadram neste sistema de marcação prévia. Além da referida estratégia, é importante citar a necessidade de busca dos direitos dos portadores de necessidades especiais frente a inacessibilidade que a Unidade demonstra, sendo pertinente que o gestor esteja ciente de sua responsabilidade para com a adequação arquitetônica da Unidade e desta forma seja possível realizar a assistência a todos os usuários portadores de alguma limitação.</a:t>
            </a:r>
          </a:p>
          <a:p>
            <a:r>
              <a:rPr lang="pt-BR" sz="1200" kern="1200" dirty="0" smtClean="0">
                <a:solidFill>
                  <a:schemeClr val="tx1"/>
                </a:solidFill>
                <a:effectLst/>
                <a:latin typeface="+mn-lt"/>
                <a:ea typeface="+mn-ea"/>
                <a:cs typeface="+mn-cs"/>
              </a:rPr>
              <a:t>No que concerne às atribuições da equipe em que atuo, é plausível frisar o empenho dos profissionais da Unidade em realizar a assistência que lhes é cabível, seja na Unidade, seja na busca ativa e visitas domiciliares, mesmo com o antagonismo das problemáticas existentes. O excesso de contingente em relação ao tamanho da equipe e condição estrutural da unidade é fator primordial para o prejuízo do atendimento, sendo desta forma dificultada a possibilidade dos profissionais exercerem atividades de sua competência de forma qualificada, pois esse excesso acarreta uma sobrecarga para a equipe o que, consequentemente, diminui a qualidade da assistência, pela dificuldade de atendimento diário da elevada demanda e de percorrer todas as famílias das áreas de abrangência e descobertas. </a:t>
            </a:r>
          </a:p>
          <a:p>
            <a:r>
              <a:rPr lang="pt-BR" sz="1200" kern="1200" dirty="0" smtClean="0">
                <a:solidFill>
                  <a:schemeClr val="tx1"/>
                </a:solidFill>
                <a:effectLst/>
                <a:latin typeface="+mn-lt"/>
                <a:ea typeface="+mn-ea"/>
                <a:cs typeface="+mn-cs"/>
              </a:rPr>
              <a:t>Frente a essas problemáticas, friso a necessidade do cadastramento de todas as famílias e que esse cadastro seja devidamente explanado aos gestores competentes para que desta forma os mesmos mantenham-se cônscios da situação real da Unidade bem como das necessidades que a equipe e a comunidade passam diariamente na assistência básica para posteriormente suprir as carências predominantes da UBS. </a:t>
            </a:r>
          </a:p>
          <a:p>
            <a:r>
              <a:rPr lang="pt-BR" sz="1200" kern="1200" dirty="0" smtClean="0">
                <a:solidFill>
                  <a:schemeClr val="tx1"/>
                </a:solidFill>
                <a:effectLst/>
                <a:latin typeface="+mn-lt"/>
                <a:ea typeface="+mn-ea"/>
                <a:cs typeface="+mn-cs"/>
              </a:rPr>
              <a:t>A área de abrangência da UBS em que atuo possui uma população aproximada de sete mil pessoas. A faixa etária predominante na Unidade é de 15 a 59 anos, tal qual a média exposta no caderno de ações programáticas. Quanto ao sexo, o contingente de mulheres é ligeiramente maior do que o de homens. Tendo como base a quantidade de habitantes da área de abrangência da Unidade posso ressaltar que este contingente é desproporcional a equipe e a estrutura da UBS, ocorrendo então uma sobrecarga para os profissionais e consequentemente a redução da qualidade da assistência à comunidade. </a:t>
            </a:r>
          </a:p>
          <a:p>
            <a:r>
              <a:rPr lang="pt-BR" sz="1200" kern="1200" dirty="0" smtClean="0">
                <a:solidFill>
                  <a:schemeClr val="tx1"/>
                </a:solidFill>
                <a:effectLst/>
                <a:latin typeface="+mn-lt"/>
                <a:ea typeface="+mn-ea"/>
                <a:cs typeface="+mn-cs"/>
              </a:rPr>
              <a:t>De acordo com o exposto, é necessário que os profissionais da equipe estejam munidos de estratégias para a redução das consequências desse excesso de demanda. É cabível a essa situação uma estratégia que vise a redução do tempo de espera e lotação da unidade, sendo necessário que a equipe e comunidade entrem em algum consenso para que ambas as partes não sintam-se prejudicadas. Desta forma, quero ressaltar a necessidade da marcação de consultas previamente, ressaltando que as possíveis urgências cabíveis a atenção básica, não se enquadram neste sistema de marcação prévia. Tão importante quanto a elaboração das estratégias de enfretamento das problemáticas é a necessidade de expor as mesmas aos gestores competentes, para que desta forma seja possível a resolução desses fatores prejudiciais da assistência à saúde. </a:t>
            </a:r>
          </a:p>
          <a:p>
            <a:r>
              <a:rPr lang="pt-BR" sz="1200" kern="1200" dirty="0" smtClean="0">
                <a:solidFill>
                  <a:schemeClr val="tx1"/>
                </a:solidFill>
                <a:effectLst/>
                <a:latin typeface="+mn-lt"/>
                <a:ea typeface="+mn-ea"/>
                <a:cs typeface="+mn-cs"/>
              </a:rPr>
              <a:t>Em relação ao acolhimento na demanda espontânea atendida na UBS, utilizo o mesmo contexto do parágrafo anterior, visto que a problemática do excesso de contingente também é fator desencadeador para a redução da qualidade do atendimento espontâneo na ESF. Desta forma, os profissionais atuantes realizam acolhimento logo na recepção, não havendo uma sala específica para a realização do mesmo, o que prejudica consideravelmente o processo de acolhimento e assistência de qualidade. A tomada de decisões para a redução do tempo de espera é fundamental para a diminuição desta problemática, sendo então de grande valia a marcação prévia de consultas para diminuir a lotação da Unidade, sempre explanando para a comunidade a necessidade dessa marcação, para que dessa forma há uma boa interação e entendimento de ambas as partes.</a:t>
            </a:r>
          </a:p>
          <a:p>
            <a:r>
              <a:rPr lang="pt-BR" sz="1200" kern="1200" dirty="0" smtClean="0">
                <a:solidFill>
                  <a:schemeClr val="tx1"/>
                </a:solidFill>
                <a:effectLst/>
                <a:latin typeface="+mn-lt"/>
                <a:ea typeface="+mn-ea"/>
                <a:cs typeface="+mn-cs"/>
              </a:rPr>
              <a:t>No que concerne à Saúde da Criança, a ESF em que atuo realiza consultas de puericultura uma vez na semana, donde todas as crianças atendidas saem com a próxima consulta já agendada. É durante a consulta de puericultura que avalia-se a caderneta de vacina – e imunização quando necessário, além de diagnósticos e tratamentos clínicos bem como monitoramento de peso e altura e ações de promoção da saúde com a explanação da importância de hábitos saudáveis.  Quando se faz necessário, há o encaminhamento delas aos centros de especialidades e internação. A Unidade utiliza o protocolo do Ministério da Saúde para a realização da Puericultura, além de cartilhas entregues pela Secretaria Municipal da Saúde. Os registros da consulta da criança são feitos nos prontuários da mesma bem como no caderno de registro de imunização.  </a:t>
            </a:r>
          </a:p>
          <a:p>
            <a:r>
              <a:rPr lang="pt-BR" sz="1200" kern="1200" dirty="0" smtClean="0">
                <a:solidFill>
                  <a:schemeClr val="tx1"/>
                </a:solidFill>
                <a:effectLst/>
                <a:latin typeface="+mn-lt"/>
                <a:ea typeface="+mn-ea"/>
                <a:cs typeface="+mn-cs"/>
              </a:rPr>
              <a:t>A qualidade da atenção à Puericultura ainda não é totalmente satisfatória, visto as problemáticas existentes na Unidade. Porém cabe ressaltar que grande parte das crianças não está com as consultas em atraso e há também eficácia quanto às visitas domiciliares a Recém-Nascidos. As práticas de educação em saúde também trazem benefícios para a redução das consequências dos problemas existentes, sendo estas práticas bem aceitas pela comunidade e realizadas com êxito por toda a equipe que compõe a ESF. A Enfermeira como gerente da Unidade realiza sem periodicidade definida a avaliação da Puericultura na Unidade, buscando junto com a equipe a elaboração de soluções e práticas que visem a reduzir possíveis problemas. Diante da realidade enfrentada, acredito que é extremamente necessário que a Unidade de Saúde tenha estrutura e pessoal suficiente para o devido acompanhamento das crianças na área de abrangência da UBS. </a:t>
            </a:r>
          </a:p>
          <a:p>
            <a:r>
              <a:rPr lang="pt-BR" sz="1200" kern="1200" dirty="0" smtClean="0">
                <a:solidFill>
                  <a:schemeClr val="tx1"/>
                </a:solidFill>
                <a:effectLst/>
                <a:latin typeface="+mn-lt"/>
                <a:ea typeface="+mn-ea"/>
                <a:cs typeface="+mn-cs"/>
              </a:rPr>
              <a:t>A unidade na qual atuo presta assistência holística a mulher durante todo o período gravídico, utilizando desde práticas de educação em saúde a procedimentos de diagnóstico e tratamento de alterações clínicas bem como avaliação continuada do decorrer gestacional. A consulta de pré-natal é realizada uma vez por semana, sendo a próxima visita previamente agendada para um melhor controle da gestação bem como de adesão ao acompanhamento. A referida consulta segue o protocolo do Ministério da Saúde, observando todas as características particulares de cada mulher, a fim de manter uma assistência holística à mesma. É importante frisar que a Unidade realiza a solicitação dos exames complementares e a imunização à gestante conforme o protocolo do MS e ainda referência a gestante aos centros de especialidades e internação quando assim faz-se necessário. A elucidação da importância de manter hábitos saudáveis e demais práticas de educação em saúde faz parte da rotina da Unidade durante a consulta pré-natal. O registro de acompanhamento gravídico é realizado tanto no Sistema de Informação do Pré-natal – SISPRENATAL e no prontuário clínico da mulher, sendo o primeiro fundamental para a elaboração de dados estatísticos da comunidade e município bem como monitoramento da adesão das gestantes à assistência oferecida.</a:t>
            </a:r>
          </a:p>
          <a:p>
            <a:r>
              <a:rPr lang="pt-BR" sz="1200" kern="1200" dirty="0" smtClean="0">
                <a:solidFill>
                  <a:schemeClr val="tx1"/>
                </a:solidFill>
                <a:effectLst/>
                <a:latin typeface="+mn-lt"/>
                <a:ea typeface="+mn-ea"/>
                <a:cs typeface="+mn-cs"/>
              </a:rPr>
              <a:t>Frente a realidade encontrada diariamente na Unidade, acredito que a cobertura ao pré-natal ainda é dificultada pelo fato de existir uma considerável distância entre o contingente populacional e a equipe de saúde, o que desta forma desfavorece a busca por todas as gestantes bem como a não adesão das mesmas e o devido acompanhamento. Além da dificuldade de assistência, o excesso de demanda em relação à equipe desfavorece o cumprimento da monitorização adequada das gestantes na área de abrangência, o que contribui para a redução da coleta de dados para uma posterior tomada de decisões. Contudo, cabe ressaltar o empenho da Equipe que compõe a Unidade em suprir essas carências a partir de estratégias que visem a aproximação das gestantes das ESF, a partir da explanação da importância da participação da equipe de saúde no acompanhamento gravídico em práticas de educação em saúde oferecidas tanto no âmbito da Unidade quanto em locais públicos da comunidade.  </a:t>
            </a:r>
          </a:p>
          <a:p>
            <a:r>
              <a:rPr lang="pt-BR" sz="1200" kern="1200" dirty="0" smtClean="0">
                <a:solidFill>
                  <a:schemeClr val="tx1"/>
                </a:solidFill>
                <a:effectLst/>
                <a:latin typeface="+mn-lt"/>
                <a:ea typeface="+mn-ea"/>
                <a:cs typeface="+mn-cs"/>
              </a:rPr>
              <a:t>No que diz respeito à assistência ao portador de hipertensão e diabetes, a ESF realiza a consulta de HIPERDIA de acordo com o protocolo do Ministério da Saúde, preocupando-se em realizar o monitoramento periódico a partir de exames específicos bem como avaliação clínica. A consulta é realizada uma vez a cada semana, sendo a próxima visita previamente marcada ainda na consulta, para a melhor adesão e acompanhamento do paciente. É importante frisar que todos os pacientes que realizam tratamento para controle de Hipertensão e Diabetes na UBS em que atuo recebem as orientações cabíveis acerca da importância da melhoria da qualidade de vida como instrumento fundamental para o sucesso da terapêutica contra os males causados pelas citadas patologias e com eles é realizado a estratificação de risco cardiovascular para a redução e/ou diagnóstico precoce de alguma patologia secundária a HAS. O registro dessa parcela de pacientes é feito no sistema de informação específico, o HIPERDIA e no prontuário clínico dos pacientes. </a:t>
            </a:r>
          </a:p>
          <a:p>
            <a:r>
              <a:rPr lang="pt-BR" sz="1200" kern="1200" dirty="0" smtClean="0">
                <a:solidFill>
                  <a:schemeClr val="tx1"/>
                </a:solidFill>
                <a:effectLst/>
                <a:latin typeface="+mn-lt"/>
                <a:ea typeface="+mn-ea"/>
                <a:cs typeface="+mn-cs"/>
              </a:rPr>
              <a:t>Observando as informações obtidas sobre o acompanhamento HIPERDIA acredito que ainda há um déficit na cobertura aos portadores de HAS e DM na área de abrangência da UBS. Ainda creio que a desproporção entre o tamanho da equipe e estrutura da Unidade para com o contingente da população da área de abrangência desfavorece a cobertura e assistência adequadas, bem como o devido monitoramento e planejamento de ações que visem a melhoria do serviço oferecido.</a:t>
            </a:r>
          </a:p>
          <a:p>
            <a:r>
              <a:rPr lang="pt-BR" sz="1200" kern="1200" dirty="0" smtClean="0">
                <a:solidFill>
                  <a:schemeClr val="tx1"/>
                </a:solidFill>
                <a:effectLst/>
                <a:latin typeface="+mn-lt"/>
                <a:ea typeface="+mn-ea"/>
                <a:cs typeface="+mn-cs"/>
              </a:rPr>
              <a:t>Diferentemente do exposto nos tópicos anteriores, a assistência à saúde do idoso não é realizada em dias específicos, é feita tal qual a demanda espontânea ou quando é o caso, realizada na consulta de HIPERDIA. O registro de tais consultas é feito no prontuário clínico do paciente, não havendo outra forma específica de registro, dificultando dessa forma a captação e monitorização da adesão à assistência. Contudo, os idosos têm sua próxima consulta previamente marcada, assim como recebem orientações cabíveis acerca da importância da manutenção da saúde, a partir de orientações acerca dos benefícios da melhoria da qualidade de vida, como exercícios físicos e alimentação saudável. Essa população também é avaliada no que concerne fragilização na velhice e avaliação de morbimortalidade.</a:t>
            </a:r>
          </a:p>
          <a:p>
            <a:r>
              <a:rPr lang="pt-BR" sz="1200" kern="1200" dirty="0" smtClean="0">
                <a:solidFill>
                  <a:schemeClr val="tx1"/>
                </a:solidFill>
                <a:effectLst/>
                <a:latin typeface="+mn-lt"/>
                <a:ea typeface="+mn-ea"/>
                <a:cs typeface="+mn-cs"/>
              </a:rPr>
              <a:t>Frente ao exposto, torna-se plausível ressaltar que apesar dos esforços da equipe em prestar uma assistência qualificada à população idosa, o déficit de cobertura é predominante na Unidade em que atuo, o que reduz consideravelmente a qualidade da assistência prestada à pessoa idosa tanto no âmbito da ESF quanto em âmbito domiciliar – ressaltando que esta modalidade de assistência é bem comum nessa parcela da população. Acredito ainda que, bem como todas as outras situações expostas anteriormente, a desproporção equipe-população de abrangência é peça chave para a predominância desta problemática. Torna-se praticamente impossível prestar assistência adequada em tempo hábil a um contingente tão elevado em relação ao tamanho e estrutura da equipe, o que consequentemente acarreta a falta de adesão dessa parcela da população às práticas propostas pela ESF, tanto relativas às consultas como à promoção da saúde.</a:t>
            </a:r>
          </a:p>
          <a:p>
            <a:r>
              <a:rPr lang="pt-BR" sz="1200" kern="1200" dirty="0" smtClean="0">
                <a:solidFill>
                  <a:schemeClr val="tx1"/>
                </a:solidFill>
                <a:effectLst/>
                <a:latin typeface="+mn-lt"/>
                <a:ea typeface="+mn-ea"/>
                <a:cs typeface="+mn-cs"/>
              </a:rPr>
              <a:t>Com base no conteúdo exposto ao longo do presente relatório, nos questionários respondidos ao longo da Análise Situacional e na realidade enfrentada diariamente, posso concluir que o contingente populacional da área de abrangência é desproporcional ao tamanho da equipe atuante da Unidade. Contudo, é importante destacar a importância do comprometimento dos profissionais que compõem a Equipe para com a comunidade. Os referidos profissionais atuam com o objetivo principal de minimizar as consequências que todas as problemáticas relativas à estrutura e desproporção equipe-comunidade trazem para a rotina da ESF. Além da problemática do excesso de demanda, tem-se como fator redutor da qualidade do serviço a estrutura física inadequada da Unidade, na qual há ausência de salas específicas, o tamanho não condiz com o proposto pelo Ministério da Saúde em relação ao tamanho da área de abrangência e ainda há barreiras arquitetônicas que impedem a prática do respeito à acessibilidade. A dificuldade em obter êxito na marcação de exames e consulta em especialidades de maior complexidade favorecem a não adesão da comunidade na ESF, bem como dificultam a prevenção, tratamento e reabilitação do paciente em tempo hábil.</a:t>
            </a:r>
          </a:p>
          <a:p>
            <a:r>
              <a:rPr lang="pt-BR" sz="1200" kern="1200" dirty="0" smtClean="0">
                <a:solidFill>
                  <a:schemeClr val="tx1"/>
                </a:solidFill>
                <a:effectLst/>
                <a:latin typeface="+mn-lt"/>
                <a:ea typeface="+mn-ea"/>
                <a:cs typeface="+mn-cs"/>
              </a:rPr>
              <a:t>Realizando um comparativo com o texto acerca da situação da ESF em que atuo elaborado anteriormente para avaliação, concluo que a assistência a atenção básica ainda possui diversos fatores que desfavorecem a manutenção da saúde da comunidade como um todo. A estrutura inadequada da Unidade aliada as carências materiais e ao excesso de demanda contribuem tanto para a não adesão aos serviços prestados pela Equipe quanto para a redução da qualidade da assistência. Avalio então que, para que seja possível a minimização de fatores antagonistas da qualidade da assistência, seja necessária a adequação estrutural da Unidade e do contingente de profissionais, para que desta forma o tamanho da equipe e da unidade seja compatível com a área de abrangência, dando ênfase também aos recursos materiais adequados para a assistência diária na Unidade. </a:t>
            </a:r>
            <a:r>
              <a:rPr lang="pt-BR" sz="1200" kern="1200" smtClean="0">
                <a:solidFill>
                  <a:schemeClr val="tx1"/>
                </a:solidFill>
                <a:effectLst/>
                <a:latin typeface="+mn-lt"/>
                <a:ea typeface="+mn-ea"/>
                <a:cs typeface="+mn-cs"/>
              </a:rPr>
              <a:t>Desta forma os profissionais estarão aptos a realizar a prestação dos seus serviços de forma digna e a comunidade terá acesso a uma assistência de qualidade.</a:t>
            </a:r>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3</a:t>
            </a:fld>
            <a:endParaRPr lang="pt-BR"/>
          </a:p>
        </p:txBody>
      </p:sp>
    </p:spTree>
    <p:extLst>
      <p:ext uri="{BB962C8B-B14F-4D97-AF65-F5344CB8AC3E}">
        <p14:creationId xmlns:p14="http://schemas.microsoft.com/office/powerpoint/2010/main" val="2069672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21</a:t>
            </a:fld>
            <a:endParaRPr lang="pt-BR"/>
          </a:p>
        </p:txBody>
      </p:sp>
    </p:spTree>
    <p:extLst>
      <p:ext uri="{BB962C8B-B14F-4D97-AF65-F5344CB8AC3E}">
        <p14:creationId xmlns:p14="http://schemas.microsoft.com/office/powerpoint/2010/main" val="17111763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2. ANÁLISE ESTRATÉGICA – PROJETO DE INTERVENÇÃO</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2.1. Justificativa</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A partir da vivência na Unidade em que atuo e diante do conhecimento acerca da importância do diagnóstico e manutenção da Hipertensão Arterial Sistêmica – HAS e Diabetes Mellitus - DM, tornou-se plausível a expectativa para a realização de uma intervenção na assistência aos pacientes portadores das referidas patologias residentes na área de abrangência da ESF, devido a relevância que o acompanhamento adequado aos pacientes hipertensos e/ou diabéticos apresenta no âmbito da saúde comunitária como um todo. É importante frisar que a HAS e DM acometem uma grande parcela da população, principalmente idosos. </a:t>
            </a:r>
          </a:p>
          <a:p>
            <a:r>
              <a:rPr lang="pt-BR" sz="1200" kern="1200" dirty="0" smtClean="0">
                <a:solidFill>
                  <a:schemeClr val="tx1"/>
                </a:solidFill>
                <a:effectLst/>
                <a:latin typeface="+mn-lt"/>
                <a:ea typeface="+mn-ea"/>
                <a:cs typeface="+mn-cs"/>
              </a:rPr>
              <a:t>O Ministério da Saúde (2013) ressalta que as citadas patologias englobam um grave problema de saúde pública e ainda explanam que a prevalência da HAS é em média 32% para adultos e mais de 50% para idosos e estima-se que 11% da população em idade superior a 40 anos apresentam DM. A partir desses índices expostos verifica-se a importância de realizar um devido rastreamento e acompanhamento dessa parcela da população da área de abrangência da UBS que integro.</a:t>
            </a:r>
          </a:p>
          <a:p>
            <a:r>
              <a:rPr lang="pt-BR" sz="1200" kern="1200" dirty="0" smtClean="0">
                <a:solidFill>
                  <a:schemeClr val="tx1"/>
                </a:solidFill>
                <a:effectLst/>
                <a:latin typeface="+mn-lt"/>
                <a:ea typeface="+mn-ea"/>
                <a:cs typeface="+mn-cs"/>
              </a:rPr>
              <a:t>A UBS em que me encontro atuante é uma ESF, sendo esta, o módulo 22, correspondente ao Bairro Alto Santa Maria. A referida Unidade conta com uma equipe de saúde da família, portanto possui um médico, duas enfermeiras (uma para cada turno), um odontólogo, duas técnicas de enfermagem, um técnico em saúde bucal e sete agentes comunitários de saúde, além de um auxiliar administrativo, um segurança e um auxiliar de serviços gerais. </a:t>
            </a:r>
          </a:p>
          <a:p>
            <a:r>
              <a:rPr lang="pt-BR" sz="1200" kern="1200" dirty="0" smtClean="0">
                <a:solidFill>
                  <a:schemeClr val="tx1"/>
                </a:solidFill>
                <a:effectLst/>
                <a:latin typeface="+mn-lt"/>
                <a:ea typeface="+mn-ea"/>
                <a:cs typeface="+mn-cs"/>
              </a:rPr>
              <a:t>A estrutura física da Unidade ainda apresenta problemáticas arquitetônicas e a equipe é menor do que o proposto no protocolo. A equipe na qual faço parte é responsável por uma população aproximada de 7 mil pessoas ressaltando a existência de famílias fora da área de abrangência, o que dificulta profundamente o rastreamento e a assistência ao paciente na Unidade, visto o excesso de contingente populacional em relação ao tamanho da equipe. Tal desproporção reflete diretamente na assistência prestada aos pacientes com HAS e/ou DM, visto que os mesmos veem-se frente a frente com diversas problemáticas que prejudicam o seu atendimento na ESF, o que favorece a diminuição da adesão à terapêutica proposta.</a:t>
            </a:r>
          </a:p>
          <a:p>
            <a:r>
              <a:rPr lang="pt-BR" sz="1200" kern="1200" dirty="0" smtClean="0">
                <a:solidFill>
                  <a:schemeClr val="tx1"/>
                </a:solidFill>
                <a:effectLst/>
                <a:latin typeface="+mn-lt"/>
                <a:ea typeface="+mn-ea"/>
                <a:cs typeface="+mn-cs"/>
              </a:rPr>
              <a:t>Como já observado, a população alvo da intervenção a ser futuramente realizada abrange os pacientes que apresentam HAS e/ou DM pertencentes à área de abrangência da Unidade. Infelizmente, ainda há um déficit no rastreamento e adesão ao tratamento proposto aos citados pacientes, o que desfavorece consideravelmente a manutenção adequada dessas patologias.</a:t>
            </a:r>
          </a:p>
          <a:p>
            <a:r>
              <a:rPr lang="pt-BR" sz="1200" kern="1200" dirty="0" smtClean="0">
                <a:solidFill>
                  <a:schemeClr val="tx1"/>
                </a:solidFill>
                <a:effectLst/>
                <a:latin typeface="+mn-lt"/>
                <a:ea typeface="+mn-ea"/>
                <a:cs typeface="+mn-cs"/>
              </a:rPr>
              <a:t>Contudo, apesar das problemáticas existentes, a equipe da ESF realiza a assistência e monitoramento dos pacientes que realizam as consultas de </a:t>
            </a:r>
            <a:r>
              <a:rPr lang="pt-BR" sz="1200" b="1" kern="1200" dirty="0" smtClean="0">
                <a:solidFill>
                  <a:schemeClr val="tx1"/>
                </a:solidFill>
                <a:effectLst/>
                <a:latin typeface="+mn-lt"/>
                <a:ea typeface="+mn-ea"/>
                <a:cs typeface="+mn-cs"/>
              </a:rPr>
              <a:t>pacientes portadores de HAS e DM </a:t>
            </a:r>
            <a:r>
              <a:rPr lang="pt-BR" sz="1200" kern="1200" dirty="0" smtClean="0">
                <a:solidFill>
                  <a:schemeClr val="tx1"/>
                </a:solidFill>
                <a:effectLst/>
                <a:latin typeface="+mn-lt"/>
                <a:ea typeface="+mn-ea"/>
                <a:cs typeface="+mn-cs"/>
              </a:rPr>
              <a:t>na Unidade. Além da consulta propriamente dita, os profissionais da Unidade realizam práticas de educação em saúde, explanando aos pacientes a importância da manutenção da saúde bem como práticas que visam a melhoria da qualidade de vida dos mesmos. É importante ressaltar que há dificuldades na realização de práticas de educação em saúde, porém, as práticas propostas na intervenção a ser realizada abrangem diretamente esse âmbito.</a:t>
            </a:r>
          </a:p>
          <a:p>
            <a:r>
              <a:rPr lang="pt-BR" sz="1200" kern="1200" dirty="0" smtClean="0">
                <a:solidFill>
                  <a:schemeClr val="tx1"/>
                </a:solidFill>
                <a:effectLst/>
                <a:latin typeface="+mn-lt"/>
                <a:ea typeface="+mn-ea"/>
                <a:cs typeface="+mn-cs"/>
              </a:rPr>
              <a:t>Diante do exposto, é pertinente ressaltar que a intervenção proposta no âmbito da HAS e DM apresenta grande relevância para a melhoria da qualidade de vida da comunidade, visto que tem como objetivo realizar a busca ativa de potenciais portadores das referidas patologias e oferecer práticas de promoção da saúde voltadas ao autocuidado no âmbito da HAS e DM. Torna-se necessário frisar as problemáticas que desfavorecem a implementação das ações intervencionistas, principalmente a desproporção do tamanho da equipe em relação à área de abrangência bem como a estrutura física da Unidade desfavorável. </a:t>
            </a:r>
          </a:p>
          <a:p>
            <a:r>
              <a:rPr lang="pt-BR" sz="1200" kern="1200" dirty="0" smtClean="0">
                <a:solidFill>
                  <a:schemeClr val="tx1"/>
                </a:solidFill>
                <a:effectLst/>
                <a:latin typeface="+mn-lt"/>
                <a:ea typeface="+mn-ea"/>
                <a:cs typeface="+mn-cs"/>
              </a:rPr>
              <a:t>Contudo, apesar das dificuldades encontradas, a equipe mantem-se comprometida com a prestação de uma assistência qualificada à comunidade favorecendo a possibilidade de realização da intervenção, pois a mesma favorecerá a manutenção da saúde dos Hipertensos e Diabéticos, expondo aos mesmos a necessidade de compreender a patologia em questão, como lidar devidamente com ela ao longo da sua rotina diária bem como expor a necessidade da adesão à terapêutica proposta na melhoria da sua qualidade de vida.</a:t>
            </a:r>
          </a:p>
          <a:p>
            <a:r>
              <a:rPr lang="pt-BR" sz="1200" kern="1200" dirty="0" smtClean="0">
                <a:solidFill>
                  <a:schemeClr val="tx1"/>
                </a:solidFill>
                <a:effectLst/>
                <a:latin typeface="+mn-lt"/>
                <a:ea typeface="+mn-ea"/>
                <a:cs typeface="+mn-cs"/>
              </a:rPr>
              <a:t> </a:t>
            </a:r>
          </a:p>
          <a:p>
            <a:r>
              <a:rPr lang="pt-BR" sz="1200" b="1" kern="1200" dirty="0" smtClean="0">
                <a:solidFill>
                  <a:schemeClr val="tx1"/>
                </a:solidFill>
                <a:effectLst/>
                <a:latin typeface="+mn-lt"/>
                <a:ea typeface="+mn-ea"/>
                <a:cs typeface="+mn-cs"/>
              </a:rPr>
              <a:t>2.2. Objetivos e Metas</a:t>
            </a:r>
            <a:endParaRPr lang="pt-BR" sz="1200" kern="1200" dirty="0" smtClean="0">
              <a:solidFill>
                <a:schemeClr val="tx1"/>
              </a:solidFill>
              <a:effectLst/>
              <a:latin typeface="+mn-lt"/>
              <a:ea typeface="+mn-ea"/>
              <a:cs typeface="+mn-cs"/>
            </a:endParaRPr>
          </a:p>
          <a:p>
            <a:r>
              <a:rPr lang="pt-BR" sz="1200" b="1" i="0" kern="1200" dirty="0" smtClean="0">
                <a:solidFill>
                  <a:schemeClr val="tx1"/>
                </a:solidFill>
                <a:effectLst/>
                <a:latin typeface="+mn-lt"/>
                <a:ea typeface="+mn-ea"/>
                <a:cs typeface="+mn-cs"/>
              </a:rPr>
              <a:t>	Objetivo geral</a:t>
            </a:r>
            <a:endParaRPr lang="pt-BR" sz="1200" b="1" i="1"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Melhorar a atenção aos adultos portadores de Hipertensão Arterial Sistêmica e/ou Diabetes Mellitus.</a:t>
            </a:r>
          </a:p>
          <a:p>
            <a:r>
              <a:rPr lang="pt-BR" sz="1200" b="1" i="0" kern="1200" dirty="0" smtClean="0">
                <a:solidFill>
                  <a:schemeClr val="tx1"/>
                </a:solidFill>
                <a:effectLst/>
                <a:latin typeface="+mn-lt"/>
                <a:ea typeface="+mn-ea"/>
                <a:cs typeface="+mn-cs"/>
              </a:rPr>
              <a:t>	Objetivo específico</a:t>
            </a:r>
            <a:endParaRPr lang="pt-BR" sz="1200" b="1" i="1"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Objetivo 1. Ampliar a cobertura a hipertensos e/ou diabéticos	</a:t>
            </a:r>
          </a:p>
          <a:p>
            <a:r>
              <a:rPr lang="pt-BR" sz="1200" kern="1200" dirty="0" smtClean="0">
                <a:solidFill>
                  <a:schemeClr val="tx1"/>
                </a:solidFill>
                <a:effectLst/>
                <a:latin typeface="+mn-lt"/>
                <a:ea typeface="+mn-ea"/>
                <a:cs typeface="+mn-cs"/>
              </a:rPr>
              <a:t>Objetivo 2. Buscar 100% dos Hipertensos e Diabéticos faltosos às consultas.</a:t>
            </a:r>
          </a:p>
          <a:p>
            <a:r>
              <a:rPr lang="pt-BR" sz="1200" kern="1200" dirty="0" smtClean="0">
                <a:solidFill>
                  <a:schemeClr val="tx1"/>
                </a:solidFill>
                <a:effectLst/>
                <a:latin typeface="+mn-lt"/>
                <a:ea typeface="+mn-ea"/>
                <a:cs typeface="+mn-cs"/>
              </a:rPr>
              <a:t>Objetivo 3: Realizar/manter o registro adequado dos pacientes hipertensos e diabéticos</a:t>
            </a:r>
          </a:p>
          <a:p>
            <a:r>
              <a:rPr lang="pt-BR" sz="1200" kern="1200" dirty="0" smtClean="0">
                <a:solidFill>
                  <a:schemeClr val="tx1"/>
                </a:solidFill>
                <a:effectLst/>
                <a:latin typeface="+mn-lt"/>
                <a:ea typeface="+mn-ea"/>
                <a:cs typeface="+mn-cs"/>
              </a:rPr>
              <a:t>Objetivo 4: Realizar atendimento qualificado a todos os pacientes hipertensos e diabéticos.</a:t>
            </a:r>
          </a:p>
          <a:p>
            <a:r>
              <a:rPr lang="pt-BR" sz="1200" kern="1200" dirty="0" smtClean="0">
                <a:solidFill>
                  <a:schemeClr val="tx1"/>
                </a:solidFill>
                <a:effectLst/>
                <a:latin typeface="+mn-lt"/>
                <a:ea typeface="+mn-ea"/>
                <a:cs typeface="+mn-cs"/>
              </a:rPr>
              <a:t>Objetivo 5: Mapear pacientes hipertensos e diabéticos com risco cardiovascular</a:t>
            </a:r>
          </a:p>
          <a:p>
            <a:r>
              <a:rPr lang="pt-BR" sz="1200" kern="1200" dirty="0" smtClean="0">
                <a:solidFill>
                  <a:schemeClr val="tx1"/>
                </a:solidFill>
                <a:effectLst/>
                <a:latin typeface="+mn-lt"/>
                <a:ea typeface="+mn-ea"/>
                <a:cs typeface="+mn-cs"/>
              </a:rPr>
              <a:t>Objetivo 6: Realizar promoção da saúde à 100% dos pacientes hipertensos e diabéticos</a:t>
            </a:r>
          </a:p>
          <a:p>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4</a:t>
            </a:fld>
            <a:endParaRPr lang="pt-BR"/>
          </a:p>
        </p:txBody>
      </p:sp>
    </p:spTree>
    <p:extLst>
      <p:ext uri="{BB962C8B-B14F-4D97-AF65-F5344CB8AC3E}">
        <p14:creationId xmlns:p14="http://schemas.microsoft.com/office/powerpoint/2010/main" val="1670240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i="0" kern="1200" dirty="0" smtClean="0">
                <a:solidFill>
                  <a:schemeClr val="tx1"/>
                </a:solidFill>
                <a:effectLst/>
                <a:latin typeface="+mn-lt"/>
                <a:ea typeface="+mn-ea"/>
                <a:cs typeface="+mn-cs"/>
              </a:rPr>
              <a:t>	Metas</a:t>
            </a:r>
            <a:endParaRPr lang="pt-BR" sz="1200" b="1" i="1"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1. Ampliar a cobertura a hipertensos e/ou diabéticos	</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 1.1 Cadastrar 50% da população Hipertensa da área de abrangência</a:t>
            </a:r>
          </a:p>
          <a:p>
            <a:r>
              <a:rPr lang="pt-BR" sz="1200" kern="1200" dirty="0" smtClean="0">
                <a:solidFill>
                  <a:schemeClr val="tx1"/>
                </a:solidFill>
                <a:effectLst/>
                <a:latin typeface="+mn-lt"/>
                <a:ea typeface="+mn-ea"/>
                <a:cs typeface="+mn-cs"/>
              </a:rPr>
              <a:t>Meta1.2. Cadastrar 50% da população Diabética da área de abrangência</a:t>
            </a:r>
          </a:p>
          <a:p>
            <a:r>
              <a:rPr lang="pt-BR" sz="1200" b="1" kern="1200" dirty="0" smtClean="0">
                <a:solidFill>
                  <a:schemeClr val="tx1"/>
                </a:solidFill>
                <a:effectLst/>
                <a:latin typeface="+mn-lt"/>
                <a:ea typeface="+mn-ea"/>
                <a:cs typeface="+mn-cs"/>
              </a:rPr>
              <a:t>Objetivo 2. Buscar 100% dos Hipertensos e Diabéticos faltosos às consultas.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 2.1. Buscar 100% da população Hipertensa faltosa às consultas de periodicidade definida	</a:t>
            </a:r>
          </a:p>
          <a:p>
            <a:r>
              <a:rPr lang="pt-BR" sz="1200" kern="1200" dirty="0" smtClean="0">
                <a:solidFill>
                  <a:schemeClr val="tx1"/>
                </a:solidFill>
                <a:effectLst/>
                <a:latin typeface="+mn-lt"/>
                <a:ea typeface="+mn-ea"/>
                <a:cs typeface="+mn-cs"/>
              </a:rPr>
              <a:t>Meta 2.2. Buscar 100% da população Diabética faltosa às consultas de periodicidade definida</a:t>
            </a:r>
          </a:p>
          <a:p>
            <a:r>
              <a:rPr lang="pt-BR" sz="1200" b="1" kern="1200" dirty="0" smtClean="0">
                <a:solidFill>
                  <a:schemeClr val="tx1"/>
                </a:solidFill>
                <a:effectLst/>
                <a:latin typeface="+mn-lt"/>
                <a:ea typeface="+mn-ea"/>
                <a:cs typeface="+mn-cs"/>
              </a:rPr>
              <a:t>Objetivo 3: Realizar/manter o registro adequado dos pacientes hipertensos e diabéticos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 3.1. Manter ficha de cadastro/prontuário disponíveis e devidamente preenchidas continuadamente para 100% dos hipertensos cadastrados</a:t>
            </a:r>
          </a:p>
          <a:p>
            <a:r>
              <a:rPr lang="pt-BR" sz="1200" kern="1200" dirty="0" smtClean="0">
                <a:solidFill>
                  <a:schemeClr val="tx1"/>
                </a:solidFill>
                <a:effectLst/>
                <a:latin typeface="+mn-lt"/>
                <a:ea typeface="+mn-ea"/>
                <a:cs typeface="+mn-cs"/>
              </a:rPr>
              <a:t>Meta 3.2. Manter ficha de cadastro/prontuário disponíveis e devidamente preenchidas continuadamente para 100% dos diabéticos cadastrados</a:t>
            </a:r>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5</a:t>
            </a:fld>
            <a:endParaRPr lang="pt-BR"/>
          </a:p>
        </p:txBody>
      </p:sp>
    </p:spTree>
    <p:extLst>
      <p:ext uri="{BB962C8B-B14F-4D97-AF65-F5344CB8AC3E}">
        <p14:creationId xmlns:p14="http://schemas.microsoft.com/office/powerpoint/2010/main" val="1340073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Objetivo 4: Realizar atendimento qualificado a todos os pacientes hipertensos e diabéticos.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 4.1. Realizar exame clínico apropriado a 100% dos hipertensos.</a:t>
            </a:r>
          </a:p>
          <a:p>
            <a:r>
              <a:rPr lang="pt-BR" sz="1200" kern="1200" dirty="0" smtClean="0">
                <a:solidFill>
                  <a:schemeClr val="tx1"/>
                </a:solidFill>
                <a:effectLst/>
                <a:latin typeface="+mn-lt"/>
                <a:ea typeface="+mn-ea"/>
                <a:cs typeface="+mn-cs"/>
              </a:rPr>
              <a:t>Meta 4.2. Realizar exame clínico apropriado a 100% dos diabéticos.</a:t>
            </a:r>
          </a:p>
          <a:p>
            <a:r>
              <a:rPr lang="pt-BR" sz="1200" kern="1200" dirty="0" smtClean="0">
                <a:solidFill>
                  <a:schemeClr val="tx1"/>
                </a:solidFill>
                <a:effectLst/>
                <a:latin typeface="+mn-lt"/>
                <a:ea typeface="+mn-ea"/>
                <a:cs typeface="+mn-cs"/>
              </a:rPr>
              <a:t>Meta 4.3. Garantir a realização de exames complementares no período exato, conforme protocolo, a 100% dos hipertensos.</a:t>
            </a:r>
          </a:p>
          <a:p>
            <a:r>
              <a:rPr lang="pt-BR" sz="1200" kern="1200" dirty="0" smtClean="0">
                <a:solidFill>
                  <a:schemeClr val="tx1"/>
                </a:solidFill>
                <a:effectLst/>
                <a:latin typeface="+mn-lt"/>
                <a:ea typeface="+mn-ea"/>
                <a:cs typeface="+mn-cs"/>
              </a:rPr>
              <a:t>Meta 4.4. Garantir a realização de exames complementares no período exato, conforme protocolo, a 100% dos diabéticos.</a:t>
            </a:r>
          </a:p>
          <a:p>
            <a:r>
              <a:rPr lang="pt-BR" sz="1200" kern="1200" dirty="0" smtClean="0">
                <a:solidFill>
                  <a:schemeClr val="tx1"/>
                </a:solidFill>
                <a:effectLst/>
                <a:latin typeface="+mn-lt"/>
                <a:ea typeface="+mn-ea"/>
                <a:cs typeface="+mn-cs"/>
              </a:rPr>
              <a:t>Meta 4.5. Garantir a entrega dos medicamentos prescritos na farmácia da Unidade a 100% dos hipertensos.</a:t>
            </a:r>
          </a:p>
          <a:p>
            <a:r>
              <a:rPr lang="pt-BR" sz="1200" kern="1200" dirty="0" smtClean="0">
                <a:solidFill>
                  <a:schemeClr val="tx1"/>
                </a:solidFill>
                <a:effectLst/>
                <a:latin typeface="+mn-lt"/>
                <a:ea typeface="+mn-ea"/>
                <a:cs typeface="+mn-cs"/>
              </a:rPr>
              <a:t>Meta 4.6. Garantir a entrega dos medicamentos prescritos na farmácia da Unidade a 100% dos diabéticos.</a:t>
            </a:r>
          </a:p>
          <a:p>
            <a:r>
              <a:rPr lang="pt-BR" sz="1200" b="1" kern="1200" dirty="0" smtClean="0">
                <a:solidFill>
                  <a:schemeClr val="tx1"/>
                </a:solidFill>
                <a:effectLst/>
                <a:latin typeface="+mn-lt"/>
                <a:ea typeface="+mn-ea"/>
                <a:cs typeface="+mn-cs"/>
              </a:rPr>
              <a:t>Objetivo 5: Mapear pacientes hipertensos e diabéticos com risco cardiovascular</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 5.1. Realizar estratificação de Risco Cardiovascular em 100% dos hipertensos cadastrados.</a:t>
            </a:r>
          </a:p>
          <a:p>
            <a:r>
              <a:rPr lang="pt-BR" sz="1200" kern="1200" dirty="0" smtClean="0">
                <a:solidFill>
                  <a:schemeClr val="tx1"/>
                </a:solidFill>
                <a:effectLst/>
                <a:latin typeface="+mn-lt"/>
                <a:ea typeface="+mn-ea"/>
                <a:cs typeface="+mn-cs"/>
              </a:rPr>
              <a:t>Meta 5.2. Realizar estratificação de Risco Cardiovascular em 100% dos diabéticos cadastrados</a:t>
            </a:r>
          </a:p>
          <a:p>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6</a:t>
            </a:fld>
            <a:endParaRPr lang="pt-BR"/>
          </a:p>
        </p:txBody>
      </p:sp>
    </p:spTree>
    <p:extLst>
      <p:ext uri="{BB962C8B-B14F-4D97-AF65-F5344CB8AC3E}">
        <p14:creationId xmlns:p14="http://schemas.microsoft.com/office/powerpoint/2010/main" val="3708901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Objetivo 6: Realizar promoção da saúde à 100% dos pacientes hipertensos e diabéticos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Meta 6.1. Garantir práticas educativas relativas aos hábitos alimentares adequados a 100% dos hipertensos.</a:t>
            </a:r>
          </a:p>
          <a:p>
            <a:r>
              <a:rPr lang="pt-BR" sz="1200" kern="1200" dirty="0" smtClean="0">
                <a:solidFill>
                  <a:schemeClr val="tx1"/>
                </a:solidFill>
                <a:effectLst/>
                <a:latin typeface="+mn-lt"/>
                <a:ea typeface="+mn-ea"/>
                <a:cs typeface="+mn-cs"/>
              </a:rPr>
              <a:t>Meta 6.2. Garantir práticas educativas relativas aos hábitos alimentares adequados a 100% dos diabéticos.</a:t>
            </a:r>
          </a:p>
          <a:p>
            <a:r>
              <a:rPr lang="pt-BR" sz="1200" kern="1200" dirty="0" smtClean="0">
                <a:solidFill>
                  <a:schemeClr val="tx1"/>
                </a:solidFill>
                <a:effectLst/>
                <a:latin typeface="+mn-lt"/>
                <a:ea typeface="+mn-ea"/>
                <a:cs typeface="+mn-cs"/>
              </a:rPr>
              <a:t>Meta 6.3. Expor os benefícios da prática de atividades físicas a 100% dos hipertensos.</a:t>
            </a:r>
          </a:p>
          <a:p>
            <a:r>
              <a:rPr lang="pt-BR" sz="1200" kern="1200" dirty="0" smtClean="0">
                <a:solidFill>
                  <a:schemeClr val="tx1"/>
                </a:solidFill>
                <a:effectLst/>
                <a:latin typeface="+mn-lt"/>
                <a:ea typeface="+mn-ea"/>
                <a:cs typeface="+mn-cs"/>
              </a:rPr>
              <a:t>Meta 6.4. Expor os benefícios da prática de atividades físicas a 100% dos diabéticos.</a:t>
            </a:r>
          </a:p>
          <a:p>
            <a:r>
              <a:rPr lang="pt-BR" sz="1200" kern="1200" dirty="0" smtClean="0">
                <a:solidFill>
                  <a:schemeClr val="tx1"/>
                </a:solidFill>
                <a:effectLst/>
                <a:latin typeface="+mn-lt"/>
                <a:ea typeface="+mn-ea"/>
                <a:cs typeface="+mn-cs"/>
              </a:rPr>
              <a:t>Meta 6.5. Expor os malefícios do tabagismo a 100% dos hipertensos.</a:t>
            </a:r>
          </a:p>
          <a:p>
            <a:r>
              <a:rPr lang="pt-BR" sz="1200" kern="1200" dirty="0" smtClean="0">
                <a:solidFill>
                  <a:schemeClr val="tx1"/>
                </a:solidFill>
                <a:effectLst/>
                <a:latin typeface="+mn-lt"/>
                <a:ea typeface="+mn-ea"/>
                <a:cs typeface="+mn-cs"/>
              </a:rPr>
              <a:t>Meta 6.6. Expor os malefícios do tabagismo a 100% dos diabéticos.</a:t>
            </a:r>
          </a:p>
          <a:p>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7</a:t>
            </a:fld>
            <a:endParaRPr lang="pt-BR"/>
          </a:p>
        </p:txBody>
      </p:sp>
    </p:spTree>
    <p:extLst>
      <p:ext uri="{BB962C8B-B14F-4D97-AF65-F5344CB8AC3E}">
        <p14:creationId xmlns:p14="http://schemas.microsoft.com/office/powerpoint/2010/main" val="3779609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2.3. Metodologia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2.3.1. Ações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1. Ampliar a cobertura a hipertensos e/ou diabéticos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1.1 Cadastrar 50% da população Hipertensa da área de abrangência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Meta1.2. Cadastrar 50% da população Diabética da área de abrangência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o registro de cadastro de Hipertensos;</a:t>
            </a:r>
          </a:p>
          <a:p>
            <a:r>
              <a:rPr lang="pt-BR" sz="1200" kern="1200" dirty="0" smtClean="0">
                <a:solidFill>
                  <a:schemeClr val="tx1"/>
                </a:solidFill>
                <a:effectLst/>
                <a:latin typeface="+mn-lt"/>
                <a:ea typeface="+mn-ea"/>
                <a:cs typeface="+mn-cs"/>
              </a:rPr>
              <a:t>Organizar rastreamento/busca ativa de Hipertensos e Diabéticos não cadastrados;</a:t>
            </a:r>
          </a:p>
          <a:p>
            <a:r>
              <a:rPr lang="pt-BR" sz="1200" kern="1200" dirty="0" smtClean="0">
                <a:solidFill>
                  <a:schemeClr val="tx1"/>
                </a:solidFill>
                <a:effectLst/>
                <a:latin typeface="+mn-lt"/>
                <a:ea typeface="+mn-ea"/>
                <a:cs typeface="+mn-cs"/>
              </a:rPr>
              <a:t>Expor à comunidade os benefícios de uma monitorização adequada da HAS e Diabetes bem como os malefícios da falta de manutenção da mesma; Ouvir os anseios e dúvidas da população a respeito do diagnóstico, manutenção e particularidades das patologias em questão.</a:t>
            </a:r>
          </a:p>
          <a:p>
            <a:r>
              <a:rPr lang="pt-BR" sz="1200" kern="1200" dirty="0" smtClean="0">
                <a:solidFill>
                  <a:schemeClr val="tx1"/>
                </a:solidFill>
                <a:effectLst/>
                <a:latin typeface="+mn-lt"/>
                <a:ea typeface="+mn-ea"/>
                <a:cs typeface="+mn-cs"/>
              </a:rPr>
              <a:t>Treinar os ACS para a devida orientação aos hipertensos e diabéticos - ou casos suspeitos - a respeito da importância da manutenção (ou diagnóstico) da doença.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2. Buscar 100% dos Hipertensos e Diabéticos faltosos às consultas.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2.1. Buscar 100% da população Hipertensa faltosa às consultas de periodicidade definida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2.2. Buscar 100% da população Diabética faltosa às consultas de periodicidade definida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o cumprimento da periodicidade prevista;</a:t>
            </a:r>
          </a:p>
          <a:p>
            <a:r>
              <a:rPr lang="pt-BR" sz="1200" kern="1200" dirty="0" smtClean="0">
                <a:solidFill>
                  <a:schemeClr val="tx1"/>
                </a:solidFill>
                <a:effectLst/>
                <a:latin typeface="+mn-lt"/>
                <a:ea typeface="+mn-ea"/>
                <a:cs typeface="+mn-cs"/>
              </a:rPr>
              <a:t>Organizar visitas domiciliares para buscar os faltosos; Organizar no cronograma da Unidade um momento para receber esses pacientes;</a:t>
            </a:r>
          </a:p>
          <a:p>
            <a:r>
              <a:rPr lang="pt-BR" sz="1200" kern="1200" dirty="0" smtClean="0">
                <a:solidFill>
                  <a:schemeClr val="tx1"/>
                </a:solidFill>
                <a:effectLst/>
                <a:latin typeface="+mn-lt"/>
                <a:ea typeface="+mn-ea"/>
                <a:cs typeface="+mn-cs"/>
              </a:rPr>
              <a:t>Esclarecer a população a respeito da importância da consulta periódica; Expor à comunidade os benefícios de uma monitorização adequada da HAS e DM bem como os malefícios da falta de manutenção dos mesmos; Ouvir os anseios e dúvidas da população a respeito do diagnóstico, manutenção e particularidades da patologia em questão;</a:t>
            </a:r>
          </a:p>
          <a:p>
            <a:r>
              <a:rPr lang="pt-BR" sz="1200" kern="1200" dirty="0" smtClean="0">
                <a:solidFill>
                  <a:schemeClr val="tx1"/>
                </a:solidFill>
                <a:effectLst/>
                <a:latin typeface="+mn-lt"/>
                <a:ea typeface="+mn-ea"/>
                <a:cs typeface="+mn-cs"/>
              </a:rPr>
              <a:t>Treinar os ACS para a devida orientação aos hipertensos e diabéticos - ou casos suspeitos - a respeito da importância da manutenção (ou diagnóstico) da doença.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3: Realizar/manter o registro adequado dos pacientes hipertensos e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3.1. Manter ficha de cadastro/prontuário disponíveis e devidamente preenchidas continuadamente para 100% dos hipertensos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3.2. Manter ficha de cadastro/prontuário disponíveis e devidamente preenchidas continuadamente para 100% dos diabéticos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a qualidade do registro de Hipertensos e Diabéticos;</a:t>
            </a:r>
          </a:p>
          <a:p>
            <a:r>
              <a:rPr lang="pt-BR" sz="1200" kern="1200" dirty="0" smtClean="0">
                <a:solidFill>
                  <a:schemeClr val="tx1"/>
                </a:solidFill>
                <a:effectLst/>
                <a:latin typeface="+mn-lt"/>
                <a:ea typeface="+mn-ea"/>
                <a:cs typeface="+mn-cs"/>
              </a:rPr>
              <a:t>Manter as informações do HIPERDIA atualizadas; Implantar registro específico de acompanhamento que seja possível detectar situações de risco e/ou agravo da doença (não adesão exames em atraso, </a:t>
            </a:r>
            <a:r>
              <a:rPr lang="pt-BR" sz="1200" kern="1200" dirty="0" err="1" smtClean="0">
                <a:solidFill>
                  <a:schemeClr val="tx1"/>
                </a:solidFill>
                <a:effectLst/>
                <a:latin typeface="+mn-lt"/>
                <a:ea typeface="+mn-ea"/>
                <a:cs typeface="+mn-cs"/>
              </a:rPr>
              <a:t>etc</a:t>
            </a:r>
            <a:r>
              <a:rPr lang="pt-BR" sz="1200" kern="1200" dirty="0" smtClean="0">
                <a:solidFill>
                  <a:schemeClr val="tx1"/>
                </a:solidFill>
                <a:effectLst/>
                <a:latin typeface="+mn-lt"/>
                <a:ea typeface="+mn-ea"/>
                <a:cs typeface="+mn-cs"/>
              </a:rPr>
              <a:t>); Pactuar com a equipe o registro das informações; Definir responsável pelo monitoramento registros;</a:t>
            </a:r>
          </a:p>
          <a:p>
            <a:r>
              <a:rPr lang="pt-BR" sz="1200" kern="1200" dirty="0" smtClean="0">
                <a:solidFill>
                  <a:schemeClr val="tx1"/>
                </a:solidFill>
                <a:effectLst/>
                <a:latin typeface="+mn-lt"/>
                <a:ea typeface="+mn-ea"/>
                <a:cs typeface="+mn-cs"/>
              </a:rPr>
              <a:t>Orientar os pacientes e a comunidade sobre seus direitos em relação a manutenção de seus registros de saúde e acesso a segunda via se necessário;</a:t>
            </a:r>
          </a:p>
          <a:p>
            <a:r>
              <a:rPr lang="pt-BR" sz="1200" kern="1200" dirty="0" smtClean="0">
                <a:solidFill>
                  <a:schemeClr val="tx1"/>
                </a:solidFill>
                <a:effectLst/>
                <a:latin typeface="+mn-lt"/>
                <a:ea typeface="+mn-ea"/>
                <a:cs typeface="+mn-cs"/>
              </a:rPr>
              <a:t>Treinar a equipe para o devido preenchimento e manutenção dos registros clínicos dos pacientes hipertensos e expor sua importância.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4: Realizar atendimento qualificado a todos os pacientes hipertensos e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4.1. Realizar exame clínico apropriado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4.2. Realizar exame clínico apropriado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4.3. Garantir a realização de exames complementares no período exato, conforme protocolo,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4.4. Garantir a realização de exames complementares no período exato, conforme protocolo,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4.5. Garantir a entrega dos medicamentos prescritos na farmácia da Unidade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4.6. Garantir a entrega dos medicamentos prescritos na farmácia da Unidade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a realização de exames clínicos apropriados nos hipertensos e diabéticos;</a:t>
            </a:r>
          </a:p>
          <a:p>
            <a:r>
              <a:rPr lang="pt-BR" sz="1200" kern="1200" dirty="0" smtClean="0">
                <a:solidFill>
                  <a:schemeClr val="tx1"/>
                </a:solidFill>
                <a:effectLst/>
                <a:latin typeface="+mn-lt"/>
                <a:ea typeface="+mn-ea"/>
                <a:cs typeface="+mn-cs"/>
              </a:rPr>
              <a:t>Verificar se há a realização do exame clínico apropriado no hipertenso e diabético, bem como capacitar os membros da equipe;</a:t>
            </a:r>
          </a:p>
          <a:p>
            <a:r>
              <a:rPr lang="pt-BR" sz="1200" kern="1200" dirty="0" smtClean="0">
                <a:solidFill>
                  <a:schemeClr val="tx1"/>
                </a:solidFill>
                <a:effectLst/>
                <a:latin typeface="+mn-lt"/>
                <a:ea typeface="+mn-ea"/>
                <a:cs typeface="+mn-cs"/>
              </a:rPr>
              <a:t>Orientar a população hipertensa e diabética acerca da importância da realização do exame clínico para a observação de alterações no sistema neurológico e cardiovascular e explanar a importância da avaliação periódica das extremidades;</a:t>
            </a:r>
          </a:p>
          <a:p>
            <a:r>
              <a:rPr lang="pt-BR" sz="1200" kern="1200" dirty="0" smtClean="0">
                <a:solidFill>
                  <a:schemeClr val="tx1"/>
                </a:solidFill>
                <a:effectLst/>
                <a:latin typeface="+mn-lt"/>
                <a:ea typeface="+mn-ea"/>
                <a:cs typeface="+mn-cs"/>
              </a:rPr>
              <a:t>Expor para a equipe a importância da realização do exame clínico no Hipertenso e diabético, bem como capacitá-los a observar alterações existentes;</a:t>
            </a:r>
          </a:p>
          <a:p>
            <a:r>
              <a:rPr lang="pt-BR" sz="1200" kern="1200" dirty="0" smtClean="0">
                <a:solidFill>
                  <a:schemeClr val="tx1"/>
                </a:solidFill>
                <a:effectLst/>
                <a:latin typeface="+mn-lt"/>
                <a:ea typeface="+mn-ea"/>
                <a:cs typeface="+mn-cs"/>
              </a:rPr>
              <a:t>Monitorar o número de hipertensos e diabéticos com exames laboratoriais solicitados no período correto (em dia);</a:t>
            </a:r>
          </a:p>
          <a:p>
            <a:r>
              <a:rPr lang="pt-BR" sz="1200" kern="1200" dirty="0" smtClean="0">
                <a:solidFill>
                  <a:schemeClr val="tx1"/>
                </a:solidFill>
                <a:effectLst/>
                <a:latin typeface="+mn-lt"/>
                <a:ea typeface="+mn-ea"/>
                <a:cs typeface="+mn-cs"/>
              </a:rPr>
              <a:t>Garantir a solicitação dos exames complementares no tempo preconizado. Garantir, junto ao gestor que os exames sejam realizados em tempo hábil;</a:t>
            </a:r>
          </a:p>
          <a:p>
            <a:r>
              <a:rPr lang="pt-BR" sz="1200" kern="1200" dirty="0" smtClean="0">
                <a:solidFill>
                  <a:schemeClr val="tx1"/>
                </a:solidFill>
                <a:effectLst/>
                <a:latin typeface="+mn-lt"/>
                <a:ea typeface="+mn-ea"/>
                <a:cs typeface="+mn-cs"/>
              </a:rPr>
              <a:t>Expor à população a importância de manter os exames complementares solicitados em dia;</a:t>
            </a:r>
          </a:p>
          <a:p>
            <a:r>
              <a:rPr lang="pt-BR" sz="1200" kern="1200" dirty="0" smtClean="0">
                <a:solidFill>
                  <a:schemeClr val="tx1"/>
                </a:solidFill>
                <a:effectLst/>
                <a:latin typeface="+mn-lt"/>
                <a:ea typeface="+mn-ea"/>
                <a:cs typeface="+mn-cs"/>
              </a:rPr>
              <a:t>Capacitar a equipe para seguir o protocolo de solicitação de exames complementares;</a:t>
            </a:r>
          </a:p>
          <a:p>
            <a:r>
              <a:rPr lang="pt-BR" sz="1200" kern="1200" dirty="0" smtClean="0">
                <a:solidFill>
                  <a:schemeClr val="tx1"/>
                </a:solidFill>
                <a:effectLst/>
                <a:latin typeface="+mn-lt"/>
                <a:ea typeface="+mn-ea"/>
                <a:cs typeface="+mn-cs"/>
              </a:rPr>
              <a:t>Monitorar o número de hipertensos e diabéticos que recebem os medicamentos prescritos na farmácia da Unidade;</a:t>
            </a:r>
          </a:p>
          <a:p>
            <a:r>
              <a:rPr lang="pt-BR" sz="1200" kern="1200" dirty="0" smtClean="0">
                <a:solidFill>
                  <a:schemeClr val="tx1"/>
                </a:solidFill>
                <a:effectLst/>
                <a:latin typeface="+mn-lt"/>
                <a:ea typeface="+mn-ea"/>
                <a:cs typeface="+mn-cs"/>
              </a:rPr>
              <a:t>Garantir que o funcionário responsável por entregar os medicamentos na farmácia da Unidade alerte quando os mesmos estiverem em pouca quantidade. Garantir junto ao gestor que não falte medicamentos na farmácia da Unidade;</a:t>
            </a:r>
          </a:p>
          <a:p>
            <a:r>
              <a:rPr lang="pt-BR" sz="1200" kern="1200" dirty="0" smtClean="0">
                <a:solidFill>
                  <a:schemeClr val="tx1"/>
                </a:solidFill>
                <a:effectLst/>
                <a:latin typeface="+mn-lt"/>
                <a:ea typeface="+mn-ea"/>
                <a:cs typeface="+mn-cs"/>
              </a:rPr>
              <a:t>Orientar os pacientes quanto ao direito de receberem o seu medicamento na Unidade;</a:t>
            </a:r>
          </a:p>
          <a:p>
            <a:r>
              <a:rPr lang="pt-BR" sz="1200" kern="1200" dirty="0" smtClean="0">
                <a:solidFill>
                  <a:schemeClr val="tx1"/>
                </a:solidFill>
                <a:effectLst/>
                <a:latin typeface="+mn-lt"/>
                <a:ea typeface="+mn-ea"/>
                <a:cs typeface="+mn-cs"/>
              </a:rPr>
              <a:t>Explanar junto à equipe sobre a importância da entrega de medicamentos na Unidade, evitando desta forma a peregrinação do Usuário.</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5: Mapear pacientes hipertensos e diabéticos com risco cardiovascular</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5.1. Realizar estratificação de Risco Cardiovascular em 100% dos hipertensos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5.2. Realizar estratificação de Risco Cardiovascular em 100% dos diabéticos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o número de hipertensos com estratificação de risco cardiovascular ao menos uma vez ao ano;</a:t>
            </a:r>
          </a:p>
          <a:p>
            <a:r>
              <a:rPr lang="pt-BR" sz="1200" kern="1200" dirty="0" smtClean="0">
                <a:solidFill>
                  <a:schemeClr val="tx1"/>
                </a:solidFill>
                <a:effectLst/>
                <a:latin typeface="+mn-lt"/>
                <a:ea typeface="+mn-ea"/>
                <a:cs typeface="+mn-cs"/>
              </a:rPr>
              <a:t>Priorizar o atendimento a pacientes de alto risco e realizar atendimento específico a essa demanda;</a:t>
            </a:r>
          </a:p>
          <a:p>
            <a:r>
              <a:rPr lang="pt-BR" sz="1200" kern="1200" dirty="0" smtClean="0">
                <a:solidFill>
                  <a:schemeClr val="tx1"/>
                </a:solidFill>
                <a:effectLst/>
                <a:latin typeface="+mn-lt"/>
                <a:ea typeface="+mn-ea"/>
                <a:cs typeface="+mn-cs"/>
              </a:rPr>
              <a:t>Expor ao paciente o seu nível de risco bem como a importância do acompanhamento regular para o não aparecimento de fatores </a:t>
            </a:r>
            <a:r>
              <a:rPr lang="pt-BR" sz="1200" kern="1200" dirty="0" err="1" smtClean="0">
                <a:solidFill>
                  <a:schemeClr val="tx1"/>
                </a:solidFill>
                <a:effectLst/>
                <a:latin typeface="+mn-lt"/>
                <a:ea typeface="+mn-ea"/>
                <a:cs typeface="+mn-cs"/>
              </a:rPr>
              <a:t>maximizadores</a:t>
            </a:r>
            <a:r>
              <a:rPr lang="pt-BR" sz="1200" kern="1200" dirty="0" smtClean="0">
                <a:solidFill>
                  <a:schemeClr val="tx1"/>
                </a:solidFill>
                <a:effectLst/>
                <a:latin typeface="+mn-lt"/>
                <a:ea typeface="+mn-ea"/>
                <a:cs typeface="+mn-cs"/>
              </a:rPr>
              <a:t> dos riscos; Expor práticas que visam a redução de fatores de risco modificáveis;</a:t>
            </a:r>
          </a:p>
          <a:p>
            <a:r>
              <a:rPr lang="pt-BR" sz="1200" kern="1200" dirty="0" smtClean="0">
                <a:solidFill>
                  <a:schemeClr val="tx1"/>
                </a:solidFill>
                <a:effectLst/>
                <a:latin typeface="+mn-lt"/>
                <a:ea typeface="+mn-ea"/>
                <a:cs typeface="+mn-cs"/>
              </a:rPr>
              <a:t>Capacitar a equipe para a realização de estratificação de risco cardiovascular, utilizando o Escore de </a:t>
            </a:r>
            <a:r>
              <a:rPr lang="pt-BR" sz="1200" kern="1200" dirty="0" err="1" smtClean="0">
                <a:solidFill>
                  <a:schemeClr val="tx1"/>
                </a:solidFill>
                <a:effectLst/>
                <a:latin typeface="+mn-lt"/>
                <a:ea typeface="+mn-ea"/>
                <a:cs typeface="+mn-cs"/>
              </a:rPr>
              <a:t>Framinghan</a:t>
            </a:r>
            <a:r>
              <a:rPr lang="pt-BR" sz="1200" kern="1200" dirty="0" smtClean="0">
                <a:solidFill>
                  <a:schemeClr val="tx1"/>
                </a:solidFill>
                <a:effectLst/>
                <a:latin typeface="+mn-lt"/>
                <a:ea typeface="+mn-ea"/>
                <a:cs typeface="+mn-cs"/>
              </a:rPr>
              <a:t>, bem como frisar a importância do registro do mesmo; Importante também capacitar a equipe para a busca de estratégias minimizadoras de fatores de risco modificáveis.</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6: Realizar promoção da saúde à 100% dos pacientes hipertensos e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6.1. Garantir práticas educativas relativas aos hábitos alimentares adequados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6.2. Garantir práticas educativas relativas aos hábitos alimentares adequados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6.3. Expor os benefícios da prática de atividades físicas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6.4. Expor os benefícios da prática de atividades físicas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6.5. Expor os malefícios do tabagismo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6.6. Expor os malefícios do tabagismo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a realização de práticas de orientação nutricional aos hipertensos e diabéticos;</a:t>
            </a:r>
          </a:p>
          <a:p>
            <a:r>
              <a:rPr lang="pt-BR" sz="1200" kern="1200" dirty="0" smtClean="0">
                <a:solidFill>
                  <a:schemeClr val="tx1"/>
                </a:solidFill>
                <a:effectLst/>
                <a:latin typeface="+mn-lt"/>
                <a:ea typeface="+mn-ea"/>
                <a:cs typeface="+mn-cs"/>
              </a:rPr>
              <a:t>Organizar dinâmicas de grupo sobre alimentação saudável; Demandar junto ao gestor parcerias que possam envolver o nutricionista nesta atividade;</a:t>
            </a:r>
          </a:p>
          <a:p>
            <a:r>
              <a:rPr lang="pt-BR" sz="1200" kern="1200" dirty="0" smtClean="0">
                <a:solidFill>
                  <a:schemeClr val="tx1"/>
                </a:solidFill>
                <a:effectLst/>
                <a:latin typeface="+mn-lt"/>
                <a:ea typeface="+mn-ea"/>
                <a:cs typeface="+mn-cs"/>
              </a:rPr>
              <a:t>Orientar a população hipertensa e seus familiares a respeito da importância de hábitos alimentares saudáveis bem como expor alimentos benéficos e maléficos;</a:t>
            </a:r>
          </a:p>
          <a:p>
            <a:r>
              <a:rPr lang="pt-BR" sz="1200" kern="1200" dirty="0" smtClean="0">
                <a:solidFill>
                  <a:schemeClr val="tx1"/>
                </a:solidFill>
                <a:effectLst/>
                <a:latin typeface="+mn-lt"/>
                <a:ea typeface="+mn-ea"/>
                <a:cs typeface="+mn-cs"/>
              </a:rPr>
              <a:t>Explanar à equipe a importância da educação em saúde na atenção básica. Capacitar a equipe de saúde sobre práticas de alimentação saudável;</a:t>
            </a:r>
          </a:p>
          <a:p>
            <a:r>
              <a:rPr lang="pt-BR" sz="1200" kern="1200" dirty="0" smtClean="0">
                <a:solidFill>
                  <a:schemeClr val="tx1"/>
                </a:solidFill>
                <a:effectLst/>
                <a:latin typeface="+mn-lt"/>
                <a:ea typeface="+mn-ea"/>
                <a:cs typeface="+mn-cs"/>
              </a:rPr>
              <a:t>Monitorar a realização de práticas de orientação de atividades físicas aos hipertensos e diabéticos;</a:t>
            </a:r>
          </a:p>
          <a:p>
            <a:r>
              <a:rPr lang="pt-BR" sz="1200" kern="1200" dirty="0" smtClean="0">
                <a:solidFill>
                  <a:schemeClr val="tx1"/>
                </a:solidFill>
                <a:effectLst/>
                <a:latin typeface="+mn-lt"/>
                <a:ea typeface="+mn-ea"/>
                <a:cs typeface="+mn-cs"/>
              </a:rPr>
              <a:t>Organizar dinâmicas de grupo sobre os benefícios da atividade física; Demandar junto ao gestor parcerias que possam envolver o educador físicos nesta atividade;</a:t>
            </a:r>
          </a:p>
          <a:p>
            <a:r>
              <a:rPr lang="pt-BR" sz="1200" kern="1200" dirty="0" smtClean="0">
                <a:solidFill>
                  <a:schemeClr val="tx1"/>
                </a:solidFill>
                <a:effectLst/>
                <a:latin typeface="+mn-lt"/>
                <a:ea typeface="+mn-ea"/>
                <a:cs typeface="+mn-cs"/>
              </a:rPr>
              <a:t>Expor à população hipertensa os benefícios da atividade física;</a:t>
            </a:r>
          </a:p>
          <a:p>
            <a:r>
              <a:rPr lang="pt-BR" sz="1200" kern="1200" dirty="0" smtClean="0">
                <a:solidFill>
                  <a:schemeClr val="tx1"/>
                </a:solidFill>
                <a:effectLst/>
                <a:latin typeface="+mn-lt"/>
                <a:ea typeface="+mn-ea"/>
                <a:cs typeface="+mn-cs"/>
              </a:rPr>
              <a:t>Explanar à equipe a importância da educação em saúde na atenção básica. Capacitar a equipe de saúde sobre práticas de atividades físicas regulares;</a:t>
            </a:r>
          </a:p>
          <a:p>
            <a:r>
              <a:rPr lang="pt-BR" sz="1200" kern="1200" dirty="0" smtClean="0">
                <a:solidFill>
                  <a:schemeClr val="tx1"/>
                </a:solidFill>
                <a:effectLst/>
                <a:latin typeface="+mn-lt"/>
                <a:ea typeface="+mn-ea"/>
                <a:cs typeface="+mn-cs"/>
              </a:rPr>
              <a:t>Monitorar a realização de práticas de orientação acerca do tabagismo aos hipertensos e diabéticos;</a:t>
            </a:r>
          </a:p>
          <a:p>
            <a:r>
              <a:rPr lang="pt-BR" sz="1200" kern="1200" dirty="0" smtClean="0">
                <a:solidFill>
                  <a:schemeClr val="tx1"/>
                </a:solidFill>
                <a:effectLst/>
                <a:latin typeface="+mn-lt"/>
                <a:ea typeface="+mn-ea"/>
                <a:cs typeface="+mn-cs"/>
              </a:rPr>
              <a:t>Realizar dinâmicas de grupo que visam expor os malefícios do tabagismo. Verificar junto ao gestor a possibilidade de fornecer tratamento contra o tabagismo;</a:t>
            </a:r>
          </a:p>
          <a:p>
            <a:r>
              <a:rPr lang="pt-BR" sz="1200" kern="1200" dirty="0" smtClean="0">
                <a:solidFill>
                  <a:schemeClr val="tx1"/>
                </a:solidFill>
                <a:effectLst/>
                <a:latin typeface="+mn-lt"/>
                <a:ea typeface="+mn-ea"/>
                <a:cs typeface="+mn-cs"/>
              </a:rPr>
              <a:t>Explanar aos hipertensos os diversos malefícios do tabagismo e expor a possibilidade de tratamento;</a:t>
            </a:r>
          </a:p>
          <a:p>
            <a:r>
              <a:rPr lang="pt-BR" sz="1200" kern="1200" dirty="0" smtClean="0">
                <a:solidFill>
                  <a:schemeClr val="tx1"/>
                </a:solidFill>
                <a:effectLst/>
                <a:latin typeface="+mn-lt"/>
                <a:ea typeface="+mn-ea"/>
                <a:cs typeface="+mn-cs"/>
              </a:rPr>
              <a:t>Explanar à equipe a importância da educação em saúde na atenção básica. Capacitar a equipe acerca de orientações a respeito do tabagismo.</a:t>
            </a:r>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8</a:t>
            </a:fld>
            <a:endParaRPr lang="pt-BR"/>
          </a:p>
        </p:txBody>
      </p:sp>
    </p:spTree>
    <p:extLst>
      <p:ext uri="{BB962C8B-B14F-4D97-AF65-F5344CB8AC3E}">
        <p14:creationId xmlns:p14="http://schemas.microsoft.com/office/powerpoint/2010/main" val="79789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2.3. Metodologia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2.3.1. Ações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1. Ampliar a cobertura a hipertensos e/ou diabéticos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1.1 Cadastrar 50% da população Hipertensa da área de abrangência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Meta1.2. Cadastrar 50% da população Diabética da área de abrangência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o registro de cadastro de Hipertensos;</a:t>
            </a:r>
          </a:p>
          <a:p>
            <a:r>
              <a:rPr lang="pt-BR" sz="1200" kern="1200" dirty="0" smtClean="0">
                <a:solidFill>
                  <a:schemeClr val="tx1"/>
                </a:solidFill>
                <a:effectLst/>
                <a:latin typeface="+mn-lt"/>
                <a:ea typeface="+mn-ea"/>
                <a:cs typeface="+mn-cs"/>
              </a:rPr>
              <a:t>Organizar rastreamento/busca ativa de Hipertensos e Diabéticos não cadastrados;</a:t>
            </a:r>
          </a:p>
          <a:p>
            <a:r>
              <a:rPr lang="pt-BR" sz="1200" kern="1200" dirty="0" smtClean="0">
                <a:solidFill>
                  <a:schemeClr val="tx1"/>
                </a:solidFill>
                <a:effectLst/>
                <a:latin typeface="+mn-lt"/>
                <a:ea typeface="+mn-ea"/>
                <a:cs typeface="+mn-cs"/>
              </a:rPr>
              <a:t>Expor à comunidade os benefícios de uma monitorização adequada da HAS e Diabetes bem como os malefícios da falta de manutenção da mesma; Ouvir os anseios e dúvidas da população a respeito do diagnóstico, manutenção e particularidades das patologias em questão.</a:t>
            </a:r>
          </a:p>
          <a:p>
            <a:r>
              <a:rPr lang="pt-BR" sz="1200" kern="1200" dirty="0" smtClean="0">
                <a:solidFill>
                  <a:schemeClr val="tx1"/>
                </a:solidFill>
                <a:effectLst/>
                <a:latin typeface="+mn-lt"/>
                <a:ea typeface="+mn-ea"/>
                <a:cs typeface="+mn-cs"/>
              </a:rPr>
              <a:t>Treinar os ACS para a devida orientação aos hipertensos e diabéticos - ou casos suspeitos - a respeito da importância da manutenção (ou diagnóstico) da doença.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2. Buscar 100% dos Hipertensos e Diabéticos faltosos às consultas.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2.1. Buscar 100% da população Hipertensa faltosa às consultas de periodicidade definida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2.2. Buscar 100% da população Diabética faltosa às consultas de periodicidade definida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o cumprimento da periodicidade prevista;</a:t>
            </a:r>
          </a:p>
          <a:p>
            <a:r>
              <a:rPr lang="pt-BR" sz="1200" kern="1200" dirty="0" smtClean="0">
                <a:solidFill>
                  <a:schemeClr val="tx1"/>
                </a:solidFill>
                <a:effectLst/>
                <a:latin typeface="+mn-lt"/>
                <a:ea typeface="+mn-ea"/>
                <a:cs typeface="+mn-cs"/>
              </a:rPr>
              <a:t>Organizar visitas domiciliares para buscar os faltosos; Organizar no cronograma da Unidade um momento para receber esses pacientes;</a:t>
            </a:r>
          </a:p>
          <a:p>
            <a:r>
              <a:rPr lang="pt-BR" sz="1200" kern="1200" dirty="0" smtClean="0">
                <a:solidFill>
                  <a:schemeClr val="tx1"/>
                </a:solidFill>
                <a:effectLst/>
                <a:latin typeface="+mn-lt"/>
                <a:ea typeface="+mn-ea"/>
                <a:cs typeface="+mn-cs"/>
              </a:rPr>
              <a:t>Esclarecer a população a respeito da importância da consulta periódica; Expor à comunidade os benefícios de uma monitorização adequada da HAS e DM bem como os malefícios da falta de manutenção dos mesmos; Ouvir os anseios e dúvidas da população a respeito do diagnóstico, manutenção e particularidades da patologia em questão;</a:t>
            </a:r>
          </a:p>
          <a:p>
            <a:r>
              <a:rPr lang="pt-BR" sz="1200" kern="1200" dirty="0" smtClean="0">
                <a:solidFill>
                  <a:schemeClr val="tx1"/>
                </a:solidFill>
                <a:effectLst/>
                <a:latin typeface="+mn-lt"/>
                <a:ea typeface="+mn-ea"/>
                <a:cs typeface="+mn-cs"/>
              </a:rPr>
              <a:t>Treinar os ACS para a devida orientação aos hipertensos e diabéticos - ou casos suspeitos - a respeito da importância da manutenção (ou diagnóstico) da doença.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3: Realizar/manter o registro adequado dos pacientes hipertensos e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3.1. Manter ficha de cadastro/prontuário disponíveis e devidamente preenchidas continuadamente para 100% dos hipertensos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3.2. Manter ficha de cadastro/prontuário disponíveis e devidamente preenchidas continuadamente para 100% dos diabéticos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a qualidade do registro de Hipertensos e Diabéticos;</a:t>
            </a:r>
          </a:p>
          <a:p>
            <a:r>
              <a:rPr lang="pt-BR" sz="1200" kern="1200" dirty="0" smtClean="0">
                <a:solidFill>
                  <a:schemeClr val="tx1"/>
                </a:solidFill>
                <a:effectLst/>
                <a:latin typeface="+mn-lt"/>
                <a:ea typeface="+mn-ea"/>
                <a:cs typeface="+mn-cs"/>
              </a:rPr>
              <a:t>Manter as informações do HIPERDIA atualizadas; Implantar registro específico de acompanhamento que seja possível detectar situações de risco e/ou agravo da doença (não adesão exames em atraso, </a:t>
            </a:r>
            <a:r>
              <a:rPr lang="pt-BR" sz="1200" kern="1200" dirty="0" err="1" smtClean="0">
                <a:solidFill>
                  <a:schemeClr val="tx1"/>
                </a:solidFill>
                <a:effectLst/>
                <a:latin typeface="+mn-lt"/>
                <a:ea typeface="+mn-ea"/>
                <a:cs typeface="+mn-cs"/>
              </a:rPr>
              <a:t>etc</a:t>
            </a:r>
            <a:r>
              <a:rPr lang="pt-BR" sz="1200" kern="1200" dirty="0" smtClean="0">
                <a:solidFill>
                  <a:schemeClr val="tx1"/>
                </a:solidFill>
                <a:effectLst/>
                <a:latin typeface="+mn-lt"/>
                <a:ea typeface="+mn-ea"/>
                <a:cs typeface="+mn-cs"/>
              </a:rPr>
              <a:t>); Pactuar com a equipe o registro das informações; Definir responsável pelo monitoramento registros;</a:t>
            </a:r>
          </a:p>
          <a:p>
            <a:r>
              <a:rPr lang="pt-BR" sz="1200" kern="1200" dirty="0" smtClean="0">
                <a:solidFill>
                  <a:schemeClr val="tx1"/>
                </a:solidFill>
                <a:effectLst/>
                <a:latin typeface="+mn-lt"/>
                <a:ea typeface="+mn-ea"/>
                <a:cs typeface="+mn-cs"/>
              </a:rPr>
              <a:t>Orientar os pacientes e a comunidade sobre seus direitos em relação a manutenção de seus registros de saúde e acesso a segunda via se necessário;</a:t>
            </a:r>
          </a:p>
          <a:p>
            <a:r>
              <a:rPr lang="pt-BR" sz="1200" kern="1200" dirty="0" smtClean="0">
                <a:solidFill>
                  <a:schemeClr val="tx1"/>
                </a:solidFill>
                <a:effectLst/>
                <a:latin typeface="+mn-lt"/>
                <a:ea typeface="+mn-ea"/>
                <a:cs typeface="+mn-cs"/>
              </a:rPr>
              <a:t>Treinar a equipe para o devido preenchimento e manutenção dos registros clínicos dos pacientes hipertensos e expor sua importância.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4: Realizar atendimento qualificado a todos os pacientes hipertensos e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4.1. Realizar exame clínico apropriado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4.2. Realizar exame clínico apropriado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4.3. Garantir a realização de exames complementares no período exato, conforme protocolo,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4.4. Garantir a realização de exames complementares no período exato, conforme protocolo,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4.5. Garantir a entrega dos medicamentos prescritos na farmácia da Unidade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4.6. Garantir a entrega dos medicamentos prescritos na farmácia da Unidade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a realização de exames clínicos apropriados nos hipertensos e diabéticos;</a:t>
            </a:r>
          </a:p>
          <a:p>
            <a:r>
              <a:rPr lang="pt-BR" sz="1200" kern="1200" dirty="0" smtClean="0">
                <a:solidFill>
                  <a:schemeClr val="tx1"/>
                </a:solidFill>
                <a:effectLst/>
                <a:latin typeface="+mn-lt"/>
                <a:ea typeface="+mn-ea"/>
                <a:cs typeface="+mn-cs"/>
              </a:rPr>
              <a:t>Verificar se há a realização do exame clínico apropriado no hipertenso e diabético, bem como capacitar os membros da equipe;</a:t>
            </a:r>
          </a:p>
          <a:p>
            <a:r>
              <a:rPr lang="pt-BR" sz="1200" kern="1200" dirty="0" smtClean="0">
                <a:solidFill>
                  <a:schemeClr val="tx1"/>
                </a:solidFill>
                <a:effectLst/>
                <a:latin typeface="+mn-lt"/>
                <a:ea typeface="+mn-ea"/>
                <a:cs typeface="+mn-cs"/>
              </a:rPr>
              <a:t>Orientar a população hipertensa e diabética acerca da importância da realização do exame clínico para a observação de alterações no sistema neurológico e cardiovascular e explanar a importância da avaliação periódica das extremidades;</a:t>
            </a:r>
          </a:p>
          <a:p>
            <a:r>
              <a:rPr lang="pt-BR" sz="1200" kern="1200" dirty="0" smtClean="0">
                <a:solidFill>
                  <a:schemeClr val="tx1"/>
                </a:solidFill>
                <a:effectLst/>
                <a:latin typeface="+mn-lt"/>
                <a:ea typeface="+mn-ea"/>
                <a:cs typeface="+mn-cs"/>
              </a:rPr>
              <a:t>Expor para a equipe a importância da realização do exame clínico no Hipertenso e diabético, bem como capacitá-los a observar alterações existentes;</a:t>
            </a:r>
          </a:p>
          <a:p>
            <a:r>
              <a:rPr lang="pt-BR" sz="1200" kern="1200" dirty="0" smtClean="0">
                <a:solidFill>
                  <a:schemeClr val="tx1"/>
                </a:solidFill>
                <a:effectLst/>
                <a:latin typeface="+mn-lt"/>
                <a:ea typeface="+mn-ea"/>
                <a:cs typeface="+mn-cs"/>
              </a:rPr>
              <a:t>Monitorar o número de hipertensos e diabéticos com exames laboratoriais solicitados no período correto (em dia);</a:t>
            </a:r>
          </a:p>
          <a:p>
            <a:r>
              <a:rPr lang="pt-BR" sz="1200" kern="1200" dirty="0" smtClean="0">
                <a:solidFill>
                  <a:schemeClr val="tx1"/>
                </a:solidFill>
                <a:effectLst/>
                <a:latin typeface="+mn-lt"/>
                <a:ea typeface="+mn-ea"/>
                <a:cs typeface="+mn-cs"/>
              </a:rPr>
              <a:t>Garantir a solicitação dos exames complementares no tempo preconizado. Garantir, junto ao gestor que os exames sejam realizados em tempo hábil;</a:t>
            </a:r>
          </a:p>
          <a:p>
            <a:r>
              <a:rPr lang="pt-BR" sz="1200" kern="1200" dirty="0" smtClean="0">
                <a:solidFill>
                  <a:schemeClr val="tx1"/>
                </a:solidFill>
                <a:effectLst/>
                <a:latin typeface="+mn-lt"/>
                <a:ea typeface="+mn-ea"/>
                <a:cs typeface="+mn-cs"/>
              </a:rPr>
              <a:t>Expor à população a importância de manter os exames complementares solicitados em dia;</a:t>
            </a:r>
          </a:p>
          <a:p>
            <a:r>
              <a:rPr lang="pt-BR" sz="1200" kern="1200" dirty="0" smtClean="0">
                <a:solidFill>
                  <a:schemeClr val="tx1"/>
                </a:solidFill>
                <a:effectLst/>
                <a:latin typeface="+mn-lt"/>
                <a:ea typeface="+mn-ea"/>
                <a:cs typeface="+mn-cs"/>
              </a:rPr>
              <a:t>Capacitar a equipe para seguir o protocolo de solicitação de exames complementares;</a:t>
            </a:r>
          </a:p>
          <a:p>
            <a:r>
              <a:rPr lang="pt-BR" sz="1200" kern="1200" dirty="0" smtClean="0">
                <a:solidFill>
                  <a:schemeClr val="tx1"/>
                </a:solidFill>
                <a:effectLst/>
                <a:latin typeface="+mn-lt"/>
                <a:ea typeface="+mn-ea"/>
                <a:cs typeface="+mn-cs"/>
              </a:rPr>
              <a:t>Monitorar o número de hipertensos e diabéticos que recebem os medicamentos prescritos na farmácia da Unidade;</a:t>
            </a:r>
          </a:p>
          <a:p>
            <a:r>
              <a:rPr lang="pt-BR" sz="1200" kern="1200" dirty="0" smtClean="0">
                <a:solidFill>
                  <a:schemeClr val="tx1"/>
                </a:solidFill>
                <a:effectLst/>
                <a:latin typeface="+mn-lt"/>
                <a:ea typeface="+mn-ea"/>
                <a:cs typeface="+mn-cs"/>
              </a:rPr>
              <a:t>Garantir que o funcionário responsável por entregar os medicamentos na farmácia da Unidade alerte quando os mesmos estiverem em pouca quantidade. Garantir junto ao gestor que não falte medicamentos na farmácia da Unidade;</a:t>
            </a:r>
          </a:p>
          <a:p>
            <a:r>
              <a:rPr lang="pt-BR" sz="1200" kern="1200" dirty="0" smtClean="0">
                <a:solidFill>
                  <a:schemeClr val="tx1"/>
                </a:solidFill>
                <a:effectLst/>
                <a:latin typeface="+mn-lt"/>
                <a:ea typeface="+mn-ea"/>
                <a:cs typeface="+mn-cs"/>
              </a:rPr>
              <a:t>Orientar os pacientes quanto ao direito de receberem o seu medicamento na Unidade;</a:t>
            </a:r>
          </a:p>
          <a:p>
            <a:r>
              <a:rPr lang="pt-BR" sz="1200" kern="1200" dirty="0" smtClean="0">
                <a:solidFill>
                  <a:schemeClr val="tx1"/>
                </a:solidFill>
                <a:effectLst/>
                <a:latin typeface="+mn-lt"/>
                <a:ea typeface="+mn-ea"/>
                <a:cs typeface="+mn-cs"/>
              </a:rPr>
              <a:t>Explanar junto à equipe sobre a importância da entrega de medicamentos na Unidade, evitando desta forma a peregrinação do Usuário.</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5: Mapear pacientes hipertensos e diabéticos com risco cardiovascular</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5.1. Realizar estratificação de Risco Cardiovascular em 100% dos hipertensos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5.2. Realizar estratificação de Risco Cardiovascular em 100% dos diabéticos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o número de hipertensos com estratificação de risco cardiovascular ao menos uma vez ao ano;</a:t>
            </a:r>
          </a:p>
          <a:p>
            <a:r>
              <a:rPr lang="pt-BR" sz="1200" kern="1200" dirty="0" smtClean="0">
                <a:solidFill>
                  <a:schemeClr val="tx1"/>
                </a:solidFill>
                <a:effectLst/>
                <a:latin typeface="+mn-lt"/>
                <a:ea typeface="+mn-ea"/>
                <a:cs typeface="+mn-cs"/>
              </a:rPr>
              <a:t>Priorizar o atendimento a pacientes de alto risco e realizar atendimento específico a essa demanda;</a:t>
            </a:r>
          </a:p>
          <a:p>
            <a:r>
              <a:rPr lang="pt-BR" sz="1200" kern="1200" dirty="0" smtClean="0">
                <a:solidFill>
                  <a:schemeClr val="tx1"/>
                </a:solidFill>
                <a:effectLst/>
                <a:latin typeface="+mn-lt"/>
                <a:ea typeface="+mn-ea"/>
                <a:cs typeface="+mn-cs"/>
              </a:rPr>
              <a:t>Expor ao paciente o seu nível de risco bem como a importância do acompanhamento regular para o não aparecimento de fatores </a:t>
            </a:r>
            <a:r>
              <a:rPr lang="pt-BR" sz="1200" kern="1200" dirty="0" err="1" smtClean="0">
                <a:solidFill>
                  <a:schemeClr val="tx1"/>
                </a:solidFill>
                <a:effectLst/>
                <a:latin typeface="+mn-lt"/>
                <a:ea typeface="+mn-ea"/>
                <a:cs typeface="+mn-cs"/>
              </a:rPr>
              <a:t>maximizadores</a:t>
            </a:r>
            <a:r>
              <a:rPr lang="pt-BR" sz="1200" kern="1200" dirty="0" smtClean="0">
                <a:solidFill>
                  <a:schemeClr val="tx1"/>
                </a:solidFill>
                <a:effectLst/>
                <a:latin typeface="+mn-lt"/>
                <a:ea typeface="+mn-ea"/>
                <a:cs typeface="+mn-cs"/>
              </a:rPr>
              <a:t> dos riscos; Expor práticas que visam a redução de fatores de risco modificáveis;</a:t>
            </a:r>
          </a:p>
          <a:p>
            <a:r>
              <a:rPr lang="pt-BR" sz="1200" kern="1200" dirty="0" smtClean="0">
                <a:solidFill>
                  <a:schemeClr val="tx1"/>
                </a:solidFill>
                <a:effectLst/>
                <a:latin typeface="+mn-lt"/>
                <a:ea typeface="+mn-ea"/>
                <a:cs typeface="+mn-cs"/>
              </a:rPr>
              <a:t>Capacitar a equipe para a realização de estratificação de risco cardiovascular, utilizando o Escore de </a:t>
            </a:r>
            <a:r>
              <a:rPr lang="pt-BR" sz="1200" kern="1200" dirty="0" err="1" smtClean="0">
                <a:solidFill>
                  <a:schemeClr val="tx1"/>
                </a:solidFill>
                <a:effectLst/>
                <a:latin typeface="+mn-lt"/>
                <a:ea typeface="+mn-ea"/>
                <a:cs typeface="+mn-cs"/>
              </a:rPr>
              <a:t>Framinghan</a:t>
            </a:r>
            <a:r>
              <a:rPr lang="pt-BR" sz="1200" kern="1200" dirty="0" smtClean="0">
                <a:solidFill>
                  <a:schemeClr val="tx1"/>
                </a:solidFill>
                <a:effectLst/>
                <a:latin typeface="+mn-lt"/>
                <a:ea typeface="+mn-ea"/>
                <a:cs typeface="+mn-cs"/>
              </a:rPr>
              <a:t>, bem como frisar a importância do registro do mesmo; Importante também capacitar a equipe para a busca de estratégias minimizadoras de fatores de risco modificáveis.</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6: Realizar promoção da saúde à 100% dos pacientes hipertensos e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6.1. Garantir práticas educativas relativas aos hábitos alimentares adequados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6.2. Garantir práticas educativas relativas aos hábitos alimentares adequados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6.3. Expor os benefícios da prática de atividades físicas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6.4. Expor os benefícios da prática de atividades físicas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6.5. Expor os malefícios do tabagismo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6.6. Expor os malefícios do tabagismo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a realização de práticas de orientação nutricional aos hipertensos e diabéticos;</a:t>
            </a:r>
          </a:p>
          <a:p>
            <a:r>
              <a:rPr lang="pt-BR" sz="1200" kern="1200" dirty="0" smtClean="0">
                <a:solidFill>
                  <a:schemeClr val="tx1"/>
                </a:solidFill>
                <a:effectLst/>
                <a:latin typeface="+mn-lt"/>
                <a:ea typeface="+mn-ea"/>
                <a:cs typeface="+mn-cs"/>
              </a:rPr>
              <a:t>Organizar dinâmicas de grupo sobre alimentação saudável; Demandar junto ao gestor parcerias que possam envolver o nutricionista nesta atividade;</a:t>
            </a:r>
          </a:p>
          <a:p>
            <a:r>
              <a:rPr lang="pt-BR" sz="1200" kern="1200" dirty="0" smtClean="0">
                <a:solidFill>
                  <a:schemeClr val="tx1"/>
                </a:solidFill>
                <a:effectLst/>
                <a:latin typeface="+mn-lt"/>
                <a:ea typeface="+mn-ea"/>
                <a:cs typeface="+mn-cs"/>
              </a:rPr>
              <a:t>Orientar a população hipertensa e seus familiares a respeito da importância de hábitos alimentares saudáveis bem como expor alimentos benéficos e maléficos;</a:t>
            </a:r>
          </a:p>
          <a:p>
            <a:r>
              <a:rPr lang="pt-BR" sz="1200" kern="1200" dirty="0" smtClean="0">
                <a:solidFill>
                  <a:schemeClr val="tx1"/>
                </a:solidFill>
                <a:effectLst/>
                <a:latin typeface="+mn-lt"/>
                <a:ea typeface="+mn-ea"/>
                <a:cs typeface="+mn-cs"/>
              </a:rPr>
              <a:t>Explanar à equipe a importância da educação em saúde na atenção básica. Capacitar a equipe de saúde sobre práticas de alimentação saudável;</a:t>
            </a:r>
          </a:p>
          <a:p>
            <a:r>
              <a:rPr lang="pt-BR" sz="1200" kern="1200" dirty="0" smtClean="0">
                <a:solidFill>
                  <a:schemeClr val="tx1"/>
                </a:solidFill>
                <a:effectLst/>
                <a:latin typeface="+mn-lt"/>
                <a:ea typeface="+mn-ea"/>
                <a:cs typeface="+mn-cs"/>
              </a:rPr>
              <a:t>Monitorar a realização de práticas de orientação de atividades físicas aos hipertensos e diabéticos;</a:t>
            </a:r>
          </a:p>
          <a:p>
            <a:r>
              <a:rPr lang="pt-BR" sz="1200" kern="1200" dirty="0" smtClean="0">
                <a:solidFill>
                  <a:schemeClr val="tx1"/>
                </a:solidFill>
                <a:effectLst/>
                <a:latin typeface="+mn-lt"/>
                <a:ea typeface="+mn-ea"/>
                <a:cs typeface="+mn-cs"/>
              </a:rPr>
              <a:t>Organizar dinâmicas de grupo sobre os benefícios da atividade física; Demandar junto ao gestor parcerias que possam envolver o educador físicos nesta atividade;</a:t>
            </a:r>
          </a:p>
          <a:p>
            <a:r>
              <a:rPr lang="pt-BR" sz="1200" kern="1200" dirty="0" smtClean="0">
                <a:solidFill>
                  <a:schemeClr val="tx1"/>
                </a:solidFill>
                <a:effectLst/>
                <a:latin typeface="+mn-lt"/>
                <a:ea typeface="+mn-ea"/>
                <a:cs typeface="+mn-cs"/>
              </a:rPr>
              <a:t>Expor à população hipertensa os benefícios da atividade física;</a:t>
            </a:r>
          </a:p>
          <a:p>
            <a:r>
              <a:rPr lang="pt-BR" sz="1200" kern="1200" dirty="0" smtClean="0">
                <a:solidFill>
                  <a:schemeClr val="tx1"/>
                </a:solidFill>
                <a:effectLst/>
                <a:latin typeface="+mn-lt"/>
                <a:ea typeface="+mn-ea"/>
                <a:cs typeface="+mn-cs"/>
              </a:rPr>
              <a:t>Explanar à equipe a importância da educação em saúde na atenção básica. Capacitar a equipe de saúde sobre práticas de atividades físicas regulares;</a:t>
            </a:r>
          </a:p>
          <a:p>
            <a:r>
              <a:rPr lang="pt-BR" sz="1200" kern="1200" dirty="0" smtClean="0">
                <a:solidFill>
                  <a:schemeClr val="tx1"/>
                </a:solidFill>
                <a:effectLst/>
                <a:latin typeface="+mn-lt"/>
                <a:ea typeface="+mn-ea"/>
                <a:cs typeface="+mn-cs"/>
              </a:rPr>
              <a:t>Monitorar a realização de práticas de orientação acerca do tabagismo aos hipertensos e diabéticos;</a:t>
            </a:r>
          </a:p>
          <a:p>
            <a:r>
              <a:rPr lang="pt-BR" sz="1200" kern="1200" dirty="0" smtClean="0">
                <a:solidFill>
                  <a:schemeClr val="tx1"/>
                </a:solidFill>
                <a:effectLst/>
                <a:latin typeface="+mn-lt"/>
                <a:ea typeface="+mn-ea"/>
                <a:cs typeface="+mn-cs"/>
              </a:rPr>
              <a:t>Realizar dinâmicas de grupo que visam expor os malefícios do tabagismo. Verificar junto ao gestor a possibilidade de fornecer tratamento contra o tabagismo;</a:t>
            </a:r>
          </a:p>
          <a:p>
            <a:r>
              <a:rPr lang="pt-BR" sz="1200" kern="1200" dirty="0" smtClean="0">
                <a:solidFill>
                  <a:schemeClr val="tx1"/>
                </a:solidFill>
                <a:effectLst/>
                <a:latin typeface="+mn-lt"/>
                <a:ea typeface="+mn-ea"/>
                <a:cs typeface="+mn-cs"/>
              </a:rPr>
              <a:t>Explanar aos hipertensos os diversos malefícios do tabagismo e expor a possibilidade de tratamento;</a:t>
            </a:r>
          </a:p>
          <a:p>
            <a:r>
              <a:rPr lang="pt-BR" sz="1200" kern="1200" dirty="0" smtClean="0">
                <a:solidFill>
                  <a:schemeClr val="tx1"/>
                </a:solidFill>
                <a:effectLst/>
                <a:latin typeface="+mn-lt"/>
                <a:ea typeface="+mn-ea"/>
                <a:cs typeface="+mn-cs"/>
              </a:rPr>
              <a:t>Explanar à equipe a importância da educação em saúde na atenção básica. Capacitar a equipe acerca de orientações a respeito do tabagismo.</a:t>
            </a:r>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9</a:t>
            </a:fld>
            <a:endParaRPr lang="pt-BR"/>
          </a:p>
        </p:txBody>
      </p:sp>
    </p:spTree>
    <p:extLst>
      <p:ext uri="{BB962C8B-B14F-4D97-AF65-F5344CB8AC3E}">
        <p14:creationId xmlns:p14="http://schemas.microsoft.com/office/powerpoint/2010/main" val="33137788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sz="1200" b="1" kern="1200" dirty="0" smtClean="0">
                <a:solidFill>
                  <a:schemeClr val="tx1"/>
                </a:solidFill>
                <a:effectLst/>
                <a:latin typeface="+mn-lt"/>
                <a:ea typeface="+mn-ea"/>
                <a:cs typeface="+mn-cs"/>
              </a:rPr>
              <a:t>2.3. Metodologia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2.3.1. Ações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1. Ampliar a cobertura a hipertensos e/ou diabéticos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1.1 Cadastrar 50% da população Hipertensa da área de abrangência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Meta1.2. Cadastrar 50% da população Diabética da área de abrangência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o registro de cadastro de Hipertensos;</a:t>
            </a:r>
          </a:p>
          <a:p>
            <a:r>
              <a:rPr lang="pt-BR" sz="1200" kern="1200" dirty="0" smtClean="0">
                <a:solidFill>
                  <a:schemeClr val="tx1"/>
                </a:solidFill>
                <a:effectLst/>
                <a:latin typeface="+mn-lt"/>
                <a:ea typeface="+mn-ea"/>
                <a:cs typeface="+mn-cs"/>
              </a:rPr>
              <a:t>Organizar rastreamento/busca ativa de Hipertensos e Diabéticos não cadastrados;</a:t>
            </a:r>
          </a:p>
          <a:p>
            <a:r>
              <a:rPr lang="pt-BR" sz="1200" kern="1200" dirty="0" smtClean="0">
                <a:solidFill>
                  <a:schemeClr val="tx1"/>
                </a:solidFill>
                <a:effectLst/>
                <a:latin typeface="+mn-lt"/>
                <a:ea typeface="+mn-ea"/>
                <a:cs typeface="+mn-cs"/>
              </a:rPr>
              <a:t>Expor à comunidade os benefícios de uma monitorização adequada da HAS e Diabetes bem como os malefícios da falta de manutenção da mesma; Ouvir os anseios e dúvidas da população a respeito do diagnóstico, manutenção e particularidades das patologias em questão.</a:t>
            </a:r>
          </a:p>
          <a:p>
            <a:r>
              <a:rPr lang="pt-BR" sz="1200" kern="1200" dirty="0" smtClean="0">
                <a:solidFill>
                  <a:schemeClr val="tx1"/>
                </a:solidFill>
                <a:effectLst/>
                <a:latin typeface="+mn-lt"/>
                <a:ea typeface="+mn-ea"/>
                <a:cs typeface="+mn-cs"/>
              </a:rPr>
              <a:t>Treinar os ACS para a devida orientação aos hipertensos e diabéticos - ou casos suspeitos - a respeito da importância da manutenção (ou diagnóstico) da doença.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2. Buscar 100% dos Hipertensos e Diabéticos faltosos às consultas.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2.1. Buscar 100% da população Hipertensa faltosa às consultas de periodicidade definida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2.2. Buscar 100% da população Diabética faltosa às consultas de periodicidade definida</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o cumprimento da periodicidade prevista;</a:t>
            </a:r>
          </a:p>
          <a:p>
            <a:r>
              <a:rPr lang="pt-BR" sz="1200" kern="1200" dirty="0" smtClean="0">
                <a:solidFill>
                  <a:schemeClr val="tx1"/>
                </a:solidFill>
                <a:effectLst/>
                <a:latin typeface="+mn-lt"/>
                <a:ea typeface="+mn-ea"/>
                <a:cs typeface="+mn-cs"/>
              </a:rPr>
              <a:t>Organizar visitas domiciliares para buscar os faltosos; Organizar no cronograma da Unidade um momento para receber esses pacientes;</a:t>
            </a:r>
          </a:p>
          <a:p>
            <a:r>
              <a:rPr lang="pt-BR" sz="1200" kern="1200" dirty="0" smtClean="0">
                <a:solidFill>
                  <a:schemeClr val="tx1"/>
                </a:solidFill>
                <a:effectLst/>
                <a:latin typeface="+mn-lt"/>
                <a:ea typeface="+mn-ea"/>
                <a:cs typeface="+mn-cs"/>
              </a:rPr>
              <a:t>Esclarecer a população a respeito da importância da consulta periódica; Expor à comunidade os benefícios de uma monitorização adequada da HAS e DM bem como os malefícios da falta de manutenção dos mesmos; Ouvir os anseios e dúvidas da população a respeito do diagnóstico, manutenção e particularidades da patologia em questão;</a:t>
            </a:r>
          </a:p>
          <a:p>
            <a:r>
              <a:rPr lang="pt-BR" sz="1200" kern="1200" dirty="0" smtClean="0">
                <a:solidFill>
                  <a:schemeClr val="tx1"/>
                </a:solidFill>
                <a:effectLst/>
                <a:latin typeface="+mn-lt"/>
                <a:ea typeface="+mn-ea"/>
                <a:cs typeface="+mn-cs"/>
              </a:rPr>
              <a:t>Treinar os ACS para a devida orientação aos hipertensos e diabéticos - ou casos suspeitos - a respeito da importância da manutenção (ou diagnóstico) da doença.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3: Realizar/manter o registro adequado dos pacientes hipertensos e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3.1. Manter ficha de cadastro/prontuário disponíveis e devidamente preenchidas continuadamente para 100% dos hipertensos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3.2. Manter ficha de cadastro/prontuário disponíveis e devidamente preenchidas continuadamente para 100% dos diabéticos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a qualidade do registro de Hipertensos e Diabéticos;</a:t>
            </a:r>
          </a:p>
          <a:p>
            <a:r>
              <a:rPr lang="pt-BR" sz="1200" kern="1200" dirty="0" smtClean="0">
                <a:solidFill>
                  <a:schemeClr val="tx1"/>
                </a:solidFill>
                <a:effectLst/>
                <a:latin typeface="+mn-lt"/>
                <a:ea typeface="+mn-ea"/>
                <a:cs typeface="+mn-cs"/>
              </a:rPr>
              <a:t>Manter as informações do HIPERDIA atualizadas; Implantar registro específico de acompanhamento que seja possível detectar situações de risco e/ou agravo da doença (não adesão exames em atraso, </a:t>
            </a:r>
            <a:r>
              <a:rPr lang="pt-BR" sz="1200" kern="1200" dirty="0" err="1" smtClean="0">
                <a:solidFill>
                  <a:schemeClr val="tx1"/>
                </a:solidFill>
                <a:effectLst/>
                <a:latin typeface="+mn-lt"/>
                <a:ea typeface="+mn-ea"/>
                <a:cs typeface="+mn-cs"/>
              </a:rPr>
              <a:t>etc</a:t>
            </a:r>
            <a:r>
              <a:rPr lang="pt-BR" sz="1200" kern="1200" dirty="0" smtClean="0">
                <a:solidFill>
                  <a:schemeClr val="tx1"/>
                </a:solidFill>
                <a:effectLst/>
                <a:latin typeface="+mn-lt"/>
                <a:ea typeface="+mn-ea"/>
                <a:cs typeface="+mn-cs"/>
              </a:rPr>
              <a:t>); Pactuar com a equipe o registro das informações; Definir responsável pelo monitoramento registros;</a:t>
            </a:r>
          </a:p>
          <a:p>
            <a:r>
              <a:rPr lang="pt-BR" sz="1200" kern="1200" dirty="0" smtClean="0">
                <a:solidFill>
                  <a:schemeClr val="tx1"/>
                </a:solidFill>
                <a:effectLst/>
                <a:latin typeface="+mn-lt"/>
                <a:ea typeface="+mn-ea"/>
                <a:cs typeface="+mn-cs"/>
              </a:rPr>
              <a:t>Orientar os pacientes e a comunidade sobre seus direitos em relação a manutenção de seus registros de saúde e acesso a segunda via se necessário;</a:t>
            </a:r>
          </a:p>
          <a:p>
            <a:r>
              <a:rPr lang="pt-BR" sz="1200" kern="1200" dirty="0" smtClean="0">
                <a:solidFill>
                  <a:schemeClr val="tx1"/>
                </a:solidFill>
                <a:effectLst/>
                <a:latin typeface="+mn-lt"/>
                <a:ea typeface="+mn-ea"/>
                <a:cs typeface="+mn-cs"/>
              </a:rPr>
              <a:t>Treinar a equipe para o devido preenchimento e manutenção dos registros clínicos dos pacientes hipertensos e expor sua importância.</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4: Realizar atendimento qualificado a todos os pacientes hipertensos e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4.1. Realizar exame clínico apropriado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4.2. Realizar exame clínico apropriado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4.3. Garantir a realização de exames complementares no período exato, conforme protocolo,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4.4. Garantir a realização de exames complementares no período exato, conforme protocolo,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4.5. Garantir a entrega dos medicamentos prescritos na farmácia da Unidade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4.6. Garantir a entrega dos medicamentos prescritos na farmácia da Unidade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a realização de exames clínicos apropriados nos hipertensos e diabéticos;</a:t>
            </a:r>
          </a:p>
          <a:p>
            <a:r>
              <a:rPr lang="pt-BR" sz="1200" kern="1200" dirty="0" smtClean="0">
                <a:solidFill>
                  <a:schemeClr val="tx1"/>
                </a:solidFill>
                <a:effectLst/>
                <a:latin typeface="+mn-lt"/>
                <a:ea typeface="+mn-ea"/>
                <a:cs typeface="+mn-cs"/>
              </a:rPr>
              <a:t>Verificar se há a realização do exame clínico apropriado no hipertenso e diabético, bem como capacitar os membros da equipe;</a:t>
            </a:r>
          </a:p>
          <a:p>
            <a:r>
              <a:rPr lang="pt-BR" sz="1200" kern="1200" dirty="0" smtClean="0">
                <a:solidFill>
                  <a:schemeClr val="tx1"/>
                </a:solidFill>
                <a:effectLst/>
                <a:latin typeface="+mn-lt"/>
                <a:ea typeface="+mn-ea"/>
                <a:cs typeface="+mn-cs"/>
              </a:rPr>
              <a:t>Orientar a população hipertensa e diabética acerca da importância da realização do exame clínico para a observação de alterações no sistema neurológico e cardiovascular e explanar a importância da avaliação periódica das extremidades;</a:t>
            </a:r>
          </a:p>
          <a:p>
            <a:r>
              <a:rPr lang="pt-BR" sz="1200" kern="1200" dirty="0" smtClean="0">
                <a:solidFill>
                  <a:schemeClr val="tx1"/>
                </a:solidFill>
                <a:effectLst/>
                <a:latin typeface="+mn-lt"/>
                <a:ea typeface="+mn-ea"/>
                <a:cs typeface="+mn-cs"/>
              </a:rPr>
              <a:t>Expor para a equipe a importância da realização do exame clínico no Hipertenso e diabético, bem como capacitá-los a observar alterações existentes;</a:t>
            </a:r>
          </a:p>
          <a:p>
            <a:r>
              <a:rPr lang="pt-BR" sz="1200" kern="1200" dirty="0" smtClean="0">
                <a:solidFill>
                  <a:schemeClr val="tx1"/>
                </a:solidFill>
                <a:effectLst/>
                <a:latin typeface="+mn-lt"/>
                <a:ea typeface="+mn-ea"/>
                <a:cs typeface="+mn-cs"/>
              </a:rPr>
              <a:t>Monitorar o número de hipertensos e diabéticos com exames laboratoriais solicitados no período correto (em dia);</a:t>
            </a:r>
          </a:p>
          <a:p>
            <a:r>
              <a:rPr lang="pt-BR" sz="1200" kern="1200" dirty="0" smtClean="0">
                <a:solidFill>
                  <a:schemeClr val="tx1"/>
                </a:solidFill>
                <a:effectLst/>
                <a:latin typeface="+mn-lt"/>
                <a:ea typeface="+mn-ea"/>
                <a:cs typeface="+mn-cs"/>
              </a:rPr>
              <a:t>Garantir a solicitação dos exames complementares no tempo preconizado. Garantir, junto ao gestor que os exames sejam realizados em tempo hábil;</a:t>
            </a:r>
          </a:p>
          <a:p>
            <a:r>
              <a:rPr lang="pt-BR" sz="1200" kern="1200" dirty="0" smtClean="0">
                <a:solidFill>
                  <a:schemeClr val="tx1"/>
                </a:solidFill>
                <a:effectLst/>
                <a:latin typeface="+mn-lt"/>
                <a:ea typeface="+mn-ea"/>
                <a:cs typeface="+mn-cs"/>
              </a:rPr>
              <a:t>Expor à população a importância de manter os exames complementares solicitados em dia;</a:t>
            </a:r>
          </a:p>
          <a:p>
            <a:r>
              <a:rPr lang="pt-BR" sz="1200" kern="1200" dirty="0" smtClean="0">
                <a:solidFill>
                  <a:schemeClr val="tx1"/>
                </a:solidFill>
                <a:effectLst/>
                <a:latin typeface="+mn-lt"/>
                <a:ea typeface="+mn-ea"/>
                <a:cs typeface="+mn-cs"/>
              </a:rPr>
              <a:t>Capacitar a equipe para seguir o protocolo de solicitação de exames complementares;</a:t>
            </a:r>
          </a:p>
          <a:p>
            <a:r>
              <a:rPr lang="pt-BR" sz="1200" kern="1200" dirty="0" smtClean="0">
                <a:solidFill>
                  <a:schemeClr val="tx1"/>
                </a:solidFill>
                <a:effectLst/>
                <a:latin typeface="+mn-lt"/>
                <a:ea typeface="+mn-ea"/>
                <a:cs typeface="+mn-cs"/>
              </a:rPr>
              <a:t>Monitorar o número de hipertensos e diabéticos que recebem os medicamentos prescritos na farmácia da Unidade;</a:t>
            </a:r>
          </a:p>
          <a:p>
            <a:r>
              <a:rPr lang="pt-BR" sz="1200" kern="1200" dirty="0" smtClean="0">
                <a:solidFill>
                  <a:schemeClr val="tx1"/>
                </a:solidFill>
                <a:effectLst/>
                <a:latin typeface="+mn-lt"/>
                <a:ea typeface="+mn-ea"/>
                <a:cs typeface="+mn-cs"/>
              </a:rPr>
              <a:t>Garantir que o funcionário responsável por entregar os medicamentos na farmácia da Unidade alerte quando os mesmos estiverem em pouca quantidade. Garantir junto ao gestor que não falte medicamentos na farmácia da Unidade;</a:t>
            </a:r>
          </a:p>
          <a:p>
            <a:r>
              <a:rPr lang="pt-BR" sz="1200" kern="1200" dirty="0" smtClean="0">
                <a:solidFill>
                  <a:schemeClr val="tx1"/>
                </a:solidFill>
                <a:effectLst/>
                <a:latin typeface="+mn-lt"/>
                <a:ea typeface="+mn-ea"/>
                <a:cs typeface="+mn-cs"/>
              </a:rPr>
              <a:t>Orientar os pacientes quanto ao direito de receberem o seu medicamento na Unidade;</a:t>
            </a:r>
          </a:p>
          <a:p>
            <a:r>
              <a:rPr lang="pt-BR" sz="1200" kern="1200" dirty="0" smtClean="0">
                <a:solidFill>
                  <a:schemeClr val="tx1"/>
                </a:solidFill>
                <a:effectLst/>
                <a:latin typeface="+mn-lt"/>
                <a:ea typeface="+mn-ea"/>
                <a:cs typeface="+mn-cs"/>
              </a:rPr>
              <a:t>Explanar junto à equipe sobre a importância da entrega de medicamentos na Unidade, evitando desta forma a peregrinação do Usuário.</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5: Mapear pacientes hipertensos e diabéticos com risco cardiovascular</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5.1. Realizar estratificação de Risco Cardiovascular em 100% dos hipertensos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5.2. Realizar estratificação de Risco Cardiovascular em 100% dos diabéticos cadastrados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o número de hipertensos com estratificação de risco cardiovascular ao menos uma vez ao ano;</a:t>
            </a:r>
          </a:p>
          <a:p>
            <a:r>
              <a:rPr lang="pt-BR" sz="1200" kern="1200" dirty="0" smtClean="0">
                <a:solidFill>
                  <a:schemeClr val="tx1"/>
                </a:solidFill>
                <a:effectLst/>
                <a:latin typeface="+mn-lt"/>
                <a:ea typeface="+mn-ea"/>
                <a:cs typeface="+mn-cs"/>
              </a:rPr>
              <a:t>Priorizar o atendimento a pacientes de alto risco e realizar atendimento específico a essa demanda;</a:t>
            </a:r>
          </a:p>
          <a:p>
            <a:r>
              <a:rPr lang="pt-BR" sz="1200" kern="1200" dirty="0" smtClean="0">
                <a:solidFill>
                  <a:schemeClr val="tx1"/>
                </a:solidFill>
                <a:effectLst/>
                <a:latin typeface="+mn-lt"/>
                <a:ea typeface="+mn-ea"/>
                <a:cs typeface="+mn-cs"/>
              </a:rPr>
              <a:t>Expor ao paciente o seu nível de risco bem como a importância do acompanhamento regular para o não aparecimento de fatores </a:t>
            </a:r>
            <a:r>
              <a:rPr lang="pt-BR" sz="1200" kern="1200" dirty="0" err="1" smtClean="0">
                <a:solidFill>
                  <a:schemeClr val="tx1"/>
                </a:solidFill>
                <a:effectLst/>
                <a:latin typeface="+mn-lt"/>
                <a:ea typeface="+mn-ea"/>
                <a:cs typeface="+mn-cs"/>
              </a:rPr>
              <a:t>maximizadores</a:t>
            </a:r>
            <a:r>
              <a:rPr lang="pt-BR" sz="1200" kern="1200" dirty="0" smtClean="0">
                <a:solidFill>
                  <a:schemeClr val="tx1"/>
                </a:solidFill>
                <a:effectLst/>
                <a:latin typeface="+mn-lt"/>
                <a:ea typeface="+mn-ea"/>
                <a:cs typeface="+mn-cs"/>
              </a:rPr>
              <a:t> dos riscos; Expor práticas que visam a redução de fatores de risco modificáveis;</a:t>
            </a:r>
          </a:p>
          <a:p>
            <a:r>
              <a:rPr lang="pt-BR" sz="1200" kern="1200" dirty="0" smtClean="0">
                <a:solidFill>
                  <a:schemeClr val="tx1"/>
                </a:solidFill>
                <a:effectLst/>
                <a:latin typeface="+mn-lt"/>
                <a:ea typeface="+mn-ea"/>
                <a:cs typeface="+mn-cs"/>
              </a:rPr>
              <a:t>Capacitar a equipe para a realização de estratificação de risco cardiovascular, utilizando o Escore de </a:t>
            </a:r>
            <a:r>
              <a:rPr lang="pt-BR" sz="1200" kern="1200" dirty="0" err="1" smtClean="0">
                <a:solidFill>
                  <a:schemeClr val="tx1"/>
                </a:solidFill>
                <a:effectLst/>
                <a:latin typeface="+mn-lt"/>
                <a:ea typeface="+mn-ea"/>
                <a:cs typeface="+mn-cs"/>
              </a:rPr>
              <a:t>Framinghan</a:t>
            </a:r>
            <a:r>
              <a:rPr lang="pt-BR" sz="1200" kern="1200" dirty="0" smtClean="0">
                <a:solidFill>
                  <a:schemeClr val="tx1"/>
                </a:solidFill>
                <a:effectLst/>
                <a:latin typeface="+mn-lt"/>
                <a:ea typeface="+mn-ea"/>
                <a:cs typeface="+mn-cs"/>
              </a:rPr>
              <a:t>, bem como frisar a importância do registro do mesmo; Importante também capacitar a equipe para a busca de estratégias minimizadoras de fatores de risco modificáveis.</a:t>
            </a:r>
          </a:p>
          <a:p>
            <a:r>
              <a:rPr lang="pt-BR" sz="1200" b="1" kern="1200" dirty="0" smtClean="0">
                <a:solidFill>
                  <a:schemeClr val="tx1"/>
                </a:solidFill>
                <a:effectLst/>
                <a:latin typeface="+mn-lt"/>
                <a:ea typeface="+mn-ea"/>
                <a:cs typeface="+mn-cs"/>
              </a:rPr>
              <a:t> </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Objetivo 6: Realizar promoção da saúde à 100% dos pacientes hipertensos e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6.1. Garantir práticas educativas relativas aos hábitos alimentares adequados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6.2. Garantir práticas educativas relativas aos hábitos alimentares adequados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6.3. Expor os benefícios da prática de atividades físicas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6.4. Expor os benefícios da prática de atividades físicas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6.5. Expor os malefícios do tabagismo a 100% dos hipertensos.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Meta 6.6. Expor os malefícios do tabagismo a 100% dos diabéticos.</a:t>
            </a:r>
            <a:endParaRPr lang="pt-BR" sz="1200" kern="1200" dirty="0" smtClean="0">
              <a:solidFill>
                <a:schemeClr val="tx1"/>
              </a:solidFill>
              <a:effectLst/>
              <a:latin typeface="+mn-lt"/>
              <a:ea typeface="+mn-ea"/>
              <a:cs typeface="+mn-cs"/>
            </a:endParaRPr>
          </a:p>
          <a:p>
            <a:r>
              <a:rPr lang="pt-BR" sz="1200" b="1" kern="1200" dirty="0" smtClean="0">
                <a:solidFill>
                  <a:schemeClr val="tx1"/>
                </a:solidFill>
                <a:effectLst/>
                <a:latin typeface="+mn-lt"/>
                <a:ea typeface="+mn-ea"/>
                <a:cs typeface="+mn-cs"/>
              </a:rPr>
              <a:t>Ações:</a:t>
            </a:r>
            <a:endParaRPr lang="pt-BR" sz="1200" kern="1200" dirty="0" smtClean="0">
              <a:solidFill>
                <a:schemeClr val="tx1"/>
              </a:solidFill>
              <a:effectLst/>
              <a:latin typeface="+mn-lt"/>
              <a:ea typeface="+mn-ea"/>
              <a:cs typeface="+mn-cs"/>
            </a:endParaRPr>
          </a:p>
          <a:p>
            <a:r>
              <a:rPr lang="pt-BR" sz="1200" kern="1200" dirty="0" smtClean="0">
                <a:solidFill>
                  <a:schemeClr val="tx1"/>
                </a:solidFill>
                <a:effectLst/>
                <a:latin typeface="+mn-lt"/>
                <a:ea typeface="+mn-ea"/>
                <a:cs typeface="+mn-cs"/>
              </a:rPr>
              <a:t>Monitorar a realização de práticas de orientação nutricional aos hipertensos e diabéticos;</a:t>
            </a:r>
          </a:p>
          <a:p>
            <a:r>
              <a:rPr lang="pt-BR" sz="1200" kern="1200" dirty="0" smtClean="0">
                <a:solidFill>
                  <a:schemeClr val="tx1"/>
                </a:solidFill>
                <a:effectLst/>
                <a:latin typeface="+mn-lt"/>
                <a:ea typeface="+mn-ea"/>
                <a:cs typeface="+mn-cs"/>
              </a:rPr>
              <a:t>Organizar dinâmicas de grupo sobre alimentação saudável; Demandar junto ao gestor parcerias que possam envolver o nutricionista nesta atividade;</a:t>
            </a:r>
          </a:p>
          <a:p>
            <a:r>
              <a:rPr lang="pt-BR" sz="1200" kern="1200" dirty="0" smtClean="0">
                <a:solidFill>
                  <a:schemeClr val="tx1"/>
                </a:solidFill>
                <a:effectLst/>
                <a:latin typeface="+mn-lt"/>
                <a:ea typeface="+mn-ea"/>
                <a:cs typeface="+mn-cs"/>
              </a:rPr>
              <a:t>Orientar a população hipertensa e seus familiares a respeito da importância de hábitos alimentares saudáveis bem como expor alimentos benéficos e maléficos;</a:t>
            </a:r>
          </a:p>
          <a:p>
            <a:r>
              <a:rPr lang="pt-BR" sz="1200" kern="1200" dirty="0" smtClean="0">
                <a:solidFill>
                  <a:schemeClr val="tx1"/>
                </a:solidFill>
                <a:effectLst/>
                <a:latin typeface="+mn-lt"/>
                <a:ea typeface="+mn-ea"/>
                <a:cs typeface="+mn-cs"/>
              </a:rPr>
              <a:t>Explanar à equipe a importância da educação em saúde na atenção básica. Capacitar a equipe de saúde sobre práticas de alimentação saudável;</a:t>
            </a:r>
          </a:p>
          <a:p>
            <a:r>
              <a:rPr lang="pt-BR" sz="1200" kern="1200" dirty="0" smtClean="0">
                <a:solidFill>
                  <a:schemeClr val="tx1"/>
                </a:solidFill>
                <a:effectLst/>
                <a:latin typeface="+mn-lt"/>
                <a:ea typeface="+mn-ea"/>
                <a:cs typeface="+mn-cs"/>
              </a:rPr>
              <a:t>Monitorar a realização de práticas de orientação de atividades físicas aos hipertensos e diabéticos;</a:t>
            </a:r>
          </a:p>
          <a:p>
            <a:r>
              <a:rPr lang="pt-BR" sz="1200" kern="1200" dirty="0" smtClean="0">
                <a:solidFill>
                  <a:schemeClr val="tx1"/>
                </a:solidFill>
                <a:effectLst/>
                <a:latin typeface="+mn-lt"/>
                <a:ea typeface="+mn-ea"/>
                <a:cs typeface="+mn-cs"/>
              </a:rPr>
              <a:t>Organizar dinâmicas de grupo sobre os benefícios da atividade física; Demandar junto ao gestor parcerias que possam envolver o educador físicos nesta atividade;</a:t>
            </a:r>
          </a:p>
          <a:p>
            <a:r>
              <a:rPr lang="pt-BR" sz="1200" kern="1200" dirty="0" smtClean="0">
                <a:solidFill>
                  <a:schemeClr val="tx1"/>
                </a:solidFill>
                <a:effectLst/>
                <a:latin typeface="+mn-lt"/>
                <a:ea typeface="+mn-ea"/>
                <a:cs typeface="+mn-cs"/>
              </a:rPr>
              <a:t>Expor à população hipertensa os benefícios da atividade física;</a:t>
            </a:r>
          </a:p>
          <a:p>
            <a:r>
              <a:rPr lang="pt-BR" sz="1200" kern="1200" dirty="0" smtClean="0">
                <a:solidFill>
                  <a:schemeClr val="tx1"/>
                </a:solidFill>
                <a:effectLst/>
                <a:latin typeface="+mn-lt"/>
                <a:ea typeface="+mn-ea"/>
                <a:cs typeface="+mn-cs"/>
              </a:rPr>
              <a:t>Explanar à equipe a importância da educação em saúde na atenção básica. Capacitar a equipe de saúde sobre práticas de atividades físicas regulares;</a:t>
            </a:r>
          </a:p>
          <a:p>
            <a:r>
              <a:rPr lang="pt-BR" sz="1200" kern="1200" dirty="0" smtClean="0">
                <a:solidFill>
                  <a:schemeClr val="tx1"/>
                </a:solidFill>
                <a:effectLst/>
                <a:latin typeface="+mn-lt"/>
                <a:ea typeface="+mn-ea"/>
                <a:cs typeface="+mn-cs"/>
              </a:rPr>
              <a:t>Monitorar a realização de práticas de orientação acerca do tabagismo aos hipertensos e diabéticos;</a:t>
            </a:r>
          </a:p>
          <a:p>
            <a:r>
              <a:rPr lang="pt-BR" sz="1200" kern="1200" dirty="0" smtClean="0">
                <a:solidFill>
                  <a:schemeClr val="tx1"/>
                </a:solidFill>
                <a:effectLst/>
                <a:latin typeface="+mn-lt"/>
                <a:ea typeface="+mn-ea"/>
                <a:cs typeface="+mn-cs"/>
              </a:rPr>
              <a:t>Realizar dinâmicas de grupo que visam expor os malefícios do tabagismo. Verificar junto ao gestor a possibilidade de fornecer tratamento contra o tabagismo;</a:t>
            </a:r>
          </a:p>
          <a:p>
            <a:r>
              <a:rPr lang="pt-BR" sz="1200" kern="1200" dirty="0" smtClean="0">
                <a:solidFill>
                  <a:schemeClr val="tx1"/>
                </a:solidFill>
                <a:effectLst/>
                <a:latin typeface="+mn-lt"/>
                <a:ea typeface="+mn-ea"/>
                <a:cs typeface="+mn-cs"/>
              </a:rPr>
              <a:t>Explanar aos hipertensos os diversos malefícios do tabagismo e expor a possibilidade de tratamento;</a:t>
            </a:r>
          </a:p>
          <a:p>
            <a:r>
              <a:rPr lang="pt-BR" sz="1200" kern="1200" dirty="0" smtClean="0">
                <a:solidFill>
                  <a:schemeClr val="tx1"/>
                </a:solidFill>
                <a:effectLst/>
                <a:latin typeface="+mn-lt"/>
                <a:ea typeface="+mn-ea"/>
                <a:cs typeface="+mn-cs"/>
              </a:rPr>
              <a:t>Explanar à equipe a importância da educação em saúde na atenção básica. Capacitar a equipe acerca de orientações a respeito do tabagismo.</a:t>
            </a:r>
            <a:endParaRPr lang="pt-BR" sz="1000" dirty="0"/>
          </a:p>
        </p:txBody>
      </p:sp>
      <p:sp>
        <p:nvSpPr>
          <p:cNvPr id="4" name="Espaço Reservado para Número de Slide 3"/>
          <p:cNvSpPr>
            <a:spLocks noGrp="1"/>
          </p:cNvSpPr>
          <p:nvPr>
            <p:ph type="sldNum" sz="quarter" idx="10"/>
          </p:nvPr>
        </p:nvSpPr>
        <p:spPr/>
        <p:txBody>
          <a:bodyPr/>
          <a:lstStyle/>
          <a:p>
            <a:fld id="{3E437BB1-87D8-44B9-9F5D-B9AFD8ED8091}" type="slidenum">
              <a:rPr lang="pt-BR" smtClean="0"/>
              <a:t>10</a:t>
            </a:fld>
            <a:endParaRPr lang="pt-BR"/>
          </a:p>
        </p:txBody>
      </p:sp>
    </p:spTree>
    <p:extLst>
      <p:ext uri="{BB962C8B-B14F-4D97-AF65-F5344CB8AC3E}">
        <p14:creationId xmlns:p14="http://schemas.microsoft.com/office/powerpoint/2010/main" val="221979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9" name="Retângulo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pt-BR" smtClean="0"/>
              <a:t>Clique para editar o título mestre</a:t>
            </a:r>
            <a:endParaRPr kumimoji="0" lang="en-US"/>
          </a:p>
        </p:txBody>
      </p:sp>
      <p:sp>
        <p:nvSpPr>
          <p:cNvPr id="3" name="Subtítulo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pt-BR" smtClean="0"/>
              <a:t>Clique para editar o estilo do subtítulo mestre</a:t>
            </a:r>
            <a:endParaRPr kumimoji="0" lang="en-US"/>
          </a:p>
        </p:txBody>
      </p:sp>
      <p:sp>
        <p:nvSpPr>
          <p:cNvPr id="4" name="Espaço Reservado para Data 3"/>
          <p:cNvSpPr>
            <a:spLocks noGrp="1"/>
          </p:cNvSpPr>
          <p:nvPr>
            <p:ph type="dt" sz="half" idx="10"/>
          </p:nvPr>
        </p:nvSpPr>
        <p:spPr/>
        <p:txBody>
          <a:bodyPr/>
          <a:lstStyle/>
          <a:p>
            <a:fld id="{A871143A-9761-4379-9AAF-CE7D14ACC069}" type="datetimeFigureOut">
              <a:rPr lang="pt-BR" smtClean="0"/>
              <a:t>22/01/2015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0BD008-1279-4644-BB3B-8A8408F5ECF2}" type="slidenum">
              <a:rPr lang="pt-BR" smtClean="0"/>
              <a:t>‹nº›</a:t>
            </a:fld>
            <a:endParaRPr lang="pt-BR"/>
          </a:p>
        </p:txBody>
      </p:sp>
      <p:sp>
        <p:nvSpPr>
          <p:cNvPr id="10" name="Retângulo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871143A-9761-4379-9AAF-CE7D14ACC069}" type="datetimeFigureOut">
              <a:rPr lang="pt-BR" smtClean="0"/>
              <a:t>22/01/2015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0BD008-1279-4644-BB3B-8A8408F5ECF2}"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9" name="Retângulo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tângulo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Vertical 1"/>
          <p:cNvSpPr>
            <a:spLocks noGrp="1"/>
          </p:cNvSpPr>
          <p:nvPr>
            <p:ph type="title" orient="vert"/>
          </p:nvPr>
        </p:nvSpPr>
        <p:spPr>
          <a:xfrm>
            <a:off x="6781800" y="274640"/>
            <a:ext cx="1905000" cy="5851525"/>
          </a:xfrm>
        </p:spPr>
        <p:txBody>
          <a:bodyPr vert="eaVert"/>
          <a:lstStyle>
            <a:extLs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871143A-9761-4379-9AAF-CE7D14ACC069}" type="datetimeFigureOut">
              <a:rPr lang="pt-BR" smtClean="0"/>
              <a:t>22/01/2015</a:t>
            </a:fld>
            <a:endParaRPr lang="pt-BR"/>
          </a:p>
        </p:txBody>
      </p:sp>
      <p:sp>
        <p:nvSpPr>
          <p:cNvPr id="5" name="Espaço Reservado para Rodapé 4"/>
          <p:cNvSpPr>
            <a:spLocks noGrp="1"/>
          </p:cNvSpPr>
          <p:nvPr>
            <p:ph type="ftr" sz="quarter" idx="11"/>
          </p:nvPr>
        </p:nvSpPr>
        <p:spPr>
          <a:xfrm>
            <a:off x="2640597" y="6377459"/>
            <a:ext cx="3836404" cy="365125"/>
          </a:xfrm>
        </p:spPr>
        <p:txBody>
          <a:bodyPr/>
          <a:lstStyle/>
          <a:p>
            <a:endParaRPr lang="pt-BR"/>
          </a:p>
        </p:txBody>
      </p:sp>
      <p:sp>
        <p:nvSpPr>
          <p:cNvPr id="6" name="Espaço Reservado para Número de Slide 5"/>
          <p:cNvSpPr>
            <a:spLocks noGrp="1"/>
          </p:cNvSpPr>
          <p:nvPr>
            <p:ph type="sldNum" sz="quarter" idx="12"/>
          </p:nvPr>
        </p:nvSpPr>
        <p:spPr/>
        <p:txBody>
          <a:bodyPr/>
          <a:lstStyle/>
          <a:p>
            <a:fld id="{540BD008-1279-4644-BB3B-8A8408F5ECF2}"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55448"/>
            <a:ext cx="8229600" cy="1252728"/>
          </a:xfrm>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idx="1"/>
          </p:nvPr>
        </p:nvSpPr>
        <p:spPr/>
        <p:txBody>
          <a:bodyPr/>
          <a:lstStyle>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A871143A-9761-4379-9AAF-CE7D14ACC069}" type="datetimeFigureOut">
              <a:rPr lang="pt-BR" smtClean="0"/>
              <a:t>22/01/2015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0BD008-1279-4644-BB3B-8A8408F5ECF2}"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9" name="Retângulo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tângulo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ítulo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p:txBody>
          <a:bodyPr/>
          <a:lstStyle/>
          <a:p>
            <a:fld id="{A871143A-9761-4379-9AAF-CE7D14ACC069}" type="datetimeFigureOut">
              <a:rPr lang="pt-BR" smtClean="0"/>
              <a:t>22/01/2015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40BD008-1279-4644-BB3B-8A8408F5ECF2}" type="slidenum">
              <a:rPr lang="pt-BR" smtClean="0"/>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Conteúdo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A871143A-9761-4379-9AAF-CE7D14ACC069}" type="datetimeFigureOut">
              <a:rPr lang="pt-BR" smtClean="0"/>
              <a:t>22/01/2015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0BD008-1279-4644-BB3B-8A8408F5ECF2}" type="slidenum">
              <a:rPr lang="pt-BR" smtClean="0"/>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t-BR" smtClean="0"/>
              <a:t>Clique para editar o texto mestre</a:t>
            </a:r>
          </a:p>
        </p:txBody>
      </p:sp>
      <p:sp>
        <p:nvSpPr>
          <p:cNvPr id="4" name="Espaço Reservado para Conteúdo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Texto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pt-BR" smtClean="0"/>
              <a:t>Clique para editar o texto mestre</a:t>
            </a:r>
          </a:p>
        </p:txBody>
      </p:sp>
      <p:sp>
        <p:nvSpPr>
          <p:cNvPr id="6" name="Espaço Reservado para Conteúdo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A871143A-9761-4379-9AAF-CE7D14ACC069}" type="datetimeFigureOut">
              <a:rPr lang="pt-BR" smtClean="0"/>
              <a:t>22/01/2015</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40BD008-1279-4644-BB3B-8A8408F5ECF2}" type="slidenum">
              <a:rPr lang="pt-BR" smtClean="0"/>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extLst/>
          </a:lstStyle>
          <a:p>
            <a:r>
              <a:rPr kumimoji="0" lang="pt-BR" smtClean="0"/>
              <a:t>Clique para editar o título mestre</a:t>
            </a:r>
            <a:endParaRPr kumimoji="0" lang="en-US"/>
          </a:p>
        </p:txBody>
      </p:sp>
      <p:sp>
        <p:nvSpPr>
          <p:cNvPr id="3" name="Espaço Reservado para Data 2"/>
          <p:cNvSpPr>
            <a:spLocks noGrp="1"/>
          </p:cNvSpPr>
          <p:nvPr>
            <p:ph type="dt" sz="half" idx="10"/>
          </p:nvPr>
        </p:nvSpPr>
        <p:spPr/>
        <p:txBody>
          <a:bodyPr/>
          <a:lstStyle/>
          <a:p>
            <a:fld id="{A871143A-9761-4379-9AAF-CE7D14ACC069}" type="datetimeFigureOut">
              <a:rPr lang="pt-BR" smtClean="0"/>
              <a:t>22/01/2015</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40BD008-1279-4644-BB3B-8A8408F5ECF2}"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871143A-9761-4379-9AAF-CE7D14ACC069}" type="datetimeFigureOut">
              <a:rPr lang="pt-BR" smtClean="0"/>
              <a:t>22/01/2015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40BD008-1279-4644-BB3B-8A8408F5ECF2}"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pt-BR" smtClean="0"/>
              <a:t>Clique para editar o título mestre</a:t>
            </a:r>
            <a:endParaRPr kumimoji="0" lang="en-US"/>
          </a:p>
        </p:txBody>
      </p:sp>
      <p:sp>
        <p:nvSpPr>
          <p:cNvPr id="3" name="Espaço Reservado para Conteúdo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Texto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p:txBody>
          <a:bodyPr/>
          <a:lstStyle/>
          <a:p>
            <a:fld id="{A871143A-9761-4379-9AAF-CE7D14ACC069}" type="datetimeFigureOut">
              <a:rPr lang="pt-BR" smtClean="0"/>
              <a:t>22/01/2015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40BD008-1279-4644-BB3B-8A8408F5ECF2}" type="slidenum">
              <a:rPr lang="pt-BR" smtClean="0"/>
              <a:t>‹nº›</a:t>
            </a:fld>
            <a:endParaRPr lang="pt-BR"/>
          </a:p>
        </p:txBody>
      </p:sp>
      <p:sp>
        <p:nvSpPr>
          <p:cNvPr id="12" name="Retângulo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ângulo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pt-BR" smtClean="0"/>
              <a:t>Clique para editar o texto mestre</a:t>
            </a:r>
          </a:p>
        </p:txBody>
      </p:sp>
      <p:sp>
        <p:nvSpPr>
          <p:cNvPr id="5" name="Espaço Reservado para Data 4"/>
          <p:cNvSpPr>
            <a:spLocks noGrp="1"/>
          </p:cNvSpPr>
          <p:nvPr>
            <p:ph type="dt" sz="half" idx="10"/>
          </p:nvPr>
        </p:nvSpPr>
        <p:spPr>
          <a:xfrm>
            <a:off x="164592" y="1170432"/>
            <a:ext cx="2523744" cy="201168"/>
          </a:xfrm>
        </p:spPr>
        <p:txBody>
          <a:bodyPr/>
          <a:lstStyle/>
          <a:p>
            <a:fld id="{A871143A-9761-4379-9AAF-CE7D14ACC069}" type="datetimeFigureOut">
              <a:rPr lang="pt-BR" smtClean="0"/>
              <a:t>22/01/2015</a:t>
            </a:fld>
            <a:endParaRPr lang="pt-BR"/>
          </a:p>
        </p:txBody>
      </p:sp>
      <p:sp>
        <p:nvSpPr>
          <p:cNvPr id="11" name="Retângulo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tângulo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ço Reservado para Rodapé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pt-BR"/>
          </a:p>
        </p:txBody>
      </p:sp>
      <p:sp>
        <p:nvSpPr>
          <p:cNvPr id="7" name="Espaço Reservado para Número de Slide 6"/>
          <p:cNvSpPr>
            <a:spLocks noGrp="1"/>
          </p:cNvSpPr>
          <p:nvPr>
            <p:ph type="sldNum" sz="quarter" idx="12"/>
          </p:nvPr>
        </p:nvSpPr>
        <p:spPr>
          <a:xfrm>
            <a:off x="8339328" y="1170432"/>
            <a:ext cx="733864" cy="201168"/>
          </a:xfrm>
        </p:spPr>
        <p:txBody>
          <a:bodyPr/>
          <a:lstStyle/>
          <a:p>
            <a:fld id="{540BD008-1279-4644-BB3B-8A8408F5ECF2}"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tângulo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tângulo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ço Reservado para Título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4" name="Espaço Reservado para Data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871143A-9761-4379-9AAF-CE7D14ACC069}" type="datetimeFigureOut">
              <a:rPr lang="pt-BR" smtClean="0"/>
              <a:t>22/01/2015</a:t>
            </a:fld>
            <a:endParaRPr lang="pt-BR"/>
          </a:p>
        </p:txBody>
      </p:sp>
      <p:sp>
        <p:nvSpPr>
          <p:cNvPr id="5" name="Espaço Reservado para Rodapé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pt-BR"/>
          </a:p>
        </p:txBody>
      </p:sp>
      <p:sp>
        <p:nvSpPr>
          <p:cNvPr id="6" name="Espaço Reservado para Número de Slid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40BD008-1279-4644-BB3B-8A8408F5ECF2}" type="slidenum">
              <a:rPr lang="pt-BR" smtClean="0"/>
              <a:t>‹nº›</a:t>
            </a:fld>
            <a:endParaRPr lang="pt-B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4.xml"/></Relationships>
</file>

<file path=ppt/slides/_rels/slide18.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16.xml"/></Relationships>
</file>

<file path=ppt/slides/_rels/slide19.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chart" Target="../charts/chart20.xml"/><Relationship Id="rId5" Type="http://schemas.openxmlformats.org/officeDocument/2006/relationships/chart" Target="../charts/chart19.xml"/><Relationship Id="rId4" Type="http://schemas.openxmlformats.org/officeDocument/2006/relationships/chart" Target="../charts/char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bebegravidez.com/causas-de-um-bebe-nascido-com-baixo-peso-ao-nascer/"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hyperlink" Target="http://noticiasdebelfordroxo.blogspot.com.br/2013/09/belford-roxo-tem-27-mil-inscritos-hipertensao-diabetes.html"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www.scielo.b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scielo.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95536" y="2635768"/>
            <a:ext cx="8424936" cy="2449416"/>
          </a:xfrm>
        </p:spPr>
        <p:txBody>
          <a:bodyPr>
            <a:noAutofit/>
          </a:bodyPr>
          <a:lstStyle/>
          <a:p>
            <a:pPr algn="ctr"/>
            <a:r>
              <a:rPr lang="pt-BR" sz="2900" dirty="0" smtClean="0">
                <a:latin typeface="Arial" panose="020B0604020202020204" pitchFamily="34" charset="0"/>
                <a:cs typeface="Arial" panose="020B0604020202020204" pitchFamily="34" charset="0"/>
              </a:rPr>
              <a:t>QUALIDADE NO ATENDIMENTO AOS PACIENTES PORTADORES DE HIPERTENSÃO ARTERIAL/DIABETES NA UNIDADE BÁSICA DE SAÚDE ALTO SANTA MARIA DO MUNICÍPIO PARNAÍBA- PI.</a:t>
            </a:r>
            <a:endParaRPr lang="pt-BR" sz="2900" dirty="0">
              <a:latin typeface="Arial" pitchFamily="34" charset="0"/>
              <a:cs typeface="Arial" pitchFamily="34" charset="0"/>
            </a:endParaRPr>
          </a:p>
        </p:txBody>
      </p:sp>
      <p:sp>
        <p:nvSpPr>
          <p:cNvPr id="3" name="Subtítulo 2"/>
          <p:cNvSpPr>
            <a:spLocks noGrp="1"/>
          </p:cNvSpPr>
          <p:nvPr>
            <p:ph type="subTitle" idx="1"/>
          </p:nvPr>
        </p:nvSpPr>
        <p:spPr>
          <a:xfrm>
            <a:off x="611560" y="5877272"/>
            <a:ext cx="8077200" cy="648072"/>
          </a:xfrm>
        </p:spPr>
        <p:txBody>
          <a:bodyPr/>
          <a:lstStyle/>
          <a:p>
            <a:pPr algn="ctr"/>
            <a:r>
              <a:rPr lang="pt-BR" b="1" dirty="0" smtClean="0">
                <a:latin typeface="Arial" pitchFamily="34" charset="0"/>
                <a:cs typeface="Arial" pitchFamily="34" charset="0"/>
              </a:rPr>
              <a:t>Daniel Trindade e Silva</a:t>
            </a:r>
          </a:p>
          <a:p>
            <a:pPr algn="ctr"/>
            <a:r>
              <a:rPr lang="pt-BR" b="1" dirty="0" smtClean="0">
                <a:latin typeface="Arial" pitchFamily="34" charset="0"/>
                <a:cs typeface="Arial" pitchFamily="34" charset="0"/>
              </a:rPr>
              <a:t>Orientador: Prof. Guilherme Ávila Salgado</a:t>
            </a:r>
            <a:endParaRPr lang="pt-BR" b="1" dirty="0">
              <a:latin typeface="Arial" pitchFamily="34" charset="0"/>
              <a:cs typeface="Arial" pitchFamily="34" charset="0"/>
            </a:endParaRPr>
          </a:p>
        </p:txBody>
      </p:sp>
      <p:sp>
        <p:nvSpPr>
          <p:cNvPr id="6" name="CaixaDeTexto 5"/>
          <p:cNvSpPr txBox="1"/>
          <p:nvPr/>
        </p:nvSpPr>
        <p:spPr>
          <a:xfrm>
            <a:off x="1979712" y="469121"/>
            <a:ext cx="6699994" cy="1015663"/>
          </a:xfrm>
          <a:prstGeom prst="rect">
            <a:avLst/>
          </a:prstGeom>
          <a:noFill/>
        </p:spPr>
        <p:txBody>
          <a:bodyPr wrap="square" rtlCol="0">
            <a:spAutoFit/>
          </a:bodyPr>
          <a:lstStyle/>
          <a:p>
            <a:pPr algn="ctr"/>
            <a:r>
              <a:rPr lang="pt-BR" sz="2000" b="1" dirty="0">
                <a:latin typeface="Arial" panose="020B0604020202020204" pitchFamily="34" charset="0"/>
                <a:cs typeface="Arial" panose="020B0604020202020204" pitchFamily="34" charset="0"/>
              </a:rPr>
              <a:t>UNIVERSIDADE FEDERAL DE PELOTAS – </a:t>
            </a:r>
            <a:r>
              <a:rPr lang="pt-BR" sz="2000" b="1" dirty="0" smtClean="0">
                <a:latin typeface="Arial" panose="020B0604020202020204" pitchFamily="34" charset="0"/>
                <a:cs typeface="Arial" panose="020B0604020202020204" pitchFamily="34" charset="0"/>
              </a:rPr>
              <a:t>UFPEL</a:t>
            </a:r>
          </a:p>
          <a:p>
            <a:pPr algn="ctr"/>
            <a:r>
              <a:rPr lang="pt-BR" sz="2000" b="1" dirty="0" smtClean="0">
                <a:latin typeface="Arial" panose="020B0604020202020204" pitchFamily="34" charset="0"/>
                <a:cs typeface="Arial" panose="020B0604020202020204" pitchFamily="34" charset="0"/>
              </a:rPr>
              <a:t>DEPARTAMENTO DE MEDICINA SOCIAL</a:t>
            </a:r>
          </a:p>
          <a:p>
            <a:pPr algn="ctr"/>
            <a:r>
              <a:rPr lang="pt-BR" sz="2000" b="1" dirty="0" smtClean="0">
                <a:latin typeface="Arial" panose="020B0604020202020204" pitchFamily="34" charset="0"/>
                <a:cs typeface="Arial" panose="020B0604020202020204" pitchFamily="34" charset="0"/>
              </a:rPr>
              <a:t>UNIVERSIDADE ABERTA DO SUS – UNASUS</a:t>
            </a:r>
            <a:endParaRPr lang="pt-BR" sz="2000" dirty="0">
              <a:latin typeface="Arial" panose="020B0604020202020204" pitchFamily="34" charset="0"/>
              <a:cs typeface="Arial" panose="020B0604020202020204" pitchFamily="34" charset="0"/>
            </a:endParaRPr>
          </a:p>
        </p:txBody>
      </p:sp>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60648"/>
            <a:ext cx="1420961" cy="1432220"/>
          </a:xfrm>
          <a:prstGeom prst="rect">
            <a:avLst/>
          </a:prstGeom>
        </p:spPr>
      </p:pic>
    </p:spTree>
    <p:extLst>
      <p:ext uri="{BB962C8B-B14F-4D97-AF65-F5344CB8AC3E}">
        <p14:creationId xmlns:p14="http://schemas.microsoft.com/office/powerpoint/2010/main" val="37865593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Análise estratégica – P.I </a:t>
            </a:r>
            <a:endParaRPr lang="pt-BR" sz="4000" dirty="0">
              <a:latin typeface="Arial" pitchFamily="34" charset="0"/>
              <a:cs typeface="Arial" pitchFamily="34" charset="0"/>
            </a:endParaRPr>
          </a:p>
        </p:txBody>
      </p:sp>
      <p:sp>
        <p:nvSpPr>
          <p:cNvPr id="13" name="CaixaDeTexto 12"/>
          <p:cNvSpPr txBox="1"/>
          <p:nvPr/>
        </p:nvSpPr>
        <p:spPr>
          <a:xfrm>
            <a:off x="453897" y="1192984"/>
            <a:ext cx="8278122" cy="369332"/>
          </a:xfrm>
          <a:prstGeom prst="rect">
            <a:avLst/>
          </a:prstGeom>
          <a:noFill/>
        </p:spPr>
        <p:txBody>
          <a:bodyPr wrap="square" rtlCol="0">
            <a:spAutoFit/>
          </a:bodyPr>
          <a:lstStyle/>
          <a:p>
            <a:r>
              <a:rPr lang="pt-BR" dirty="0" smtClean="0">
                <a:latin typeface="Arial" pitchFamily="34" charset="0"/>
                <a:cs typeface="Arial" pitchFamily="34" charset="0"/>
              </a:rPr>
              <a:t>Figura 2 – Ficha espelho (verso)</a:t>
            </a:r>
            <a:endParaRPr lang="pt-BR" dirty="0">
              <a:latin typeface="Arial" pitchFamily="34" charset="0"/>
              <a:cs typeface="Arial" pitchFamily="34" charset="0"/>
            </a:endParaRPr>
          </a:p>
        </p:txBody>
      </p:sp>
      <p:pic>
        <p:nvPicPr>
          <p:cNvPr id="6" name="Imagem 5"/>
          <p:cNvPicPr/>
          <p:nvPr/>
        </p:nvPicPr>
        <p:blipFill>
          <a:blip r:embed="rId3">
            <a:extLst>
              <a:ext uri="{28A0092B-C50C-407E-A947-70E740481C1C}">
                <a14:useLocalDpi xmlns:a14="http://schemas.microsoft.com/office/drawing/2010/main" val="0"/>
              </a:ext>
            </a:extLst>
          </a:blip>
          <a:srcRect/>
          <a:stretch>
            <a:fillRect/>
          </a:stretch>
        </p:blipFill>
        <p:spPr bwMode="auto">
          <a:xfrm>
            <a:off x="323528" y="1562315"/>
            <a:ext cx="8496944" cy="5093197"/>
          </a:xfrm>
          <a:prstGeom prst="rect">
            <a:avLst/>
          </a:prstGeom>
          <a:noFill/>
          <a:ln>
            <a:noFill/>
          </a:ln>
        </p:spPr>
      </p:pic>
    </p:spTree>
    <p:extLst>
      <p:ext uri="{BB962C8B-B14F-4D97-AF65-F5344CB8AC3E}">
        <p14:creationId xmlns:p14="http://schemas.microsoft.com/office/powerpoint/2010/main" val="18305477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Resultados/Discussão</a:t>
            </a:r>
            <a:endParaRPr lang="pt-BR" sz="4000" dirty="0">
              <a:latin typeface="Arial" pitchFamily="34" charset="0"/>
              <a:cs typeface="Arial" pitchFamily="34" charset="0"/>
            </a:endParaRPr>
          </a:p>
        </p:txBody>
      </p:sp>
      <p:graphicFrame>
        <p:nvGraphicFramePr>
          <p:cNvPr id="24" name="Gráfico 23"/>
          <p:cNvGraphicFramePr/>
          <p:nvPr>
            <p:extLst>
              <p:ext uri="{D42A27DB-BD31-4B8C-83A1-F6EECF244321}">
                <p14:modId xmlns:p14="http://schemas.microsoft.com/office/powerpoint/2010/main" val="2555256999"/>
              </p:ext>
            </p:extLst>
          </p:nvPr>
        </p:nvGraphicFramePr>
        <p:xfrm>
          <a:off x="385675" y="1404344"/>
          <a:ext cx="4464558" cy="23877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Gráfico 26"/>
          <p:cNvGraphicFramePr/>
          <p:nvPr>
            <p:extLst>
              <p:ext uri="{D42A27DB-BD31-4B8C-83A1-F6EECF244321}">
                <p14:modId xmlns:p14="http://schemas.microsoft.com/office/powerpoint/2010/main" val="598906049"/>
              </p:ext>
            </p:extLst>
          </p:nvPr>
        </p:nvGraphicFramePr>
        <p:xfrm>
          <a:off x="395536" y="4077073"/>
          <a:ext cx="4464496" cy="2448271"/>
        </p:xfrm>
        <a:graphic>
          <a:graphicData uri="http://schemas.openxmlformats.org/drawingml/2006/chart">
            <c:chart xmlns:c="http://schemas.openxmlformats.org/drawingml/2006/chart" xmlns:r="http://schemas.openxmlformats.org/officeDocument/2006/relationships" r:id="rId4"/>
          </a:graphicData>
        </a:graphic>
      </p:graphicFrame>
      <p:sp>
        <p:nvSpPr>
          <p:cNvPr id="4" name="Espaço Reservado para Conteúdo 3"/>
          <p:cNvSpPr>
            <a:spLocks noGrp="1"/>
          </p:cNvSpPr>
          <p:nvPr>
            <p:ph idx="1"/>
          </p:nvPr>
        </p:nvSpPr>
        <p:spPr>
          <a:xfrm>
            <a:off x="5076056" y="1408176"/>
            <a:ext cx="3816424" cy="5117167"/>
          </a:xfrm>
        </p:spPr>
        <p:txBody>
          <a:bodyPr>
            <a:normAutofit/>
          </a:bodyPr>
          <a:lstStyle/>
          <a:p>
            <a:pPr marL="72000" indent="-180000" algn="just"/>
            <a:r>
              <a:rPr lang="pt-BR" sz="2400" dirty="0" smtClean="0">
                <a:latin typeface="Arial" panose="020B0604020202020204" pitchFamily="34" charset="0"/>
                <a:cs typeface="Arial" panose="020B0604020202020204" pitchFamily="34" charset="0"/>
              </a:rPr>
              <a:t>Acompanhados:</a:t>
            </a:r>
          </a:p>
          <a:p>
            <a:pPr marL="364608" lvl="1" indent="-180000" algn="just"/>
            <a:r>
              <a:rPr lang="pt-BR" sz="2200" dirty="0" smtClean="0">
                <a:latin typeface="Arial" panose="020B0604020202020204" pitchFamily="34" charset="0"/>
                <a:cs typeface="Arial" panose="020B0604020202020204" pitchFamily="34" charset="0"/>
              </a:rPr>
              <a:t>102 HAS / 45 DM (60,35% e 63,38%)</a:t>
            </a:r>
          </a:p>
          <a:p>
            <a:pPr marL="72000" indent="-180000" algn="just"/>
            <a:endParaRPr lang="pt-BR" sz="2200" dirty="0">
              <a:latin typeface="Arial" panose="020B0604020202020204" pitchFamily="34" charset="0"/>
              <a:cs typeface="Arial" panose="020B0604020202020204" pitchFamily="34" charset="0"/>
            </a:endParaRPr>
          </a:p>
          <a:p>
            <a:pPr marL="72000" indent="-180000" algn="just"/>
            <a:r>
              <a:rPr lang="pt-BR" sz="2400" dirty="0" smtClean="0">
                <a:latin typeface="Arial" panose="020B0604020202020204" pitchFamily="34" charset="0"/>
                <a:cs typeface="Arial" panose="020B0604020202020204" pitchFamily="34" charset="0"/>
              </a:rPr>
              <a:t>Dificuldades:</a:t>
            </a:r>
          </a:p>
          <a:p>
            <a:pPr marL="364608" lvl="1" indent="-180000" algn="just"/>
            <a:r>
              <a:rPr lang="pt-BR" sz="2200" dirty="0" smtClean="0">
                <a:latin typeface="Arial" panose="020B0604020202020204" pitchFamily="34" charset="0"/>
                <a:cs typeface="Arial" panose="020B0604020202020204" pitchFamily="34" charset="0"/>
              </a:rPr>
              <a:t>Dificuldade </a:t>
            </a:r>
            <a:r>
              <a:rPr lang="pt-BR" sz="2200" dirty="0">
                <a:latin typeface="Arial" panose="020B0604020202020204" pitchFamily="34" charset="0"/>
                <a:cs typeface="Arial" panose="020B0604020202020204" pitchFamily="34" charset="0"/>
              </a:rPr>
              <a:t>na marcação de </a:t>
            </a:r>
            <a:r>
              <a:rPr lang="pt-BR" sz="2200" dirty="0" smtClean="0">
                <a:latin typeface="Arial" panose="020B0604020202020204" pitchFamily="34" charset="0"/>
                <a:cs typeface="Arial" panose="020B0604020202020204" pitchFamily="34" charset="0"/>
              </a:rPr>
              <a:t>consultas;</a:t>
            </a:r>
          </a:p>
          <a:p>
            <a:pPr marL="364608" lvl="1" indent="-180000" algn="just"/>
            <a:r>
              <a:rPr lang="pt-BR" sz="2200" dirty="0" smtClean="0">
                <a:latin typeface="Arial" panose="020B0604020202020204" pitchFamily="34" charset="0"/>
                <a:cs typeface="Arial" panose="020B0604020202020204" pitchFamily="34" charset="0"/>
              </a:rPr>
              <a:t>Grande </a:t>
            </a:r>
            <a:r>
              <a:rPr lang="pt-BR" sz="2200" dirty="0">
                <a:latin typeface="Arial" panose="020B0604020202020204" pitchFamily="34" charset="0"/>
                <a:cs typeface="Arial" panose="020B0604020202020204" pitchFamily="34" charset="0"/>
              </a:rPr>
              <a:t>procura pelos mesmos pacientes atendidos a pouco </a:t>
            </a:r>
            <a:r>
              <a:rPr lang="pt-BR" sz="2200" dirty="0" smtClean="0">
                <a:latin typeface="Arial" panose="020B0604020202020204" pitchFamily="34" charset="0"/>
                <a:cs typeface="Arial" panose="020B0604020202020204" pitchFamily="34" charset="0"/>
              </a:rPr>
              <a:t>tempo;</a:t>
            </a:r>
          </a:p>
          <a:p>
            <a:pPr marL="364608" lvl="1" indent="-180000" algn="just"/>
            <a:r>
              <a:rPr lang="pt-BR" sz="2200" dirty="0" smtClean="0">
                <a:latin typeface="Arial" panose="020B0604020202020204" pitchFamily="34" charset="0"/>
                <a:cs typeface="Arial" panose="020B0604020202020204" pitchFamily="34" charset="0"/>
              </a:rPr>
              <a:t>Recusa </a:t>
            </a:r>
            <a:r>
              <a:rPr lang="pt-BR" sz="2200" dirty="0">
                <a:latin typeface="Arial" panose="020B0604020202020204" pitchFamily="34" charset="0"/>
                <a:cs typeface="Arial" panose="020B0604020202020204" pitchFamily="34" charset="0"/>
              </a:rPr>
              <a:t>de alguns pacientes a serem atendidos na UBS. </a:t>
            </a:r>
          </a:p>
        </p:txBody>
      </p:sp>
    </p:spTree>
    <p:extLst>
      <p:ext uri="{BB962C8B-B14F-4D97-AF65-F5344CB8AC3E}">
        <p14:creationId xmlns:p14="http://schemas.microsoft.com/office/powerpoint/2010/main" val="619602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09728"/>
            <a:ext cx="8229600" cy="1252728"/>
          </a:xfrm>
        </p:spPr>
        <p:txBody>
          <a:bodyPr/>
          <a:lstStyle/>
          <a:p>
            <a:r>
              <a:rPr lang="pt-BR" sz="4000" dirty="0" smtClean="0">
                <a:latin typeface="Arial" pitchFamily="34" charset="0"/>
                <a:cs typeface="Arial" pitchFamily="34" charset="0"/>
              </a:rPr>
              <a:t>Resultados/Discussão</a:t>
            </a:r>
            <a:endParaRPr lang="pt-BR" sz="4000" dirty="0">
              <a:latin typeface="Arial" pitchFamily="34" charset="0"/>
              <a:cs typeface="Arial" pitchFamily="34" charset="0"/>
            </a:endParaRPr>
          </a:p>
        </p:txBody>
      </p:sp>
      <p:graphicFrame>
        <p:nvGraphicFramePr>
          <p:cNvPr id="6" name="Gráfico 5"/>
          <p:cNvGraphicFramePr/>
          <p:nvPr>
            <p:extLst>
              <p:ext uri="{D42A27DB-BD31-4B8C-83A1-F6EECF244321}">
                <p14:modId xmlns:p14="http://schemas.microsoft.com/office/powerpoint/2010/main" val="3362989571"/>
              </p:ext>
            </p:extLst>
          </p:nvPr>
        </p:nvGraphicFramePr>
        <p:xfrm>
          <a:off x="4427984" y="1443222"/>
          <a:ext cx="4438655" cy="2448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áfico 6"/>
          <p:cNvGraphicFramePr/>
          <p:nvPr>
            <p:extLst>
              <p:ext uri="{D42A27DB-BD31-4B8C-83A1-F6EECF244321}">
                <p14:modId xmlns:p14="http://schemas.microsoft.com/office/powerpoint/2010/main" val="1900789062"/>
              </p:ext>
            </p:extLst>
          </p:nvPr>
        </p:nvGraphicFramePr>
        <p:xfrm>
          <a:off x="4427984" y="4107517"/>
          <a:ext cx="4442460" cy="2489835"/>
        </p:xfrm>
        <a:graphic>
          <a:graphicData uri="http://schemas.openxmlformats.org/drawingml/2006/chart">
            <c:chart xmlns:c="http://schemas.openxmlformats.org/drawingml/2006/chart" xmlns:r="http://schemas.openxmlformats.org/officeDocument/2006/relationships" r:id="rId4"/>
          </a:graphicData>
        </a:graphic>
      </p:graphicFrame>
      <p:sp>
        <p:nvSpPr>
          <p:cNvPr id="5" name="Espaço Reservado para Conteúdo 3"/>
          <p:cNvSpPr>
            <a:spLocks noGrp="1"/>
          </p:cNvSpPr>
          <p:nvPr>
            <p:ph idx="1"/>
          </p:nvPr>
        </p:nvSpPr>
        <p:spPr>
          <a:xfrm>
            <a:off x="395536" y="1412776"/>
            <a:ext cx="3816424" cy="5117167"/>
          </a:xfrm>
        </p:spPr>
        <p:txBody>
          <a:bodyPr>
            <a:normAutofit/>
          </a:bodyPr>
          <a:lstStyle/>
          <a:p>
            <a:pPr marL="72000" indent="-180000" algn="just"/>
            <a:r>
              <a:rPr lang="pt-BR" sz="2400" dirty="0" smtClean="0">
                <a:latin typeface="Arial" panose="020B0604020202020204" pitchFamily="34" charset="0"/>
                <a:cs typeface="Arial" panose="020B0604020202020204" pitchFamily="34" charset="0"/>
              </a:rPr>
              <a:t>Exame clínico HAS:</a:t>
            </a:r>
          </a:p>
          <a:p>
            <a:pPr marL="364608" lvl="1" indent="-180000" algn="just"/>
            <a:r>
              <a:rPr lang="pt-BR" sz="2200" dirty="0" smtClean="0">
                <a:latin typeface="Arial" panose="020B0604020202020204" pitchFamily="34" charset="0"/>
                <a:cs typeface="Arial" panose="020B0604020202020204" pitchFamily="34" charset="0"/>
              </a:rPr>
              <a:t>41%</a:t>
            </a:r>
          </a:p>
          <a:p>
            <a:pPr marL="364608" lvl="1" indent="-180000" algn="just"/>
            <a:r>
              <a:rPr lang="pt-BR" sz="2200" dirty="0" smtClean="0">
                <a:latin typeface="Arial" panose="020B0604020202020204" pitchFamily="34" charset="0"/>
                <a:cs typeface="Arial" panose="020B0604020202020204" pitchFamily="34" charset="0"/>
              </a:rPr>
              <a:t>65,2%</a:t>
            </a:r>
          </a:p>
          <a:p>
            <a:pPr marL="364608" lvl="1" indent="-180000" algn="just"/>
            <a:r>
              <a:rPr lang="pt-BR" sz="2200" dirty="0" smtClean="0">
                <a:latin typeface="Arial" panose="020B0604020202020204" pitchFamily="34" charset="0"/>
                <a:cs typeface="Arial" panose="020B0604020202020204" pitchFamily="34" charset="0"/>
              </a:rPr>
              <a:t>62,2%</a:t>
            </a:r>
            <a:endParaRPr lang="pt-BR" sz="1800" dirty="0" smtClean="0">
              <a:latin typeface="Arial" panose="020B0604020202020204" pitchFamily="34" charset="0"/>
              <a:cs typeface="Arial" panose="020B0604020202020204" pitchFamily="34" charset="0"/>
            </a:endParaRPr>
          </a:p>
          <a:p>
            <a:pPr marL="72000" indent="-180000" algn="just"/>
            <a:endParaRPr lang="pt-BR" sz="2200" dirty="0">
              <a:latin typeface="Arial" panose="020B0604020202020204" pitchFamily="34" charset="0"/>
              <a:cs typeface="Arial" panose="020B0604020202020204" pitchFamily="34" charset="0"/>
            </a:endParaRPr>
          </a:p>
          <a:p>
            <a:pPr marL="72000" indent="-180000" algn="just"/>
            <a:r>
              <a:rPr lang="pt-BR" sz="2400" dirty="0">
                <a:latin typeface="Arial" panose="020B0604020202020204" pitchFamily="34" charset="0"/>
                <a:cs typeface="Arial" panose="020B0604020202020204" pitchFamily="34" charset="0"/>
              </a:rPr>
              <a:t>Exame clínico </a:t>
            </a:r>
            <a:r>
              <a:rPr lang="pt-BR" sz="2400" dirty="0" smtClean="0">
                <a:latin typeface="Arial" panose="020B0604020202020204" pitchFamily="34" charset="0"/>
                <a:cs typeface="Arial" panose="020B0604020202020204" pitchFamily="34" charset="0"/>
              </a:rPr>
              <a:t>DM:</a:t>
            </a:r>
          </a:p>
          <a:p>
            <a:pPr marL="364608" lvl="1" indent="-180000" algn="just"/>
            <a:r>
              <a:rPr lang="pt-BR" sz="2200" dirty="0" smtClean="0">
                <a:latin typeface="Arial" panose="020B0604020202020204" pitchFamily="34" charset="0"/>
                <a:cs typeface="Arial" panose="020B0604020202020204" pitchFamily="34" charset="0"/>
              </a:rPr>
              <a:t>50%</a:t>
            </a:r>
          </a:p>
          <a:p>
            <a:pPr marL="364608" lvl="1" indent="-180000" algn="just"/>
            <a:r>
              <a:rPr lang="pt-BR" sz="2200" dirty="0" smtClean="0">
                <a:latin typeface="Arial" panose="020B0604020202020204" pitchFamily="34" charset="0"/>
                <a:cs typeface="Arial" panose="020B0604020202020204" pitchFamily="34" charset="0"/>
              </a:rPr>
              <a:t>81,8%</a:t>
            </a:r>
          </a:p>
          <a:p>
            <a:pPr marL="364608" lvl="1" indent="-180000" algn="just"/>
            <a:r>
              <a:rPr lang="pt-BR" sz="2200" dirty="0" smtClean="0">
                <a:latin typeface="Arial" panose="020B0604020202020204" pitchFamily="34" charset="0"/>
                <a:cs typeface="Arial" panose="020B0604020202020204" pitchFamily="34" charset="0"/>
              </a:rPr>
              <a:t>76,9%</a:t>
            </a: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6322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8872"/>
            <a:ext cx="8229600" cy="1252728"/>
          </a:xfrm>
        </p:spPr>
        <p:txBody>
          <a:bodyPr/>
          <a:lstStyle/>
          <a:p>
            <a:r>
              <a:rPr lang="pt-BR" sz="4000" dirty="0" smtClean="0">
                <a:latin typeface="Arial" pitchFamily="34" charset="0"/>
                <a:cs typeface="Arial" pitchFamily="34" charset="0"/>
              </a:rPr>
              <a:t>Resultados/Discussão</a:t>
            </a:r>
            <a:endParaRPr lang="pt-BR" sz="4000" dirty="0">
              <a:latin typeface="Arial" pitchFamily="34" charset="0"/>
              <a:cs typeface="Arial" pitchFamily="34" charset="0"/>
            </a:endParaRPr>
          </a:p>
        </p:txBody>
      </p:sp>
      <p:graphicFrame>
        <p:nvGraphicFramePr>
          <p:cNvPr id="6" name="Gráfico 5"/>
          <p:cNvGraphicFramePr/>
          <p:nvPr>
            <p:extLst>
              <p:ext uri="{D42A27DB-BD31-4B8C-83A1-F6EECF244321}">
                <p14:modId xmlns:p14="http://schemas.microsoft.com/office/powerpoint/2010/main" val="572180196"/>
              </p:ext>
            </p:extLst>
          </p:nvPr>
        </p:nvGraphicFramePr>
        <p:xfrm>
          <a:off x="421764" y="1432202"/>
          <a:ext cx="4392488" cy="238998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áfico 6"/>
          <p:cNvGraphicFramePr/>
          <p:nvPr>
            <p:extLst>
              <p:ext uri="{D42A27DB-BD31-4B8C-83A1-F6EECF244321}">
                <p14:modId xmlns:p14="http://schemas.microsoft.com/office/powerpoint/2010/main" val="2762077826"/>
              </p:ext>
            </p:extLst>
          </p:nvPr>
        </p:nvGraphicFramePr>
        <p:xfrm>
          <a:off x="435456" y="4005064"/>
          <a:ext cx="4352567" cy="2520280"/>
        </p:xfrm>
        <a:graphic>
          <a:graphicData uri="http://schemas.openxmlformats.org/drawingml/2006/chart">
            <c:chart xmlns:c="http://schemas.openxmlformats.org/drawingml/2006/chart" xmlns:r="http://schemas.openxmlformats.org/officeDocument/2006/relationships" r:id="rId4"/>
          </a:graphicData>
        </a:graphic>
      </p:graphicFrame>
      <p:sp>
        <p:nvSpPr>
          <p:cNvPr id="5" name="Espaço Reservado para Conteúdo 3"/>
          <p:cNvSpPr>
            <a:spLocks noGrp="1"/>
          </p:cNvSpPr>
          <p:nvPr>
            <p:ph idx="1"/>
          </p:nvPr>
        </p:nvSpPr>
        <p:spPr>
          <a:xfrm>
            <a:off x="5004048" y="1412776"/>
            <a:ext cx="3816424" cy="5117167"/>
          </a:xfrm>
        </p:spPr>
        <p:txBody>
          <a:bodyPr>
            <a:normAutofit/>
          </a:bodyPr>
          <a:lstStyle/>
          <a:p>
            <a:pPr marL="72000" indent="-180000"/>
            <a:r>
              <a:rPr lang="pt-BR" sz="2400" dirty="0" smtClean="0">
                <a:latin typeface="Arial" panose="020B0604020202020204" pitchFamily="34" charset="0"/>
                <a:cs typeface="Arial" panose="020B0604020202020204" pitchFamily="34" charset="0"/>
              </a:rPr>
              <a:t>Exames </a:t>
            </a:r>
            <a:r>
              <a:rPr lang="pt-BR" sz="2400" dirty="0" err="1" smtClean="0">
                <a:latin typeface="Arial" panose="020B0604020202020204" pitchFamily="34" charset="0"/>
                <a:cs typeface="Arial" panose="020B0604020202020204" pitchFamily="34" charset="0"/>
              </a:rPr>
              <a:t>complem</a:t>
            </a:r>
            <a:r>
              <a:rPr lang="pt-BR" sz="2400" dirty="0" smtClean="0">
                <a:latin typeface="Arial" panose="020B0604020202020204" pitchFamily="34" charset="0"/>
                <a:cs typeface="Arial" panose="020B0604020202020204" pitchFamily="34" charset="0"/>
              </a:rPr>
              <a:t>. HAS:</a:t>
            </a:r>
          </a:p>
          <a:p>
            <a:pPr marL="364608" lvl="1" indent="-180000"/>
            <a:r>
              <a:rPr lang="pt-BR" sz="2200" dirty="0" smtClean="0">
                <a:latin typeface="Arial" panose="020B0604020202020204" pitchFamily="34" charset="0"/>
                <a:cs typeface="Arial" panose="020B0604020202020204" pitchFamily="34" charset="0"/>
              </a:rPr>
              <a:t>12,8%; 52,2% e 62,2%</a:t>
            </a:r>
            <a:endParaRPr lang="pt-BR" sz="1800" dirty="0" smtClean="0">
              <a:latin typeface="Arial" panose="020B0604020202020204" pitchFamily="34" charset="0"/>
              <a:cs typeface="Arial" panose="020B0604020202020204" pitchFamily="34" charset="0"/>
            </a:endParaRPr>
          </a:p>
          <a:p>
            <a:pPr marL="72000" indent="-180000"/>
            <a:endParaRPr lang="pt-BR" sz="2200" dirty="0">
              <a:latin typeface="Arial" panose="020B0604020202020204" pitchFamily="34" charset="0"/>
              <a:cs typeface="Arial" panose="020B0604020202020204" pitchFamily="34" charset="0"/>
            </a:endParaRPr>
          </a:p>
          <a:p>
            <a:pPr marL="72000" indent="-180000"/>
            <a:r>
              <a:rPr lang="pt-BR" sz="2400" dirty="0">
                <a:latin typeface="Arial" panose="020B0604020202020204" pitchFamily="34" charset="0"/>
                <a:cs typeface="Arial" panose="020B0604020202020204" pitchFamily="34" charset="0"/>
              </a:rPr>
              <a:t>Exames </a:t>
            </a:r>
            <a:r>
              <a:rPr lang="pt-BR" sz="2400" dirty="0" err="1">
                <a:latin typeface="Arial" panose="020B0604020202020204" pitchFamily="34" charset="0"/>
                <a:cs typeface="Arial" panose="020B0604020202020204" pitchFamily="34" charset="0"/>
              </a:rPr>
              <a:t>complem</a:t>
            </a:r>
            <a:r>
              <a:rPr lang="pt-BR" sz="2400" dirty="0">
                <a:latin typeface="Arial" panose="020B0604020202020204" pitchFamily="34" charset="0"/>
                <a:cs typeface="Arial" panose="020B0604020202020204" pitchFamily="34" charset="0"/>
              </a:rPr>
              <a:t>. </a:t>
            </a:r>
            <a:r>
              <a:rPr lang="pt-BR" sz="2400" dirty="0" smtClean="0">
                <a:latin typeface="Arial" panose="020B0604020202020204" pitchFamily="34" charset="0"/>
                <a:cs typeface="Arial" panose="020B0604020202020204" pitchFamily="34" charset="0"/>
              </a:rPr>
              <a:t>DM:</a:t>
            </a:r>
            <a:endParaRPr lang="pt-BR" sz="2400" dirty="0">
              <a:latin typeface="Arial" panose="020B0604020202020204" pitchFamily="34" charset="0"/>
              <a:cs typeface="Arial" panose="020B0604020202020204" pitchFamily="34" charset="0"/>
            </a:endParaRPr>
          </a:p>
          <a:p>
            <a:pPr marL="364608" lvl="1" indent="-180000"/>
            <a:r>
              <a:rPr lang="pt-BR" sz="2200" dirty="0" smtClean="0">
                <a:latin typeface="Arial" panose="020B0604020202020204" pitchFamily="34" charset="0"/>
                <a:cs typeface="Arial" panose="020B0604020202020204" pitchFamily="34" charset="0"/>
              </a:rPr>
              <a:t>16,7%; 50% e 76,9%</a:t>
            </a:r>
          </a:p>
          <a:p>
            <a:pPr marL="364608" lvl="1" indent="-180000"/>
            <a:endParaRPr lang="pt-BR" sz="2200" dirty="0">
              <a:latin typeface="Arial" panose="020B0604020202020204" pitchFamily="34" charset="0"/>
              <a:cs typeface="Arial" panose="020B0604020202020204" pitchFamily="34" charset="0"/>
            </a:endParaRPr>
          </a:p>
          <a:p>
            <a:pPr marL="72000" indent="-180000"/>
            <a:r>
              <a:rPr lang="pt-BR" sz="2400" dirty="0" smtClean="0">
                <a:latin typeface="Arial" panose="020B0604020202020204" pitchFamily="34" charset="0"/>
                <a:cs typeface="Arial" panose="020B0604020202020204" pitchFamily="34" charset="0"/>
              </a:rPr>
              <a:t>Dificuldades na marcação de exames;</a:t>
            </a:r>
          </a:p>
          <a:p>
            <a:pPr marL="72000" indent="-180000"/>
            <a:endParaRPr lang="pt-BR" sz="2400" dirty="0" smtClean="0">
              <a:latin typeface="Arial" panose="020B0604020202020204" pitchFamily="34" charset="0"/>
              <a:cs typeface="Arial" panose="020B0604020202020204" pitchFamily="34" charset="0"/>
            </a:endParaRPr>
          </a:p>
          <a:p>
            <a:pPr marL="72000" indent="-180000"/>
            <a:r>
              <a:rPr lang="pt-BR" sz="2400" dirty="0" smtClean="0">
                <a:latin typeface="Arial" panose="020B0604020202020204" pitchFamily="34" charset="0"/>
                <a:cs typeface="Arial" panose="020B0604020202020204" pitchFamily="34" charset="0"/>
              </a:rPr>
              <a:t>Baixo número de exames disponíveis no sistema.</a:t>
            </a:r>
            <a:endParaRPr lang="pt-B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69669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Resultados/Discussão</a:t>
            </a:r>
            <a:endParaRPr lang="pt-BR" sz="4000" dirty="0">
              <a:latin typeface="Arial" pitchFamily="34" charset="0"/>
              <a:cs typeface="Arial" pitchFamily="34" charset="0"/>
            </a:endParaRPr>
          </a:p>
        </p:txBody>
      </p:sp>
      <p:graphicFrame>
        <p:nvGraphicFramePr>
          <p:cNvPr id="8" name="Gráfico 7"/>
          <p:cNvGraphicFramePr/>
          <p:nvPr>
            <p:extLst>
              <p:ext uri="{D42A27DB-BD31-4B8C-83A1-F6EECF244321}">
                <p14:modId xmlns:p14="http://schemas.microsoft.com/office/powerpoint/2010/main" val="1168042331"/>
              </p:ext>
            </p:extLst>
          </p:nvPr>
        </p:nvGraphicFramePr>
        <p:xfrm>
          <a:off x="4355976" y="1408176"/>
          <a:ext cx="4527044" cy="2524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áfico 8"/>
          <p:cNvGraphicFramePr/>
          <p:nvPr>
            <p:extLst>
              <p:ext uri="{D42A27DB-BD31-4B8C-83A1-F6EECF244321}">
                <p14:modId xmlns:p14="http://schemas.microsoft.com/office/powerpoint/2010/main" val="2645214052"/>
              </p:ext>
            </p:extLst>
          </p:nvPr>
        </p:nvGraphicFramePr>
        <p:xfrm>
          <a:off x="4355976" y="4077072"/>
          <a:ext cx="4528185" cy="2530475"/>
        </p:xfrm>
        <a:graphic>
          <a:graphicData uri="http://schemas.openxmlformats.org/drawingml/2006/chart">
            <c:chart xmlns:c="http://schemas.openxmlformats.org/drawingml/2006/chart" xmlns:r="http://schemas.openxmlformats.org/officeDocument/2006/relationships" r:id="rId4"/>
          </a:graphicData>
        </a:graphic>
      </p:graphicFrame>
      <p:sp>
        <p:nvSpPr>
          <p:cNvPr id="5" name="Espaço Reservado para Conteúdo 3"/>
          <p:cNvSpPr>
            <a:spLocks noGrp="1"/>
          </p:cNvSpPr>
          <p:nvPr>
            <p:ph idx="1"/>
          </p:nvPr>
        </p:nvSpPr>
        <p:spPr>
          <a:xfrm>
            <a:off x="395536" y="1412776"/>
            <a:ext cx="3816424" cy="5117167"/>
          </a:xfrm>
        </p:spPr>
        <p:txBody>
          <a:bodyPr>
            <a:normAutofit/>
          </a:bodyPr>
          <a:lstStyle/>
          <a:p>
            <a:pPr marL="72000" indent="-180000"/>
            <a:r>
              <a:rPr lang="pt-BR" sz="2400" dirty="0" smtClean="0">
                <a:latin typeface="Arial" panose="020B0604020202020204" pitchFamily="34" charset="0"/>
                <a:cs typeface="Arial" panose="020B0604020202020204" pitchFamily="34" charset="0"/>
              </a:rPr>
              <a:t>Prescrição da farmácia popular HAS:</a:t>
            </a:r>
          </a:p>
          <a:p>
            <a:pPr marL="364608" lvl="1" indent="-180000"/>
            <a:r>
              <a:rPr lang="pt-BR" sz="2200" dirty="0" smtClean="0">
                <a:latin typeface="Arial" panose="020B0604020202020204" pitchFamily="34" charset="0"/>
                <a:cs typeface="Arial" panose="020B0604020202020204" pitchFamily="34" charset="0"/>
              </a:rPr>
              <a:t>94,9%; 82,6% e 88,9%</a:t>
            </a:r>
            <a:endParaRPr lang="pt-BR" sz="1800" dirty="0" smtClean="0">
              <a:latin typeface="Arial" panose="020B0604020202020204" pitchFamily="34" charset="0"/>
              <a:cs typeface="Arial" panose="020B0604020202020204" pitchFamily="34" charset="0"/>
            </a:endParaRPr>
          </a:p>
          <a:p>
            <a:pPr marL="72000" indent="-180000"/>
            <a:endParaRPr lang="pt-BR" sz="2200" dirty="0">
              <a:latin typeface="Arial" panose="020B0604020202020204" pitchFamily="34" charset="0"/>
              <a:cs typeface="Arial" panose="020B0604020202020204" pitchFamily="34" charset="0"/>
            </a:endParaRPr>
          </a:p>
          <a:p>
            <a:pPr marL="72000" indent="-180000"/>
            <a:r>
              <a:rPr lang="pt-BR" sz="2400" dirty="0">
                <a:latin typeface="Arial" panose="020B0604020202020204" pitchFamily="34" charset="0"/>
                <a:cs typeface="Arial" panose="020B0604020202020204" pitchFamily="34" charset="0"/>
              </a:rPr>
              <a:t>Prescrição da farmácia popular </a:t>
            </a:r>
            <a:r>
              <a:rPr lang="pt-BR" sz="2400" dirty="0" smtClean="0">
                <a:latin typeface="Arial" panose="020B0604020202020204" pitchFamily="34" charset="0"/>
                <a:cs typeface="Arial" panose="020B0604020202020204" pitchFamily="34" charset="0"/>
              </a:rPr>
              <a:t>DM:</a:t>
            </a:r>
            <a:endParaRPr lang="pt-BR" sz="2400" dirty="0">
              <a:latin typeface="Arial" panose="020B0604020202020204" pitchFamily="34" charset="0"/>
              <a:cs typeface="Arial" panose="020B0604020202020204" pitchFamily="34" charset="0"/>
            </a:endParaRPr>
          </a:p>
          <a:p>
            <a:pPr marL="364608" lvl="1" indent="-180000"/>
            <a:r>
              <a:rPr lang="pt-BR" sz="2200" dirty="0" smtClean="0">
                <a:latin typeface="Arial" panose="020B0604020202020204" pitchFamily="34" charset="0"/>
                <a:cs typeface="Arial" panose="020B0604020202020204" pitchFamily="34" charset="0"/>
              </a:rPr>
              <a:t>100%; 86,4% e 92,3%</a:t>
            </a:r>
            <a:endParaRPr lang="pt-BR" sz="1800" dirty="0">
              <a:latin typeface="Arial" panose="020B0604020202020204" pitchFamily="34" charset="0"/>
              <a:cs typeface="Arial" panose="020B0604020202020204" pitchFamily="34" charset="0"/>
            </a:endParaRPr>
          </a:p>
          <a:p>
            <a:pPr marL="364608" lvl="1" indent="-180000"/>
            <a:endParaRPr lang="pt-BR" sz="2200" dirty="0">
              <a:latin typeface="Arial" panose="020B0604020202020204" pitchFamily="34" charset="0"/>
              <a:cs typeface="Arial" panose="020B0604020202020204" pitchFamily="34" charset="0"/>
            </a:endParaRPr>
          </a:p>
          <a:p>
            <a:pPr marL="72000" indent="-180000"/>
            <a:r>
              <a:rPr lang="pt-BR" sz="2400" dirty="0" smtClean="0">
                <a:latin typeface="Arial" panose="020B0604020202020204" pitchFamily="34" charset="0"/>
                <a:cs typeface="Arial" panose="020B0604020202020204" pitchFamily="34" charset="0"/>
              </a:rPr>
              <a:t>Problemas específicos</a:t>
            </a:r>
          </a:p>
          <a:p>
            <a:pPr marL="72000" indent="-180000"/>
            <a:endParaRPr lang="pt-BR" sz="2400" dirty="0" smtClean="0">
              <a:latin typeface="Arial" panose="020B0604020202020204" pitchFamily="34" charset="0"/>
              <a:cs typeface="Arial" panose="020B0604020202020204" pitchFamily="34" charset="0"/>
            </a:endParaRPr>
          </a:p>
          <a:p>
            <a:pPr marL="72000" indent="-180000"/>
            <a:r>
              <a:rPr lang="pt-BR" sz="2400" dirty="0" smtClean="0">
                <a:latin typeface="Arial" panose="020B0604020202020204" pitchFamily="34" charset="0"/>
                <a:cs typeface="Arial" panose="020B0604020202020204" pitchFamily="34" charset="0"/>
              </a:rPr>
              <a:t>Falta da medicação na UBS</a:t>
            </a:r>
            <a:endParaRPr lang="pt-B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9615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Resultados/Discussão</a:t>
            </a:r>
            <a:endParaRPr lang="pt-BR" sz="4000" dirty="0">
              <a:latin typeface="Arial" pitchFamily="34" charset="0"/>
              <a:cs typeface="Arial" pitchFamily="34" charset="0"/>
            </a:endParaRPr>
          </a:p>
        </p:txBody>
      </p:sp>
      <p:graphicFrame>
        <p:nvGraphicFramePr>
          <p:cNvPr id="8" name="Gráfico 7"/>
          <p:cNvGraphicFramePr/>
          <p:nvPr>
            <p:extLst>
              <p:ext uri="{D42A27DB-BD31-4B8C-83A1-F6EECF244321}">
                <p14:modId xmlns:p14="http://schemas.microsoft.com/office/powerpoint/2010/main" val="1514050802"/>
              </p:ext>
            </p:extLst>
          </p:nvPr>
        </p:nvGraphicFramePr>
        <p:xfrm>
          <a:off x="323528" y="1408176"/>
          <a:ext cx="4536504" cy="24585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áfico 8"/>
          <p:cNvGraphicFramePr/>
          <p:nvPr>
            <p:extLst>
              <p:ext uri="{D42A27DB-BD31-4B8C-83A1-F6EECF244321}">
                <p14:modId xmlns:p14="http://schemas.microsoft.com/office/powerpoint/2010/main" val="3790944790"/>
              </p:ext>
            </p:extLst>
          </p:nvPr>
        </p:nvGraphicFramePr>
        <p:xfrm>
          <a:off x="323528" y="4005064"/>
          <a:ext cx="4536504" cy="2588895"/>
        </p:xfrm>
        <a:graphic>
          <a:graphicData uri="http://schemas.openxmlformats.org/drawingml/2006/chart">
            <c:chart xmlns:c="http://schemas.openxmlformats.org/drawingml/2006/chart" xmlns:r="http://schemas.openxmlformats.org/officeDocument/2006/relationships" r:id="rId4"/>
          </a:graphicData>
        </a:graphic>
      </p:graphicFrame>
      <p:sp>
        <p:nvSpPr>
          <p:cNvPr id="5" name="Espaço Reservado para Conteúdo 3"/>
          <p:cNvSpPr>
            <a:spLocks noGrp="1"/>
          </p:cNvSpPr>
          <p:nvPr>
            <p:ph idx="1"/>
          </p:nvPr>
        </p:nvSpPr>
        <p:spPr>
          <a:xfrm>
            <a:off x="5004048" y="1412776"/>
            <a:ext cx="3816424" cy="5117167"/>
          </a:xfrm>
        </p:spPr>
        <p:txBody>
          <a:bodyPr>
            <a:normAutofit/>
          </a:bodyPr>
          <a:lstStyle/>
          <a:p>
            <a:pPr marL="72000" indent="-180000"/>
            <a:r>
              <a:rPr lang="pt-BR" sz="2400" dirty="0" smtClean="0">
                <a:latin typeface="Arial" panose="020B0604020202020204" pitchFamily="34" charset="0"/>
                <a:cs typeface="Arial" panose="020B0604020202020204" pitchFamily="34" charset="0"/>
              </a:rPr>
              <a:t>Necessidade de atendimento odontológico:</a:t>
            </a:r>
          </a:p>
          <a:p>
            <a:pPr marL="364608" lvl="1" indent="-180000"/>
            <a:r>
              <a:rPr lang="pt-BR" sz="2200" dirty="0" smtClean="0">
                <a:latin typeface="Arial" panose="020B0604020202020204" pitchFamily="34" charset="0"/>
                <a:cs typeface="Arial" panose="020B0604020202020204" pitchFamily="34" charset="0"/>
              </a:rPr>
              <a:t>100% dos HAS e DM</a:t>
            </a:r>
            <a:endParaRPr lang="pt-BR" sz="1800" dirty="0" smtClean="0">
              <a:latin typeface="Arial" panose="020B0604020202020204" pitchFamily="34" charset="0"/>
              <a:cs typeface="Arial" panose="020B0604020202020204" pitchFamily="34" charset="0"/>
            </a:endParaRPr>
          </a:p>
          <a:p>
            <a:pPr marL="72000" indent="-180000"/>
            <a:endParaRPr lang="pt-BR" sz="2200" dirty="0">
              <a:latin typeface="Arial" panose="020B0604020202020204" pitchFamily="34" charset="0"/>
              <a:cs typeface="Arial" panose="020B0604020202020204" pitchFamily="34" charset="0"/>
            </a:endParaRPr>
          </a:p>
          <a:p>
            <a:pPr marL="72000" indent="-180000"/>
            <a:r>
              <a:rPr lang="pt-BR" sz="2400" dirty="0" smtClean="0">
                <a:latin typeface="Arial" panose="020B0604020202020204" pitchFamily="34" charset="0"/>
                <a:cs typeface="Arial" panose="020B0604020202020204" pitchFamily="34" charset="0"/>
              </a:rPr>
              <a:t>Atendimento prejudicado:</a:t>
            </a:r>
          </a:p>
          <a:p>
            <a:pPr marL="364608" lvl="1" indent="-180000"/>
            <a:r>
              <a:rPr lang="pt-BR" sz="2200" dirty="0" smtClean="0">
                <a:latin typeface="Arial" panose="020B0604020202020204" pitchFamily="34" charset="0"/>
                <a:cs typeface="Arial" panose="020B0604020202020204" pitchFamily="34" charset="0"/>
              </a:rPr>
              <a:t>Falta de material</a:t>
            </a:r>
          </a:p>
          <a:p>
            <a:pPr marL="364608" lvl="1" indent="-180000"/>
            <a:r>
              <a:rPr lang="pt-BR" sz="2200" dirty="0" smtClean="0">
                <a:latin typeface="Arial" panose="020B0604020202020204" pitchFamily="34" charset="0"/>
                <a:cs typeface="Arial" panose="020B0604020202020204" pitchFamily="34" charset="0"/>
              </a:rPr>
              <a:t>Falta de manutenção</a:t>
            </a:r>
          </a:p>
          <a:p>
            <a:pPr marL="364608" lvl="1" indent="-180000"/>
            <a:endParaRPr lang="pt-BR" sz="2200" dirty="0">
              <a:latin typeface="Arial" panose="020B0604020202020204" pitchFamily="34" charset="0"/>
              <a:cs typeface="Arial" panose="020B0604020202020204" pitchFamily="34" charset="0"/>
            </a:endParaRPr>
          </a:p>
          <a:p>
            <a:pPr marL="364608" lvl="1" indent="-180000"/>
            <a:r>
              <a:rPr lang="pt-BR" sz="2200" dirty="0" smtClean="0">
                <a:latin typeface="Arial" panose="020B0604020202020204" pitchFamily="34" charset="0"/>
                <a:cs typeface="Arial" panose="020B0604020202020204" pitchFamily="34" charset="0"/>
              </a:rPr>
              <a:t>CEO</a:t>
            </a: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62210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Resultados/Discussão</a:t>
            </a:r>
            <a:endParaRPr lang="pt-BR" sz="4000" dirty="0">
              <a:latin typeface="Arial" pitchFamily="34" charset="0"/>
              <a:cs typeface="Arial" pitchFamily="34" charset="0"/>
            </a:endParaRPr>
          </a:p>
        </p:txBody>
      </p:sp>
      <p:graphicFrame>
        <p:nvGraphicFramePr>
          <p:cNvPr id="6" name="Gráfico 5"/>
          <p:cNvGraphicFramePr/>
          <p:nvPr>
            <p:extLst>
              <p:ext uri="{D42A27DB-BD31-4B8C-83A1-F6EECF244321}">
                <p14:modId xmlns:p14="http://schemas.microsoft.com/office/powerpoint/2010/main" val="2227143770"/>
              </p:ext>
            </p:extLst>
          </p:nvPr>
        </p:nvGraphicFramePr>
        <p:xfrm>
          <a:off x="4211960" y="1408176"/>
          <a:ext cx="4693920" cy="25248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áfico 6"/>
          <p:cNvGraphicFramePr/>
          <p:nvPr>
            <p:extLst>
              <p:ext uri="{D42A27DB-BD31-4B8C-83A1-F6EECF244321}">
                <p14:modId xmlns:p14="http://schemas.microsoft.com/office/powerpoint/2010/main" val="893669543"/>
              </p:ext>
            </p:extLst>
          </p:nvPr>
        </p:nvGraphicFramePr>
        <p:xfrm>
          <a:off x="4211960" y="4149080"/>
          <a:ext cx="4662676" cy="2376264"/>
        </p:xfrm>
        <a:graphic>
          <a:graphicData uri="http://schemas.openxmlformats.org/drawingml/2006/chart">
            <c:chart xmlns:c="http://schemas.openxmlformats.org/drawingml/2006/chart" xmlns:r="http://schemas.openxmlformats.org/officeDocument/2006/relationships" r:id="rId4"/>
          </a:graphicData>
        </a:graphic>
      </p:graphicFrame>
      <p:sp>
        <p:nvSpPr>
          <p:cNvPr id="8" name="Espaço Reservado para Conteúdo 3"/>
          <p:cNvSpPr>
            <a:spLocks noGrp="1"/>
          </p:cNvSpPr>
          <p:nvPr>
            <p:ph idx="1"/>
          </p:nvPr>
        </p:nvSpPr>
        <p:spPr>
          <a:xfrm>
            <a:off x="323528" y="1412776"/>
            <a:ext cx="3816424" cy="5117167"/>
          </a:xfrm>
        </p:spPr>
        <p:txBody>
          <a:bodyPr>
            <a:normAutofit/>
          </a:bodyPr>
          <a:lstStyle/>
          <a:p>
            <a:pPr marL="72000" indent="-180000" algn="just"/>
            <a:r>
              <a:rPr lang="pt-BR" sz="2400" dirty="0" smtClean="0">
                <a:latin typeface="Arial" panose="020B0604020202020204" pitchFamily="34" charset="0"/>
                <a:cs typeface="Arial" panose="020B0604020202020204" pitchFamily="34" charset="0"/>
              </a:rPr>
              <a:t>Faltosos com BA - HAS:</a:t>
            </a:r>
          </a:p>
          <a:p>
            <a:pPr marL="364608" lvl="1" indent="-180000" algn="just"/>
            <a:r>
              <a:rPr lang="pt-BR" sz="2200" dirty="0" smtClean="0">
                <a:latin typeface="Arial" panose="020B0604020202020204" pitchFamily="34" charset="0"/>
                <a:cs typeface="Arial" panose="020B0604020202020204" pitchFamily="34" charset="0"/>
              </a:rPr>
              <a:t>90,9%</a:t>
            </a:r>
          </a:p>
          <a:p>
            <a:pPr marL="364608" lvl="1" indent="-180000" algn="just"/>
            <a:r>
              <a:rPr lang="pt-BR" sz="2200" dirty="0" smtClean="0">
                <a:latin typeface="Arial" panose="020B0604020202020204" pitchFamily="34" charset="0"/>
                <a:cs typeface="Arial" panose="020B0604020202020204" pitchFamily="34" charset="0"/>
              </a:rPr>
              <a:t>100%</a:t>
            </a:r>
          </a:p>
          <a:p>
            <a:pPr marL="364608" lvl="1" indent="-180000" algn="just"/>
            <a:r>
              <a:rPr lang="pt-BR" sz="2200" dirty="0" smtClean="0">
                <a:latin typeface="Arial" panose="020B0604020202020204" pitchFamily="34" charset="0"/>
                <a:cs typeface="Arial" panose="020B0604020202020204" pitchFamily="34" charset="0"/>
              </a:rPr>
              <a:t>84,2%</a:t>
            </a:r>
            <a:endParaRPr lang="pt-BR" sz="1800" dirty="0" smtClean="0">
              <a:latin typeface="Arial" panose="020B0604020202020204" pitchFamily="34" charset="0"/>
              <a:cs typeface="Arial" panose="020B0604020202020204" pitchFamily="34" charset="0"/>
            </a:endParaRPr>
          </a:p>
          <a:p>
            <a:pPr marL="72000" indent="-180000" algn="just"/>
            <a:endParaRPr lang="pt-BR" sz="2200" dirty="0">
              <a:latin typeface="Arial" panose="020B0604020202020204" pitchFamily="34" charset="0"/>
              <a:cs typeface="Arial" panose="020B0604020202020204" pitchFamily="34" charset="0"/>
            </a:endParaRPr>
          </a:p>
          <a:p>
            <a:pPr marL="72000" indent="-180000" algn="just"/>
            <a:r>
              <a:rPr lang="pt-BR" sz="2400" dirty="0">
                <a:latin typeface="Arial" panose="020B0604020202020204" pitchFamily="34" charset="0"/>
                <a:cs typeface="Arial" panose="020B0604020202020204" pitchFamily="34" charset="0"/>
              </a:rPr>
              <a:t>Faltosos com BA - </a:t>
            </a:r>
            <a:r>
              <a:rPr lang="pt-BR" sz="2400" dirty="0" smtClean="0">
                <a:latin typeface="Arial" panose="020B0604020202020204" pitchFamily="34" charset="0"/>
                <a:cs typeface="Arial" panose="020B0604020202020204" pitchFamily="34" charset="0"/>
              </a:rPr>
              <a:t>DM:</a:t>
            </a:r>
            <a:endParaRPr lang="pt-BR" sz="2400" dirty="0">
              <a:latin typeface="Arial" panose="020B0604020202020204" pitchFamily="34" charset="0"/>
              <a:cs typeface="Arial" panose="020B0604020202020204" pitchFamily="34" charset="0"/>
            </a:endParaRPr>
          </a:p>
          <a:p>
            <a:pPr marL="364608" lvl="1" indent="-180000" algn="just"/>
            <a:r>
              <a:rPr lang="pt-BR" sz="2200" dirty="0" smtClean="0">
                <a:latin typeface="Arial" panose="020B0604020202020204" pitchFamily="34" charset="0"/>
                <a:cs typeface="Arial" panose="020B0604020202020204" pitchFamily="34" charset="0"/>
              </a:rPr>
              <a:t>85,7%</a:t>
            </a:r>
          </a:p>
          <a:p>
            <a:pPr marL="364608" lvl="1" indent="-180000" algn="just"/>
            <a:r>
              <a:rPr lang="pt-BR" sz="2200" dirty="0" smtClean="0">
                <a:latin typeface="Arial" panose="020B0604020202020204" pitchFamily="34" charset="0"/>
                <a:cs typeface="Arial" panose="020B0604020202020204" pitchFamily="34" charset="0"/>
              </a:rPr>
              <a:t>100%</a:t>
            </a:r>
          </a:p>
          <a:p>
            <a:pPr marL="364608" lvl="1" indent="-180000" algn="just"/>
            <a:r>
              <a:rPr lang="pt-BR" sz="2200" dirty="0" smtClean="0">
                <a:latin typeface="Arial" panose="020B0604020202020204" pitchFamily="34" charset="0"/>
                <a:cs typeface="Arial" panose="020B0604020202020204" pitchFamily="34" charset="0"/>
              </a:rPr>
              <a:t>75%</a:t>
            </a: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6101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Resultados/Discussão</a:t>
            </a:r>
            <a:endParaRPr lang="pt-BR" sz="4000" dirty="0">
              <a:latin typeface="Arial" pitchFamily="34" charset="0"/>
              <a:cs typeface="Arial" pitchFamily="34" charset="0"/>
            </a:endParaRPr>
          </a:p>
        </p:txBody>
      </p:sp>
      <p:graphicFrame>
        <p:nvGraphicFramePr>
          <p:cNvPr id="6" name="Gráfico 5"/>
          <p:cNvGraphicFramePr/>
          <p:nvPr>
            <p:extLst>
              <p:ext uri="{D42A27DB-BD31-4B8C-83A1-F6EECF244321}">
                <p14:modId xmlns:p14="http://schemas.microsoft.com/office/powerpoint/2010/main" val="3118343772"/>
              </p:ext>
            </p:extLst>
          </p:nvPr>
        </p:nvGraphicFramePr>
        <p:xfrm>
          <a:off x="323528" y="1389900"/>
          <a:ext cx="4661535" cy="24898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áfico 6"/>
          <p:cNvGraphicFramePr/>
          <p:nvPr>
            <p:extLst>
              <p:ext uri="{D42A27DB-BD31-4B8C-83A1-F6EECF244321}">
                <p14:modId xmlns:p14="http://schemas.microsoft.com/office/powerpoint/2010/main" val="4134637884"/>
              </p:ext>
            </p:extLst>
          </p:nvPr>
        </p:nvGraphicFramePr>
        <p:xfrm>
          <a:off x="323528" y="4077072"/>
          <a:ext cx="4680520" cy="2448272"/>
        </p:xfrm>
        <a:graphic>
          <a:graphicData uri="http://schemas.openxmlformats.org/drawingml/2006/chart">
            <c:chart xmlns:c="http://schemas.openxmlformats.org/drawingml/2006/chart" xmlns:r="http://schemas.openxmlformats.org/officeDocument/2006/relationships" r:id="rId4"/>
          </a:graphicData>
        </a:graphic>
      </p:graphicFrame>
      <p:sp>
        <p:nvSpPr>
          <p:cNvPr id="5" name="Espaço Reservado para Conteúdo 3"/>
          <p:cNvSpPr>
            <a:spLocks noGrp="1"/>
          </p:cNvSpPr>
          <p:nvPr>
            <p:ph idx="1"/>
          </p:nvPr>
        </p:nvSpPr>
        <p:spPr>
          <a:xfrm>
            <a:off x="5148064" y="1412776"/>
            <a:ext cx="3816424" cy="5117167"/>
          </a:xfrm>
        </p:spPr>
        <p:txBody>
          <a:bodyPr>
            <a:normAutofit/>
          </a:bodyPr>
          <a:lstStyle/>
          <a:p>
            <a:pPr marL="72000" indent="-180000"/>
            <a:r>
              <a:rPr lang="pt-BR" sz="2400" dirty="0" smtClean="0">
                <a:latin typeface="Arial" panose="020B0604020202020204" pitchFamily="34" charset="0"/>
                <a:cs typeface="Arial" panose="020B0604020202020204" pitchFamily="34" charset="0"/>
              </a:rPr>
              <a:t>Registro adequado HAS:</a:t>
            </a:r>
          </a:p>
          <a:p>
            <a:pPr marL="364608" lvl="1" indent="-180000"/>
            <a:r>
              <a:rPr lang="pt-BR" sz="2200" dirty="0" smtClean="0">
                <a:latin typeface="Arial" panose="020B0604020202020204" pitchFamily="34" charset="0"/>
                <a:cs typeface="Arial" panose="020B0604020202020204" pitchFamily="34" charset="0"/>
              </a:rPr>
              <a:t>84,6%</a:t>
            </a:r>
          </a:p>
          <a:p>
            <a:pPr marL="364608" lvl="1" indent="-180000"/>
            <a:r>
              <a:rPr lang="pt-BR" sz="2200" dirty="0" smtClean="0">
                <a:latin typeface="Arial" panose="020B0604020202020204" pitchFamily="34" charset="0"/>
                <a:cs typeface="Arial" panose="020B0604020202020204" pitchFamily="34" charset="0"/>
              </a:rPr>
              <a:t>95,7%</a:t>
            </a:r>
          </a:p>
          <a:p>
            <a:pPr marL="364608" lvl="1" indent="-180000"/>
            <a:r>
              <a:rPr lang="pt-BR" sz="2200" dirty="0" smtClean="0">
                <a:latin typeface="Arial" panose="020B0604020202020204" pitchFamily="34" charset="0"/>
                <a:cs typeface="Arial" panose="020B0604020202020204" pitchFamily="34" charset="0"/>
              </a:rPr>
              <a:t>82,2%</a:t>
            </a:r>
            <a:endParaRPr lang="pt-BR" sz="1800" dirty="0" smtClean="0">
              <a:latin typeface="Arial" panose="020B0604020202020204" pitchFamily="34" charset="0"/>
              <a:cs typeface="Arial" panose="020B0604020202020204" pitchFamily="34" charset="0"/>
            </a:endParaRPr>
          </a:p>
          <a:p>
            <a:pPr marL="72000" indent="-180000"/>
            <a:endParaRPr lang="pt-BR" sz="2200" dirty="0">
              <a:latin typeface="Arial" panose="020B0604020202020204" pitchFamily="34" charset="0"/>
              <a:cs typeface="Arial" panose="020B0604020202020204" pitchFamily="34" charset="0"/>
            </a:endParaRPr>
          </a:p>
          <a:p>
            <a:pPr marL="72000" indent="-180000"/>
            <a:r>
              <a:rPr lang="pt-BR" sz="2400" dirty="0">
                <a:latin typeface="Arial" panose="020B0604020202020204" pitchFamily="34" charset="0"/>
                <a:cs typeface="Arial" panose="020B0604020202020204" pitchFamily="34" charset="0"/>
              </a:rPr>
              <a:t>Registro adequado </a:t>
            </a:r>
            <a:r>
              <a:rPr lang="pt-BR" sz="2400" dirty="0" smtClean="0">
                <a:latin typeface="Arial" panose="020B0604020202020204" pitchFamily="34" charset="0"/>
                <a:cs typeface="Arial" panose="020B0604020202020204" pitchFamily="34" charset="0"/>
              </a:rPr>
              <a:t>DM:</a:t>
            </a:r>
          </a:p>
          <a:p>
            <a:pPr marL="364608" lvl="1" indent="-180000"/>
            <a:r>
              <a:rPr lang="pt-BR" sz="2200" dirty="0" smtClean="0">
                <a:latin typeface="Arial" panose="020B0604020202020204" pitchFamily="34" charset="0"/>
                <a:cs typeface="Arial" panose="020B0604020202020204" pitchFamily="34" charset="0"/>
              </a:rPr>
              <a:t>77,8%</a:t>
            </a:r>
          </a:p>
          <a:p>
            <a:pPr marL="364608" lvl="1" indent="-180000"/>
            <a:r>
              <a:rPr lang="pt-BR" sz="2200" dirty="0" smtClean="0">
                <a:latin typeface="Arial" panose="020B0604020202020204" pitchFamily="34" charset="0"/>
                <a:cs typeface="Arial" panose="020B0604020202020204" pitchFamily="34" charset="0"/>
              </a:rPr>
              <a:t>100%</a:t>
            </a:r>
          </a:p>
          <a:p>
            <a:pPr marL="364608" lvl="1" indent="-180000"/>
            <a:r>
              <a:rPr lang="pt-BR" sz="2200" dirty="0" smtClean="0">
                <a:latin typeface="Arial" panose="020B0604020202020204" pitchFamily="34" charset="0"/>
                <a:cs typeface="Arial" panose="020B0604020202020204" pitchFamily="34" charset="0"/>
              </a:rPr>
              <a:t>80,8%</a:t>
            </a:r>
          </a:p>
          <a:p>
            <a:pPr marL="72000" indent="-180000"/>
            <a:endParaRPr lang="pt-BR" sz="2200" dirty="0">
              <a:latin typeface="Arial" panose="020B0604020202020204" pitchFamily="34" charset="0"/>
              <a:cs typeface="Arial" panose="020B0604020202020204" pitchFamily="34" charset="0"/>
            </a:endParaRPr>
          </a:p>
          <a:p>
            <a:pPr marL="72000" indent="-180000"/>
            <a:r>
              <a:rPr lang="pt-BR" sz="2400" dirty="0" smtClean="0">
                <a:latin typeface="Arial" panose="020B0604020202020204" pitchFamily="34" charset="0"/>
                <a:cs typeface="Arial" panose="020B0604020202020204" pitchFamily="34" charset="0"/>
              </a:rPr>
              <a:t>Desorganização no arquivamento:</a:t>
            </a:r>
            <a:endParaRPr lang="pt-BR" sz="2400" dirty="0">
              <a:latin typeface="Arial" panose="020B0604020202020204" pitchFamily="34" charset="0"/>
              <a:cs typeface="Arial" panose="020B0604020202020204" pitchFamily="34" charset="0"/>
            </a:endParaRPr>
          </a:p>
          <a:p>
            <a:pPr marL="364608" lvl="1" indent="-180000"/>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4928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Resultados/Discussão</a:t>
            </a:r>
            <a:endParaRPr lang="pt-BR" sz="4000" dirty="0">
              <a:latin typeface="Arial" pitchFamily="34" charset="0"/>
              <a:cs typeface="Arial" pitchFamily="34" charset="0"/>
            </a:endParaRPr>
          </a:p>
        </p:txBody>
      </p:sp>
      <p:graphicFrame>
        <p:nvGraphicFramePr>
          <p:cNvPr id="8" name="Gráfico 7"/>
          <p:cNvGraphicFramePr/>
          <p:nvPr>
            <p:extLst>
              <p:ext uri="{D42A27DB-BD31-4B8C-83A1-F6EECF244321}">
                <p14:modId xmlns:p14="http://schemas.microsoft.com/office/powerpoint/2010/main" val="3669357618"/>
              </p:ext>
            </p:extLst>
          </p:nvPr>
        </p:nvGraphicFramePr>
        <p:xfrm>
          <a:off x="4283968" y="1391046"/>
          <a:ext cx="4538092" cy="25420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áfico 8"/>
          <p:cNvGraphicFramePr/>
          <p:nvPr>
            <p:extLst>
              <p:ext uri="{D42A27DB-BD31-4B8C-83A1-F6EECF244321}">
                <p14:modId xmlns:p14="http://schemas.microsoft.com/office/powerpoint/2010/main" val="4051352167"/>
              </p:ext>
            </p:extLst>
          </p:nvPr>
        </p:nvGraphicFramePr>
        <p:xfrm>
          <a:off x="4283968" y="4149080"/>
          <a:ext cx="4537710" cy="2560320"/>
        </p:xfrm>
        <a:graphic>
          <a:graphicData uri="http://schemas.openxmlformats.org/drawingml/2006/chart">
            <c:chart xmlns:c="http://schemas.openxmlformats.org/drawingml/2006/chart" xmlns:r="http://schemas.openxmlformats.org/officeDocument/2006/relationships" r:id="rId4"/>
          </a:graphicData>
        </a:graphic>
      </p:graphicFrame>
      <p:sp>
        <p:nvSpPr>
          <p:cNvPr id="5" name="Espaço Reservado para Conteúdo 3"/>
          <p:cNvSpPr>
            <a:spLocks noGrp="1"/>
          </p:cNvSpPr>
          <p:nvPr>
            <p:ph idx="1"/>
          </p:nvPr>
        </p:nvSpPr>
        <p:spPr>
          <a:xfrm>
            <a:off x="323528" y="1412776"/>
            <a:ext cx="3816424" cy="5117167"/>
          </a:xfrm>
        </p:spPr>
        <p:txBody>
          <a:bodyPr>
            <a:normAutofit/>
          </a:bodyPr>
          <a:lstStyle/>
          <a:p>
            <a:pPr marL="72000" indent="-180000"/>
            <a:r>
              <a:rPr lang="pt-BR" sz="2400" dirty="0" smtClean="0">
                <a:latin typeface="Arial" panose="020B0604020202020204" pitchFamily="34" charset="0"/>
                <a:cs typeface="Arial" panose="020B0604020202020204" pitchFamily="34" charset="0"/>
              </a:rPr>
              <a:t>Estratificação de risco cardiovascular:</a:t>
            </a:r>
            <a:endParaRPr lang="pt-BR" sz="2400" dirty="0">
              <a:latin typeface="Arial" panose="020B0604020202020204" pitchFamily="34" charset="0"/>
              <a:cs typeface="Arial" panose="020B0604020202020204" pitchFamily="34" charset="0"/>
            </a:endParaRPr>
          </a:p>
          <a:p>
            <a:pPr marL="364608" lvl="1" indent="-180000"/>
            <a:r>
              <a:rPr lang="pt-BR" sz="2200" dirty="0">
                <a:latin typeface="Arial" panose="020B0604020202020204" pitchFamily="34" charset="0"/>
                <a:cs typeface="Arial" panose="020B0604020202020204" pitchFamily="34" charset="0"/>
              </a:rPr>
              <a:t>100% dos HAS e DM</a:t>
            </a:r>
            <a:endParaRPr lang="pt-BR" sz="1800" dirty="0">
              <a:latin typeface="Arial" panose="020B0604020202020204" pitchFamily="34" charset="0"/>
              <a:cs typeface="Arial" panose="020B0604020202020204" pitchFamily="34" charset="0"/>
            </a:endParaRPr>
          </a:p>
          <a:p>
            <a:pPr marL="72000" indent="-180000"/>
            <a:endParaRPr lang="pt-BR" sz="2200" dirty="0">
              <a:latin typeface="Arial" panose="020B0604020202020204" pitchFamily="34" charset="0"/>
              <a:cs typeface="Arial" panose="020B0604020202020204" pitchFamily="34" charset="0"/>
            </a:endParaRPr>
          </a:p>
          <a:p>
            <a:pPr marL="72000" indent="-180000"/>
            <a:r>
              <a:rPr lang="pt-BR" sz="2400" dirty="0" smtClean="0">
                <a:latin typeface="Arial" panose="020B0604020202020204" pitchFamily="34" charset="0"/>
                <a:cs typeface="Arial" panose="020B0604020202020204" pitchFamily="34" charset="0"/>
              </a:rPr>
              <a:t>Orientações gerais</a:t>
            </a:r>
          </a:p>
          <a:p>
            <a:pPr marL="72000" indent="-180000"/>
            <a:endParaRPr lang="pt-BR" sz="2400" dirty="0">
              <a:latin typeface="Arial" panose="020B0604020202020204" pitchFamily="34" charset="0"/>
              <a:cs typeface="Arial" panose="020B0604020202020204" pitchFamily="34" charset="0"/>
            </a:endParaRPr>
          </a:p>
          <a:p>
            <a:pPr marL="72000" indent="-180000"/>
            <a:r>
              <a:rPr lang="pt-BR" sz="2400" dirty="0" smtClean="0">
                <a:latin typeface="Arial" panose="020B0604020202020204" pitchFamily="34" charset="0"/>
                <a:cs typeface="Arial" panose="020B0604020202020204" pitchFamily="34" charset="0"/>
              </a:rPr>
              <a:t>Encaminhamentos</a:t>
            </a:r>
            <a:endParaRPr lang="pt-BR" sz="2200" dirty="0">
              <a:latin typeface="Arial" panose="020B0604020202020204" pitchFamily="34" charset="0"/>
              <a:cs typeface="Arial" panose="020B0604020202020204" pitchFamily="34" charset="0"/>
            </a:endParaRPr>
          </a:p>
          <a:p>
            <a:pPr marL="364608" lvl="1" indent="-180000"/>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7721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Resultados/Discussão</a:t>
            </a:r>
            <a:endParaRPr lang="pt-BR" sz="4000" dirty="0">
              <a:latin typeface="Arial" pitchFamily="34" charset="0"/>
              <a:cs typeface="Arial" pitchFamily="34" charset="0"/>
            </a:endParaRPr>
          </a:p>
        </p:txBody>
      </p:sp>
      <p:graphicFrame>
        <p:nvGraphicFramePr>
          <p:cNvPr id="8" name="Gráfico 7"/>
          <p:cNvGraphicFramePr/>
          <p:nvPr>
            <p:extLst>
              <p:ext uri="{D42A27DB-BD31-4B8C-83A1-F6EECF244321}">
                <p14:modId xmlns:p14="http://schemas.microsoft.com/office/powerpoint/2010/main" val="578577501"/>
              </p:ext>
            </p:extLst>
          </p:nvPr>
        </p:nvGraphicFramePr>
        <p:xfrm>
          <a:off x="251520" y="1408177"/>
          <a:ext cx="4248472" cy="24528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Gráfico 8"/>
          <p:cNvGraphicFramePr/>
          <p:nvPr>
            <p:extLst>
              <p:ext uri="{D42A27DB-BD31-4B8C-83A1-F6EECF244321}">
                <p14:modId xmlns:p14="http://schemas.microsoft.com/office/powerpoint/2010/main" val="1706954197"/>
              </p:ext>
            </p:extLst>
          </p:nvPr>
        </p:nvGraphicFramePr>
        <p:xfrm>
          <a:off x="251520" y="4077072"/>
          <a:ext cx="4248472" cy="245287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Gráfico 9"/>
          <p:cNvGraphicFramePr/>
          <p:nvPr>
            <p:extLst>
              <p:ext uri="{D42A27DB-BD31-4B8C-83A1-F6EECF244321}">
                <p14:modId xmlns:p14="http://schemas.microsoft.com/office/powerpoint/2010/main" val="3038235463"/>
              </p:ext>
            </p:extLst>
          </p:nvPr>
        </p:nvGraphicFramePr>
        <p:xfrm>
          <a:off x="4644008" y="1408176"/>
          <a:ext cx="4258816" cy="2452872"/>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Gráfico 10"/>
          <p:cNvGraphicFramePr/>
          <p:nvPr>
            <p:extLst>
              <p:ext uri="{D42A27DB-BD31-4B8C-83A1-F6EECF244321}">
                <p14:modId xmlns:p14="http://schemas.microsoft.com/office/powerpoint/2010/main" val="2672575963"/>
              </p:ext>
            </p:extLst>
          </p:nvPr>
        </p:nvGraphicFramePr>
        <p:xfrm>
          <a:off x="4644008" y="4077072"/>
          <a:ext cx="4248472" cy="2448272"/>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42619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latin typeface="Arial" pitchFamily="34" charset="0"/>
                <a:cs typeface="Arial" pitchFamily="34" charset="0"/>
              </a:rPr>
              <a:t>Análise situacional</a:t>
            </a:r>
            <a:endParaRPr lang="pt-BR" sz="4000" dirty="0">
              <a:latin typeface="Arial" pitchFamily="34" charset="0"/>
              <a:cs typeface="Arial" pitchFamily="34" charset="0"/>
            </a:endParaRPr>
          </a:p>
        </p:txBody>
      </p:sp>
      <p:sp>
        <p:nvSpPr>
          <p:cNvPr id="3" name="Espaço Reservado para Conteúdo 2"/>
          <p:cNvSpPr>
            <a:spLocks noGrp="1"/>
          </p:cNvSpPr>
          <p:nvPr>
            <p:ph idx="1"/>
          </p:nvPr>
        </p:nvSpPr>
        <p:spPr>
          <a:xfrm>
            <a:off x="457200" y="1412777"/>
            <a:ext cx="8229600" cy="4824535"/>
          </a:xfrm>
        </p:spPr>
        <p:txBody>
          <a:bodyPr>
            <a:normAutofit/>
          </a:bodyPr>
          <a:lstStyle/>
          <a:p>
            <a:pPr algn="just"/>
            <a:r>
              <a:rPr lang="pt-BR" sz="2800" dirty="0" smtClean="0">
                <a:latin typeface="Arial" pitchFamily="34" charset="0"/>
                <a:cs typeface="Arial" pitchFamily="34" charset="0"/>
              </a:rPr>
              <a:t>Parnaíba</a:t>
            </a:r>
            <a:endParaRPr lang="pt-BR" sz="800" dirty="0" smtClean="0">
              <a:latin typeface="Arial" pitchFamily="34" charset="0"/>
              <a:cs typeface="Arial" pitchFamily="34" charset="0"/>
            </a:endParaRPr>
          </a:p>
          <a:p>
            <a:pPr lvl="1" algn="just"/>
            <a:r>
              <a:rPr lang="pt-BR" sz="2400" dirty="0" smtClean="0">
                <a:latin typeface="Arial" pitchFamily="34" charset="0"/>
                <a:cs typeface="Arial" pitchFamily="34" charset="0"/>
              </a:rPr>
              <a:t>Litoral do Estado do Piauí </a:t>
            </a:r>
          </a:p>
          <a:p>
            <a:pPr lvl="1" algn="just"/>
            <a:r>
              <a:rPr lang="pt-BR" sz="2400" dirty="0" smtClean="0">
                <a:latin typeface="Arial" pitchFamily="34" charset="0"/>
                <a:cs typeface="Arial" pitchFamily="34" charset="0"/>
              </a:rPr>
              <a:t>População de 145.705 </a:t>
            </a:r>
            <a:r>
              <a:rPr lang="pt-BR" sz="2400" dirty="0" err="1" smtClean="0">
                <a:latin typeface="Arial" pitchFamily="34" charset="0"/>
                <a:cs typeface="Arial" pitchFamily="34" charset="0"/>
              </a:rPr>
              <a:t>hab</a:t>
            </a:r>
            <a:endParaRPr lang="pt-BR" sz="2400" dirty="0" smtClean="0">
              <a:latin typeface="Arial" pitchFamily="34" charset="0"/>
              <a:cs typeface="Arial" pitchFamily="34" charset="0"/>
            </a:endParaRPr>
          </a:p>
          <a:p>
            <a:pPr lvl="1" algn="just"/>
            <a:r>
              <a:rPr lang="pt-BR" sz="2400" dirty="0" smtClean="0">
                <a:latin typeface="Arial" pitchFamily="34" charset="0"/>
                <a:cs typeface="Arial" pitchFamily="34" charset="0"/>
              </a:rPr>
              <a:t>Saúde</a:t>
            </a:r>
          </a:p>
          <a:p>
            <a:pPr lvl="2" algn="just"/>
            <a:r>
              <a:rPr lang="pt-BR" sz="2200" dirty="0" smtClean="0">
                <a:latin typeface="Arial" pitchFamily="34" charset="0"/>
                <a:cs typeface="Arial" pitchFamily="34" charset="0"/>
              </a:rPr>
              <a:t>Primária, secundária e terciária</a:t>
            </a:r>
          </a:p>
          <a:p>
            <a:pPr lvl="2" algn="just"/>
            <a:r>
              <a:rPr lang="pt-BR" sz="2200" dirty="0" smtClean="0">
                <a:latin typeface="Arial" pitchFamily="34" charset="0"/>
                <a:cs typeface="Arial" pitchFamily="34" charset="0"/>
              </a:rPr>
              <a:t>UBS/NASF; SAMU, PSM, CES, CEO, CTA, CAPS/AD; HEDA</a:t>
            </a:r>
          </a:p>
          <a:p>
            <a:pPr lvl="2" algn="just"/>
            <a:r>
              <a:rPr lang="pt-BR" sz="2200" dirty="0" smtClean="0">
                <a:latin typeface="Arial" pitchFamily="34" charset="0"/>
                <a:cs typeface="Arial" pitchFamily="34" charset="0"/>
              </a:rPr>
              <a:t>Rede Particular</a:t>
            </a:r>
          </a:p>
          <a:p>
            <a:pPr lvl="1" algn="just"/>
            <a:r>
              <a:rPr lang="pt-BR" sz="2400" dirty="0">
                <a:latin typeface="Arial" pitchFamily="34" charset="0"/>
                <a:cs typeface="Arial" pitchFamily="34" charset="0"/>
              </a:rPr>
              <a:t>Atenção básica</a:t>
            </a:r>
          </a:p>
          <a:p>
            <a:pPr lvl="2" algn="just"/>
            <a:r>
              <a:rPr lang="pt-BR" sz="2200" dirty="0">
                <a:latin typeface="Arial" pitchFamily="34" charset="0"/>
                <a:cs typeface="Arial" pitchFamily="34" charset="0"/>
              </a:rPr>
              <a:t>30 UBS / 22 ESF</a:t>
            </a:r>
          </a:p>
          <a:p>
            <a:pPr lvl="2" algn="just"/>
            <a:endParaRPr lang="pt-BR" sz="2000" dirty="0" smtClean="0">
              <a:latin typeface="Arial" pitchFamily="34" charset="0"/>
              <a:cs typeface="Arial" pitchFamily="34" charset="0"/>
            </a:endParaRPr>
          </a:p>
          <a:p>
            <a:pPr marL="457200" lvl="1" indent="0" algn="just">
              <a:buNone/>
            </a:pPr>
            <a:endParaRPr lang="pt-BR" sz="2400" dirty="0" smtClean="0">
              <a:latin typeface="Arial" pitchFamily="34" charset="0"/>
              <a:cs typeface="Arial" pitchFamily="34" charset="0"/>
            </a:endParaRPr>
          </a:p>
        </p:txBody>
      </p:sp>
    </p:spTree>
    <p:extLst>
      <p:ext uri="{BB962C8B-B14F-4D97-AF65-F5344CB8AC3E}">
        <p14:creationId xmlns:p14="http://schemas.microsoft.com/office/powerpoint/2010/main" val="677831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Considerações Finais</a:t>
            </a:r>
            <a:endParaRPr lang="pt-BR" sz="4000" dirty="0">
              <a:latin typeface="Arial" pitchFamily="34" charset="0"/>
              <a:cs typeface="Arial" pitchFamily="34" charset="0"/>
            </a:endParaRPr>
          </a:p>
        </p:txBody>
      </p:sp>
      <p:sp>
        <p:nvSpPr>
          <p:cNvPr id="3" name="Espaço Reservado para Conteúdo 2"/>
          <p:cNvSpPr>
            <a:spLocks noGrp="1"/>
          </p:cNvSpPr>
          <p:nvPr>
            <p:ph idx="1"/>
          </p:nvPr>
        </p:nvSpPr>
        <p:spPr>
          <a:xfrm>
            <a:off x="457200" y="1412776"/>
            <a:ext cx="8229600" cy="5256584"/>
          </a:xfrm>
        </p:spPr>
        <p:txBody>
          <a:bodyPr>
            <a:normAutofit/>
          </a:bodyPr>
          <a:lstStyle/>
          <a:p>
            <a:pPr algn="just"/>
            <a:r>
              <a:rPr lang="pt-BR" sz="2800" b="1" dirty="0" smtClean="0">
                <a:latin typeface="Arial" pitchFamily="34" charset="0"/>
                <a:cs typeface="Arial" pitchFamily="34" charset="0"/>
              </a:rPr>
              <a:t>Reflexão crítica sobre o processo pessoal de aprendizagem</a:t>
            </a:r>
          </a:p>
          <a:p>
            <a:pPr lvl="1" algn="just"/>
            <a:r>
              <a:rPr lang="pt-BR" sz="2400" dirty="0" smtClean="0">
                <a:latin typeface="Arial" pitchFamily="34" charset="0"/>
                <a:cs typeface="Arial" pitchFamily="34" charset="0"/>
              </a:rPr>
              <a:t>Melhor entendimento sobre atenção básica e funcionamento das </a:t>
            </a:r>
            <a:r>
              <a:rPr lang="pt-BR" sz="2400" dirty="0" err="1" smtClean="0">
                <a:latin typeface="Arial" pitchFamily="34" charset="0"/>
                <a:cs typeface="Arial" pitchFamily="34" charset="0"/>
              </a:rPr>
              <a:t>UBS’s</a:t>
            </a:r>
            <a:endParaRPr lang="pt-BR" sz="2400" dirty="0" smtClean="0">
              <a:latin typeface="Arial" pitchFamily="34" charset="0"/>
              <a:cs typeface="Arial" pitchFamily="34" charset="0"/>
            </a:endParaRPr>
          </a:p>
          <a:p>
            <a:pPr lvl="1" algn="just"/>
            <a:r>
              <a:rPr lang="pt-BR" sz="2400" dirty="0" smtClean="0">
                <a:latin typeface="Arial" pitchFamily="34" charset="0"/>
                <a:cs typeface="Arial" pitchFamily="34" charset="0"/>
              </a:rPr>
              <a:t>SUS x Atenção básica: burocracia e desorganização</a:t>
            </a:r>
          </a:p>
          <a:p>
            <a:pPr lvl="1" algn="just"/>
            <a:endParaRPr lang="pt-BR" sz="2400" dirty="0" smtClean="0">
              <a:solidFill>
                <a:srgbClr val="FF0000"/>
              </a:solidFill>
              <a:latin typeface="Arial" pitchFamily="34" charset="0"/>
              <a:cs typeface="Arial" pitchFamily="34" charset="0"/>
            </a:endParaRPr>
          </a:p>
          <a:p>
            <a:pPr lvl="1" algn="just"/>
            <a:endParaRPr lang="pt-BR" sz="2300" dirty="0" smtClean="0">
              <a:latin typeface="Arial" pitchFamily="34" charset="0"/>
              <a:cs typeface="Arial" pitchFamily="34" charset="0"/>
            </a:endParaRPr>
          </a:p>
          <a:p>
            <a:pPr algn="just"/>
            <a:r>
              <a:rPr lang="pt-BR" sz="2800" b="1" dirty="0" smtClean="0">
                <a:latin typeface="Arial" pitchFamily="34" charset="0"/>
                <a:cs typeface="Arial" pitchFamily="34" charset="0"/>
              </a:rPr>
              <a:t>Conclusões</a:t>
            </a:r>
          </a:p>
          <a:p>
            <a:pPr lvl="1" algn="just"/>
            <a:r>
              <a:rPr lang="pt-BR" sz="2400" dirty="0" smtClean="0">
                <a:latin typeface="Arial" pitchFamily="34" charset="0"/>
                <a:cs typeface="Arial" pitchFamily="34" charset="0"/>
              </a:rPr>
              <a:t>Objetivo x Metas</a:t>
            </a:r>
          </a:p>
          <a:p>
            <a:pPr lvl="1" algn="just"/>
            <a:r>
              <a:rPr lang="pt-BR" sz="2400" dirty="0" smtClean="0">
                <a:latin typeface="Arial" pitchFamily="34" charset="0"/>
                <a:cs typeface="Arial" pitchFamily="34" charset="0"/>
              </a:rPr>
              <a:t> Resultados positivos</a:t>
            </a:r>
          </a:p>
          <a:p>
            <a:pPr lvl="1" algn="just"/>
            <a:endParaRPr lang="pt-BR" sz="2400" b="1" dirty="0" smtClean="0">
              <a:latin typeface="Arial" pitchFamily="34" charset="0"/>
              <a:cs typeface="Arial" pitchFamily="34" charset="0"/>
            </a:endParaRPr>
          </a:p>
        </p:txBody>
      </p:sp>
    </p:spTree>
    <p:extLst>
      <p:ext uri="{BB962C8B-B14F-4D97-AF65-F5344CB8AC3E}">
        <p14:creationId xmlns:p14="http://schemas.microsoft.com/office/powerpoint/2010/main" val="37865302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6000" dirty="0" smtClean="0">
                <a:latin typeface="Arial" pitchFamily="34" charset="0"/>
                <a:cs typeface="Arial" pitchFamily="34" charset="0"/>
              </a:rPr>
              <a:t>Obrigado!!!</a:t>
            </a:r>
            <a:endParaRPr lang="pt-BR" sz="6000" dirty="0">
              <a:latin typeface="Arial" pitchFamily="34" charset="0"/>
              <a:cs typeface="Arial" pitchFamily="34" charset="0"/>
            </a:endParaRPr>
          </a:p>
        </p:txBody>
      </p:sp>
      <p:sp>
        <p:nvSpPr>
          <p:cNvPr id="5" name="CaixaDeTexto 4"/>
          <p:cNvSpPr txBox="1"/>
          <p:nvPr/>
        </p:nvSpPr>
        <p:spPr>
          <a:xfrm>
            <a:off x="2123728" y="6093296"/>
            <a:ext cx="6965368" cy="246221"/>
          </a:xfrm>
          <a:prstGeom prst="rect">
            <a:avLst/>
          </a:prstGeom>
          <a:noFill/>
        </p:spPr>
        <p:txBody>
          <a:bodyPr wrap="none" rtlCol="0">
            <a:spAutoFit/>
          </a:bodyPr>
          <a:lstStyle/>
          <a:p>
            <a:r>
              <a:rPr lang="pt-BR" sz="1000" dirty="0" smtClean="0">
                <a:latin typeface="Arial" pitchFamily="34" charset="0"/>
                <a:cs typeface="Arial" pitchFamily="34" charset="0"/>
                <a:hlinkClick r:id="rId3"/>
              </a:rPr>
              <a:t>FOTO: </a:t>
            </a:r>
            <a:r>
              <a:rPr lang="pt-BR" sz="1000" dirty="0">
                <a:latin typeface="Arial" pitchFamily="34" charset="0"/>
                <a:cs typeface="Arial" pitchFamily="34" charset="0"/>
                <a:hlinkClick r:id="rId4"/>
              </a:rPr>
              <a:t>http://</a:t>
            </a:r>
            <a:r>
              <a:rPr lang="pt-BR" sz="1000" dirty="0" smtClean="0">
                <a:latin typeface="Arial" pitchFamily="34" charset="0"/>
                <a:cs typeface="Arial" pitchFamily="34" charset="0"/>
                <a:hlinkClick r:id="rId4"/>
              </a:rPr>
              <a:t>noticiasdebelfordroxo.blogspot.com.br/2013/09/belford-roxo-tem-27-mil-inscritos-hipertensao-diabetes.html</a:t>
            </a:r>
            <a:r>
              <a:rPr lang="pt-BR" sz="1000" dirty="0" smtClean="0">
                <a:latin typeface="Arial" pitchFamily="34" charset="0"/>
                <a:cs typeface="Arial" pitchFamily="34" charset="0"/>
              </a:rPr>
              <a:t> </a:t>
            </a:r>
            <a:endParaRPr lang="pt-BR" sz="1000" dirty="0">
              <a:latin typeface="Arial" pitchFamily="34" charset="0"/>
              <a:cs typeface="Arial" pitchFamily="34" charset="0"/>
            </a:endParaRPr>
          </a:p>
        </p:txBody>
      </p:sp>
      <p:pic>
        <p:nvPicPr>
          <p:cNvPr id="3" name="Image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32344" y="1686068"/>
            <a:ext cx="6208008" cy="4119196"/>
          </a:xfrm>
          <a:prstGeom prst="rect">
            <a:avLst/>
          </a:prstGeom>
        </p:spPr>
      </p:pic>
    </p:spTree>
    <p:extLst>
      <p:ext uri="{BB962C8B-B14F-4D97-AF65-F5344CB8AC3E}">
        <p14:creationId xmlns:p14="http://schemas.microsoft.com/office/powerpoint/2010/main" val="10629293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solidFill>
                  <a:srgbClr val="FFC000"/>
                </a:solidFill>
                <a:latin typeface="Arial" pitchFamily="34" charset="0"/>
                <a:cs typeface="Arial" pitchFamily="34" charset="0"/>
              </a:rPr>
              <a:t>Referências</a:t>
            </a:r>
            <a:endParaRPr lang="pt-BR" sz="4000" dirty="0">
              <a:solidFill>
                <a:srgbClr val="FFC000"/>
              </a:solidFill>
              <a:latin typeface="Arial" pitchFamily="34" charset="0"/>
              <a:cs typeface="Arial" pitchFamily="34" charset="0"/>
            </a:endParaRPr>
          </a:p>
        </p:txBody>
      </p:sp>
      <p:sp>
        <p:nvSpPr>
          <p:cNvPr id="7" name="Espaço Reservado para Conteúdo 6"/>
          <p:cNvSpPr>
            <a:spLocks noGrp="1"/>
          </p:cNvSpPr>
          <p:nvPr>
            <p:ph idx="1"/>
          </p:nvPr>
        </p:nvSpPr>
        <p:spPr>
          <a:xfrm>
            <a:off x="313184" y="1487159"/>
            <a:ext cx="8363272" cy="5326217"/>
          </a:xfrm>
        </p:spPr>
        <p:txBody>
          <a:bodyPr>
            <a:normAutofit/>
          </a:bodyPr>
          <a:lstStyle/>
          <a:p>
            <a:pPr marL="461772" indent="-342900" algn="just">
              <a:buFont typeface="+mj-lt"/>
              <a:buAutoNum type="arabicPeriod"/>
            </a:pPr>
            <a:r>
              <a:rPr lang="pt-BR" sz="1600" dirty="0" smtClean="0">
                <a:latin typeface="Arial" panose="020B0604020202020204" pitchFamily="34" charset="0"/>
                <a:cs typeface="Arial" panose="020B0604020202020204" pitchFamily="34" charset="0"/>
              </a:rPr>
              <a:t>Alves, </a:t>
            </a:r>
            <a:r>
              <a:rPr lang="pt-BR" sz="1600" dirty="0">
                <a:latin typeface="Arial" panose="020B0604020202020204" pitchFamily="34" charset="0"/>
                <a:cs typeface="Arial" panose="020B0604020202020204" pitchFamily="34" charset="0"/>
              </a:rPr>
              <a:t>G.G.; </a:t>
            </a:r>
            <a:r>
              <a:rPr lang="pt-BR" sz="1600" dirty="0" err="1" smtClean="0">
                <a:latin typeface="Arial" panose="020B0604020202020204" pitchFamily="34" charset="0"/>
                <a:cs typeface="Arial" panose="020B0604020202020204" pitchFamily="34" charset="0"/>
              </a:rPr>
              <a:t>Aerts</a:t>
            </a: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D. As práticas educativas em saúde e a Estratégia Saúde da Família. Ciênc. Saúde coletiva. vol.16, no.1 Rio de Janeiro: </a:t>
            </a:r>
            <a:r>
              <a:rPr lang="pt-BR" sz="1600" dirty="0" err="1">
                <a:latin typeface="Arial" panose="020B0604020202020204" pitchFamily="34" charset="0"/>
                <a:cs typeface="Arial" panose="020B0604020202020204" pitchFamily="34" charset="0"/>
              </a:rPr>
              <a:t>jan</a:t>
            </a:r>
            <a:r>
              <a:rPr lang="pt-BR" sz="1600" dirty="0">
                <a:latin typeface="Arial" panose="020B0604020202020204" pitchFamily="34" charset="0"/>
                <a:cs typeface="Arial" panose="020B0604020202020204" pitchFamily="34" charset="0"/>
              </a:rPr>
              <a:t>/2011</a:t>
            </a:r>
            <a:r>
              <a:rPr lang="pt-BR" sz="1600" dirty="0" smtClean="0">
                <a:latin typeface="Arial" panose="020B0604020202020204" pitchFamily="34" charset="0"/>
                <a:cs typeface="Arial" panose="020B0604020202020204" pitchFamily="34" charset="0"/>
              </a:rPr>
              <a:t>. [acesso em 2014 </a:t>
            </a:r>
            <a:r>
              <a:rPr lang="pt-BR" sz="1600" dirty="0" err="1" smtClean="0">
                <a:latin typeface="Arial" panose="020B0604020202020204" pitchFamily="34" charset="0"/>
                <a:cs typeface="Arial" panose="020B0604020202020204" pitchFamily="34" charset="0"/>
              </a:rPr>
              <a:t>jun</a:t>
            </a:r>
            <a:r>
              <a:rPr lang="pt-BR" sz="1600" dirty="0" smtClean="0">
                <a:latin typeface="Arial" panose="020B0604020202020204" pitchFamily="34" charset="0"/>
                <a:cs typeface="Arial" panose="020B0604020202020204" pitchFamily="34" charset="0"/>
              </a:rPr>
              <a:t>] </a:t>
            </a:r>
            <a:r>
              <a:rPr lang="pt-BR" sz="1600" dirty="0">
                <a:latin typeface="Arial" panose="020B0604020202020204" pitchFamily="34" charset="0"/>
                <a:cs typeface="Arial" panose="020B0604020202020204" pitchFamily="34" charset="0"/>
              </a:rPr>
              <a:t>Disponível </a:t>
            </a:r>
            <a:r>
              <a:rPr lang="pt-BR" sz="1600" dirty="0" smtClean="0">
                <a:latin typeface="Arial" panose="020B0604020202020204" pitchFamily="34" charset="0"/>
                <a:cs typeface="Arial" panose="020B0604020202020204" pitchFamily="34" charset="0"/>
              </a:rPr>
              <a:t>em: </a:t>
            </a:r>
            <a:r>
              <a:rPr lang="pt-BR" sz="1600" u="sng" dirty="0" smtClean="0">
                <a:latin typeface="Arial" panose="020B0604020202020204" pitchFamily="34" charset="0"/>
                <a:cs typeface="Arial" panose="020B0604020202020204" pitchFamily="34" charset="0"/>
                <a:hlinkClick r:id="rId2"/>
              </a:rPr>
              <a:t>www.scielo.br</a:t>
            </a:r>
            <a:endParaRPr lang="pt-BR" sz="1600" u="sng" dirty="0" smtClean="0">
              <a:latin typeface="Arial" panose="020B0604020202020204" pitchFamily="34" charset="0"/>
              <a:cs typeface="Arial" panose="020B0604020202020204" pitchFamily="34" charset="0"/>
            </a:endParaRPr>
          </a:p>
          <a:p>
            <a:pPr marL="461772" indent="-342900" algn="just">
              <a:buFont typeface="+mj-lt"/>
              <a:buAutoNum type="arabicPeriod"/>
            </a:pPr>
            <a:endParaRPr lang="pt-BR" sz="1600" u="sng" dirty="0">
              <a:latin typeface="Arial" panose="020B0604020202020204" pitchFamily="34" charset="0"/>
              <a:cs typeface="Arial" panose="020B0604020202020204" pitchFamily="34" charset="0"/>
            </a:endParaRPr>
          </a:p>
          <a:p>
            <a:pPr marL="461772" indent="-342900" algn="just">
              <a:buFont typeface="+mj-lt"/>
              <a:buAutoNum type="arabicPeriod"/>
            </a:pPr>
            <a:r>
              <a:rPr lang="pt-BR" sz="1600" dirty="0">
                <a:latin typeface="Arial" panose="020B0604020202020204" pitchFamily="34" charset="0"/>
                <a:cs typeface="Arial" panose="020B0604020202020204" pitchFamily="34" charset="0"/>
              </a:rPr>
              <a:t>BRASIL. Ministério da Saúde. Organização Pan-Americana da Saúde. Avaliação do Plano de Reorganização da Atenção à Hipertensão Arterial e ao Diabetes Mellitus no Brasil. Brasília: 2004</a:t>
            </a:r>
            <a:r>
              <a:rPr lang="pt-BR" sz="1600" dirty="0" smtClean="0">
                <a:latin typeface="Arial" panose="020B0604020202020204" pitchFamily="34" charset="0"/>
                <a:cs typeface="Arial" panose="020B0604020202020204" pitchFamily="34" charset="0"/>
              </a:rPr>
              <a:t>.</a:t>
            </a:r>
            <a:endParaRPr lang="pt-BR" sz="1600" dirty="0">
              <a:latin typeface="Arial" panose="020B0604020202020204" pitchFamily="34" charset="0"/>
              <a:cs typeface="Arial" panose="020B0604020202020204" pitchFamily="34" charset="0"/>
            </a:endParaRPr>
          </a:p>
          <a:p>
            <a:pPr marL="461772" indent="-342900" algn="just">
              <a:buFont typeface="+mj-lt"/>
              <a:buAutoNum type="arabicPeriod"/>
            </a:pPr>
            <a:endParaRPr lang="pt-BR" sz="1600" dirty="0" smtClean="0">
              <a:latin typeface="Arial" panose="020B0604020202020204" pitchFamily="34" charset="0"/>
              <a:cs typeface="Arial" panose="020B0604020202020204" pitchFamily="34" charset="0"/>
            </a:endParaRPr>
          </a:p>
          <a:p>
            <a:pPr marL="461772" indent="-342900" algn="just">
              <a:buFont typeface="+mj-lt"/>
              <a:buAutoNum type="arabicPeriod"/>
            </a:pPr>
            <a:r>
              <a:rPr lang="pt-BR" sz="1600" dirty="0">
                <a:latin typeface="Arial" panose="020B0604020202020204" pitchFamily="34" charset="0"/>
                <a:cs typeface="Arial" panose="020B0604020202020204" pitchFamily="34" charset="0"/>
              </a:rPr>
              <a:t>BRASIL. Ministério da Saúde. Secretaria de Atenção à Saúde. Departamento de Atenção Básica. Estratégias para o cuidado da pessoa com doença crônica: hipertensão arterial sistêmica / Ministério da Saúde, Secretaria de Atenção à Saúde, Departamento de Atenção Básica. – Brasília: Ministério da Saúde, 2013. </a:t>
            </a:r>
          </a:p>
          <a:p>
            <a:pPr marL="461772" indent="-342900" algn="just">
              <a:buFont typeface="+mj-lt"/>
              <a:buAutoNum type="arabicPeriod"/>
            </a:pPr>
            <a:endParaRPr lang="pt-BR" sz="1600" dirty="0" smtClean="0">
              <a:latin typeface="Arial" panose="020B0604020202020204" pitchFamily="34" charset="0"/>
              <a:cs typeface="Arial" panose="020B0604020202020204" pitchFamily="34" charset="0"/>
            </a:endParaRPr>
          </a:p>
          <a:p>
            <a:pPr marL="461772" indent="-342900" algn="just">
              <a:buFont typeface="+mj-lt"/>
              <a:buAutoNum type="arabicPeriod"/>
            </a:pPr>
            <a:r>
              <a:rPr lang="pt-BR" sz="1600" dirty="0">
                <a:latin typeface="Arial" panose="020B0604020202020204" pitchFamily="34" charset="0"/>
                <a:cs typeface="Arial" panose="020B0604020202020204" pitchFamily="34" charset="0"/>
              </a:rPr>
              <a:t>BRASIL. Ministério da Saúde. Secretaria de Atenção à Saúde. Departamento de Atenção Básica. Envelhecimento e saúde da pessoa idosa. Brasília, Ministério da Saúde, 2006.</a:t>
            </a:r>
          </a:p>
          <a:p>
            <a:pPr marL="461772" indent="-342900" algn="just">
              <a:buFont typeface="+mj-lt"/>
              <a:buAutoNum type="arabicPeriod"/>
            </a:pPr>
            <a:endParaRPr lang="pt-BR" sz="1600" dirty="0" smtClean="0">
              <a:latin typeface="Arial" panose="020B0604020202020204" pitchFamily="34" charset="0"/>
              <a:cs typeface="Arial" panose="020B0604020202020204" pitchFamily="34" charset="0"/>
            </a:endParaRPr>
          </a:p>
          <a:p>
            <a:pPr marL="461772" indent="-342900" algn="just">
              <a:buFont typeface="+mj-lt"/>
              <a:buAutoNum type="arabicPeriod"/>
            </a:pPr>
            <a:r>
              <a:rPr lang="pt-BR" sz="1600" dirty="0">
                <a:latin typeface="Arial" panose="020B0604020202020204" pitchFamily="34" charset="0"/>
                <a:cs typeface="Arial" panose="020B0604020202020204" pitchFamily="34" charset="0"/>
              </a:rPr>
              <a:t>BRASIL. Ministério da Saúde. Secretaria de Atenção à Saúde. Departamento de Atenção Básica. Diabetes Mellitus / Ministério da Saúde, Secretaria de Atenção à Saúde, Departamento de Atenção Básica. – Brasília : Ministério da Saúde, 2006</a:t>
            </a:r>
            <a:r>
              <a:rPr lang="pt-BR" sz="1600" dirty="0" smtClean="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492070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solidFill>
                  <a:srgbClr val="FFC000"/>
                </a:solidFill>
                <a:latin typeface="Arial" pitchFamily="34" charset="0"/>
                <a:cs typeface="Arial" pitchFamily="34" charset="0"/>
              </a:rPr>
              <a:t>Referências</a:t>
            </a:r>
            <a:endParaRPr lang="pt-BR" sz="4000" dirty="0">
              <a:solidFill>
                <a:srgbClr val="FFC000"/>
              </a:solidFill>
              <a:latin typeface="Arial" pitchFamily="34" charset="0"/>
              <a:cs typeface="Arial" pitchFamily="34" charset="0"/>
            </a:endParaRPr>
          </a:p>
        </p:txBody>
      </p:sp>
      <p:sp>
        <p:nvSpPr>
          <p:cNvPr id="5" name="Espaço Reservado para Conteúdo 6"/>
          <p:cNvSpPr>
            <a:spLocks noGrp="1"/>
          </p:cNvSpPr>
          <p:nvPr>
            <p:ph idx="1"/>
          </p:nvPr>
        </p:nvSpPr>
        <p:spPr>
          <a:xfrm>
            <a:off x="313184" y="1487159"/>
            <a:ext cx="8363272" cy="5326217"/>
          </a:xfrm>
        </p:spPr>
        <p:txBody>
          <a:bodyPr>
            <a:normAutofit/>
          </a:bodyPr>
          <a:lstStyle/>
          <a:p>
            <a:pPr marL="461772" indent="-342900" algn="just">
              <a:buFont typeface="+mj-lt"/>
              <a:buAutoNum type="arabicPeriod" startAt="6"/>
            </a:pPr>
            <a:r>
              <a:rPr lang="pt-BR" sz="1600" dirty="0" smtClean="0">
                <a:latin typeface="Arial" panose="020B0604020202020204" pitchFamily="34" charset="0"/>
                <a:cs typeface="Arial" panose="020B0604020202020204" pitchFamily="34" charset="0"/>
              </a:rPr>
              <a:t>Ferreira, </a:t>
            </a:r>
            <a:r>
              <a:rPr lang="pt-BR" sz="1600" dirty="0">
                <a:latin typeface="Arial" panose="020B0604020202020204" pitchFamily="34" charset="0"/>
                <a:cs typeface="Arial" panose="020B0604020202020204" pitchFamily="34" charset="0"/>
              </a:rPr>
              <a:t>M.E.V. et al. Necessidades de capacitação e aperfeiçoamento dos profissionais de equipes de saúde da família da 4ª Coordenadoria Regional de Saúde do Estado do Rio Grande do Sul. Ciênc. Saúde coletiva. Vol.15 </a:t>
            </a:r>
            <a:r>
              <a:rPr lang="pt-BR" sz="1600" dirty="0" smtClean="0">
                <a:latin typeface="Arial" panose="020B0604020202020204" pitchFamily="34" charset="0"/>
                <a:cs typeface="Arial" panose="020B0604020202020204" pitchFamily="34" charset="0"/>
              </a:rPr>
              <a:t>no.5.</a:t>
            </a:r>
          </a:p>
          <a:p>
            <a:pPr marL="461772" indent="-342900" algn="just">
              <a:buFont typeface="+mj-lt"/>
              <a:buAutoNum type="arabicPeriod" startAt="6"/>
            </a:pPr>
            <a:endParaRPr lang="pt-BR" sz="1600" dirty="0">
              <a:latin typeface="Arial" panose="020B0604020202020204" pitchFamily="34" charset="0"/>
              <a:cs typeface="Arial" panose="020B0604020202020204" pitchFamily="34" charset="0"/>
            </a:endParaRPr>
          </a:p>
          <a:p>
            <a:pPr marL="461772" indent="-342900" algn="just">
              <a:buFont typeface="+mj-lt"/>
              <a:buAutoNum type="arabicPeriod" startAt="6"/>
            </a:pPr>
            <a:r>
              <a:rPr lang="pt-BR" sz="1600" dirty="0" smtClean="0">
                <a:latin typeface="Arial" panose="020B0604020202020204" pitchFamily="34" charset="0"/>
                <a:cs typeface="Arial" panose="020B0604020202020204" pitchFamily="34" charset="0"/>
              </a:rPr>
              <a:t>Magrini, </a:t>
            </a:r>
            <a:r>
              <a:rPr lang="pt-BR" sz="1600" dirty="0">
                <a:latin typeface="Arial" panose="020B0604020202020204" pitchFamily="34" charset="0"/>
                <a:cs typeface="Arial" panose="020B0604020202020204" pitchFamily="34" charset="0"/>
              </a:rPr>
              <a:t>W. et al. Hipertensão arterial: principais fatores de risco modificáveis na estratégia saúde da família. </a:t>
            </a:r>
            <a:r>
              <a:rPr lang="pt-BR" sz="1600" dirty="0" err="1">
                <a:latin typeface="Arial" panose="020B0604020202020204" pitchFamily="34" charset="0"/>
                <a:cs typeface="Arial" panose="020B0604020202020204" pitchFamily="34" charset="0"/>
              </a:rPr>
              <a:t>Enferm</a:t>
            </a:r>
            <a:r>
              <a:rPr lang="pt-BR" sz="1600" dirty="0">
                <a:latin typeface="Arial" panose="020B0604020202020204" pitchFamily="34" charset="0"/>
                <a:cs typeface="Arial" panose="020B0604020202020204" pitchFamily="34" charset="0"/>
              </a:rPr>
              <a:t>. </a:t>
            </a:r>
            <a:r>
              <a:rPr lang="pt-BR" sz="1600" dirty="0" err="1">
                <a:latin typeface="Arial" panose="020B0604020202020204" pitchFamily="34" charset="0"/>
                <a:cs typeface="Arial" panose="020B0604020202020204" pitchFamily="34" charset="0"/>
              </a:rPr>
              <a:t>glob</a:t>
            </a:r>
            <a:r>
              <a:rPr lang="pt-BR" sz="1600" dirty="0">
                <a:latin typeface="Arial" panose="020B0604020202020204" pitchFamily="34" charset="0"/>
                <a:cs typeface="Arial" panose="020B0604020202020204" pitchFamily="34" charset="0"/>
              </a:rPr>
              <a:t>. vol.11 no.26 Murcia abr. 2012</a:t>
            </a:r>
            <a:r>
              <a:rPr lang="pt-BR" sz="1600" dirty="0" smtClean="0">
                <a:latin typeface="Arial" panose="020B0604020202020204" pitchFamily="34" charset="0"/>
                <a:cs typeface="Arial" panose="020B0604020202020204" pitchFamily="34" charset="0"/>
              </a:rPr>
              <a:t>. </a:t>
            </a:r>
            <a:r>
              <a:rPr lang="pt-BR" sz="1600" dirty="0" smtClean="0">
                <a:latin typeface="Arial" panose="020B0604020202020204" pitchFamily="34" charset="0"/>
                <a:cs typeface="Arial" panose="020B0604020202020204" pitchFamily="34" charset="0"/>
              </a:rPr>
              <a:t>[</a:t>
            </a:r>
            <a:r>
              <a:rPr lang="pt-BR" sz="1600" dirty="0">
                <a:latin typeface="Arial" panose="020B0604020202020204" pitchFamily="34" charset="0"/>
                <a:cs typeface="Arial" panose="020B0604020202020204" pitchFamily="34" charset="0"/>
              </a:rPr>
              <a:t>acesso em </a:t>
            </a:r>
            <a:r>
              <a:rPr lang="pt-BR" sz="1600" dirty="0" smtClean="0">
                <a:latin typeface="Arial" panose="020B0604020202020204" pitchFamily="34" charset="0"/>
                <a:cs typeface="Arial" panose="020B0604020202020204" pitchFamily="34" charset="0"/>
              </a:rPr>
              <a:t>2013 </a:t>
            </a:r>
            <a:r>
              <a:rPr lang="pt-BR" sz="1600" dirty="0" err="1">
                <a:latin typeface="Arial" panose="020B0604020202020204" pitchFamily="34" charset="0"/>
                <a:cs typeface="Arial" panose="020B0604020202020204" pitchFamily="34" charset="0"/>
              </a:rPr>
              <a:t>jun</a:t>
            </a:r>
            <a:r>
              <a:rPr lang="pt-BR" sz="1600" dirty="0">
                <a:latin typeface="Arial" panose="020B0604020202020204" pitchFamily="34" charset="0"/>
                <a:cs typeface="Arial" panose="020B0604020202020204" pitchFamily="34" charset="0"/>
              </a:rPr>
              <a:t>] Disponível em: </a:t>
            </a:r>
            <a:r>
              <a:rPr lang="pt-BR" sz="1600" u="sng" dirty="0">
                <a:latin typeface="Arial" panose="020B0604020202020204" pitchFamily="34" charset="0"/>
                <a:cs typeface="Arial" panose="020B0604020202020204" pitchFamily="34" charset="0"/>
                <a:hlinkClick r:id="rId2"/>
              </a:rPr>
              <a:t>www.scielo.br</a:t>
            </a:r>
            <a:endParaRPr lang="pt-BR" sz="1600" u="sng" dirty="0">
              <a:latin typeface="Arial" panose="020B0604020202020204" pitchFamily="34" charset="0"/>
              <a:cs typeface="Arial" panose="020B0604020202020204" pitchFamily="34" charset="0"/>
            </a:endParaRPr>
          </a:p>
          <a:p>
            <a:pPr marL="461772" indent="-342900" algn="just">
              <a:buFont typeface="+mj-lt"/>
              <a:buAutoNum type="arabicPeriod" startAt="6"/>
            </a:pPr>
            <a:endParaRPr lang="pt-BR" sz="1600" dirty="0">
              <a:latin typeface="Arial" panose="020B0604020202020204" pitchFamily="34" charset="0"/>
              <a:cs typeface="Arial" panose="020B0604020202020204" pitchFamily="34" charset="0"/>
            </a:endParaRPr>
          </a:p>
          <a:p>
            <a:pPr marL="461772" indent="-342900" algn="just">
              <a:buFont typeface="+mj-lt"/>
              <a:buAutoNum type="arabicPeriod" startAt="6"/>
            </a:pPr>
            <a:endParaRPr lang="pt-BR" sz="1600" dirty="0" smtClean="0">
              <a:latin typeface="Arial" panose="020B0604020202020204" pitchFamily="34" charset="0"/>
              <a:cs typeface="Arial" panose="020B0604020202020204" pitchFamily="34" charset="0"/>
            </a:endParaRPr>
          </a:p>
          <a:p>
            <a:pPr marL="461772" indent="-342900" algn="just">
              <a:buFont typeface="+mj-lt"/>
              <a:buAutoNum type="arabicPeriod" startAt="6"/>
            </a:pPr>
            <a:r>
              <a:rPr lang="pt-BR" sz="1600" dirty="0">
                <a:latin typeface="Arial" panose="020B0604020202020204" pitchFamily="34" charset="0"/>
                <a:cs typeface="Arial" panose="020B0604020202020204" pitchFamily="34" charset="0"/>
              </a:rPr>
              <a:t>OPAS. Linhas de Cuidado: Hipertensão Arterial e Diabetes.  Brasília: 2010.</a:t>
            </a:r>
          </a:p>
          <a:p>
            <a:pPr marL="461772" indent="-342900" algn="just">
              <a:buFont typeface="+mj-lt"/>
              <a:buAutoNum type="arabicPeriod" startAt="6"/>
            </a:pPr>
            <a:endParaRPr lang="pt-BR" sz="15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0848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4000" dirty="0" smtClean="0">
                <a:latin typeface="Arial" pitchFamily="34" charset="0"/>
                <a:cs typeface="Arial" pitchFamily="34" charset="0"/>
              </a:rPr>
              <a:t>Análise situacional</a:t>
            </a:r>
            <a:endParaRPr lang="pt-BR" sz="4000" dirty="0">
              <a:latin typeface="Arial" pitchFamily="34" charset="0"/>
              <a:cs typeface="Arial" pitchFamily="34" charset="0"/>
            </a:endParaRPr>
          </a:p>
        </p:txBody>
      </p:sp>
      <p:sp>
        <p:nvSpPr>
          <p:cNvPr id="3" name="Espaço Reservado para Conteúdo 2"/>
          <p:cNvSpPr>
            <a:spLocks noGrp="1"/>
          </p:cNvSpPr>
          <p:nvPr>
            <p:ph idx="1"/>
          </p:nvPr>
        </p:nvSpPr>
        <p:spPr>
          <a:xfrm>
            <a:off x="457200" y="1412777"/>
            <a:ext cx="8229600" cy="4824535"/>
          </a:xfrm>
        </p:spPr>
        <p:txBody>
          <a:bodyPr>
            <a:normAutofit/>
          </a:bodyPr>
          <a:lstStyle/>
          <a:p>
            <a:pPr algn="just"/>
            <a:r>
              <a:rPr lang="pt-BR" sz="2800" dirty="0" smtClean="0">
                <a:latin typeface="Arial" pitchFamily="34" charset="0"/>
                <a:cs typeface="Arial" pitchFamily="34" charset="0"/>
              </a:rPr>
              <a:t>Unidade Básica de Saúde</a:t>
            </a:r>
            <a:endParaRPr lang="pt-BR" sz="800" dirty="0" smtClean="0">
              <a:latin typeface="Arial" pitchFamily="34" charset="0"/>
              <a:cs typeface="Arial" pitchFamily="34" charset="0"/>
            </a:endParaRPr>
          </a:p>
          <a:p>
            <a:pPr lvl="1" algn="just"/>
            <a:r>
              <a:rPr lang="pt-BR" sz="2400" dirty="0" smtClean="0">
                <a:latin typeface="Arial" pitchFamily="34" charset="0"/>
                <a:cs typeface="Arial" pitchFamily="34" charset="0"/>
              </a:rPr>
              <a:t>ESF, módulo 22 (Alto Santa Maria)</a:t>
            </a:r>
          </a:p>
          <a:p>
            <a:pPr lvl="1" algn="just"/>
            <a:r>
              <a:rPr lang="pt-BR" sz="2400" dirty="0" smtClean="0">
                <a:latin typeface="Arial" pitchFamily="34" charset="0"/>
                <a:cs typeface="Arial" pitchFamily="34" charset="0"/>
              </a:rPr>
              <a:t>Equipe</a:t>
            </a:r>
          </a:p>
          <a:p>
            <a:pPr lvl="2" algn="just"/>
            <a:r>
              <a:rPr lang="pt-BR" sz="2200" dirty="0" smtClean="0">
                <a:latin typeface="Arial" pitchFamily="34" charset="0"/>
                <a:cs typeface="Arial" pitchFamily="34" charset="0"/>
              </a:rPr>
              <a:t>1 médico, 2 enfermeiros, 1 odontólogo, 2 téc. de enfermagem, 1 téc. em saúde bucal, 7 ACS, 1 auxiliar administrativo, 1 auxiliar em serviços gerais e 1 segurança</a:t>
            </a:r>
          </a:p>
          <a:p>
            <a:pPr lvl="1" algn="just"/>
            <a:r>
              <a:rPr lang="pt-BR" sz="2400" dirty="0" smtClean="0">
                <a:latin typeface="Arial" pitchFamily="34" charset="0"/>
                <a:cs typeface="Arial" pitchFamily="34" charset="0"/>
              </a:rPr>
              <a:t>Estrutura</a:t>
            </a:r>
          </a:p>
          <a:p>
            <a:pPr lvl="1" algn="just"/>
            <a:r>
              <a:rPr lang="pt-BR" sz="2400" dirty="0" smtClean="0">
                <a:latin typeface="Arial" pitchFamily="34" charset="0"/>
                <a:cs typeface="Arial" pitchFamily="34" charset="0"/>
              </a:rPr>
              <a:t>Abrangência/Rotina</a:t>
            </a:r>
          </a:p>
          <a:p>
            <a:pPr lvl="2" algn="just"/>
            <a:r>
              <a:rPr lang="pt-BR" sz="2200" dirty="0" smtClean="0">
                <a:latin typeface="Arial" pitchFamily="34" charset="0"/>
                <a:cs typeface="Arial" pitchFamily="34" charset="0"/>
              </a:rPr>
              <a:t>7 mil pessoal – 15 a 59 – F&gt;M</a:t>
            </a:r>
          </a:p>
          <a:p>
            <a:pPr lvl="1" algn="just"/>
            <a:r>
              <a:rPr lang="pt-BR" sz="2400" dirty="0" smtClean="0">
                <a:latin typeface="Arial" pitchFamily="34" charset="0"/>
                <a:cs typeface="Arial" pitchFamily="34" charset="0"/>
              </a:rPr>
              <a:t>Problemáticas</a:t>
            </a:r>
          </a:p>
        </p:txBody>
      </p:sp>
    </p:spTree>
    <p:extLst>
      <p:ext uri="{BB962C8B-B14F-4D97-AF65-F5344CB8AC3E}">
        <p14:creationId xmlns:p14="http://schemas.microsoft.com/office/powerpoint/2010/main" val="636113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Análise estratégica – P.I </a:t>
            </a:r>
            <a:endParaRPr lang="pt-BR" sz="4000" dirty="0">
              <a:latin typeface="Arial" pitchFamily="34" charset="0"/>
              <a:cs typeface="Arial" pitchFamily="34" charset="0"/>
            </a:endParaRPr>
          </a:p>
        </p:txBody>
      </p:sp>
      <p:sp>
        <p:nvSpPr>
          <p:cNvPr id="3" name="Espaço Reservado para Conteúdo 2"/>
          <p:cNvSpPr>
            <a:spLocks noGrp="1"/>
          </p:cNvSpPr>
          <p:nvPr>
            <p:ph idx="1"/>
          </p:nvPr>
        </p:nvSpPr>
        <p:spPr>
          <a:xfrm>
            <a:off x="457200" y="1412776"/>
            <a:ext cx="8229600" cy="4625609"/>
          </a:xfrm>
        </p:spPr>
        <p:txBody>
          <a:bodyPr>
            <a:normAutofit/>
          </a:bodyPr>
          <a:lstStyle/>
          <a:p>
            <a:r>
              <a:rPr lang="pt-BR" sz="2800" dirty="0" smtClean="0">
                <a:latin typeface="Arial" pitchFamily="34" charset="0"/>
                <a:cs typeface="Arial" pitchFamily="34" charset="0"/>
              </a:rPr>
              <a:t>Justificativa</a:t>
            </a:r>
          </a:p>
          <a:p>
            <a:pPr lvl="1"/>
            <a:r>
              <a:rPr lang="pt-BR" sz="2400" dirty="0" smtClean="0">
                <a:latin typeface="Arial" pitchFamily="34" charset="0"/>
                <a:cs typeface="Arial" pitchFamily="34" charset="0"/>
              </a:rPr>
              <a:t>Prevalência da HAS/DM</a:t>
            </a:r>
          </a:p>
          <a:p>
            <a:pPr lvl="1"/>
            <a:r>
              <a:rPr lang="pt-BR" sz="2400" dirty="0" smtClean="0">
                <a:latin typeface="Arial" pitchFamily="34" charset="0"/>
                <a:cs typeface="Arial" pitchFamily="34" charset="0"/>
              </a:rPr>
              <a:t>Atendimento deficitário na UBS</a:t>
            </a:r>
          </a:p>
          <a:p>
            <a:pPr lvl="1"/>
            <a:r>
              <a:rPr lang="pt-BR" sz="2400" dirty="0" smtClean="0">
                <a:latin typeface="Arial" pitchFamily="34" charset="0"/>
                <a:cs typeface="Arial" pitchFamily="34" charset="0"/>
              </a:rPr>
              <a:t>Grande relevância para melhoria da qualidade de vida</a:t>
            </a:r>
            <a:endParaRPr lang="pt-BR" sz="2400" dirty="0">
              <a:latin typeface="Arial" pitchFamily="34" charset="0"/>
              <a:cs typeface="Arial" pitchFamily="34" charset="0"/>
            </a:endParaRPr>
          </a:p>
          <a:p>
            <a:pPr lvl="2"/>
            <a:endParaRPr lang="pt-BR" sz="2200" dirty="0" smtClean="0">
              <a:latin typeface="Arial" pitchFamily="34" charset="0"/>
              <a:cs typeface="Arial" pitchFamily="34" charset="0"/>
            </a:endParaRPr>
          </a:p>
          <a:p>
            <a:r>
              <a:rPr lang="pt-BR" sz="2800" dirty="0" smtClean="0">
                <a:latin typeface="Arial" pitchFamily="34" charset="0"/>
                <a:cs typeface="Arial" pitchFamily="34" charset="0"/>
              </a:rPr>
              <a:t>Objetivos/Metas</a:t>
            </a:r>
            <a:endParaRPr lang="pt-BR" sz="2800" dirty="0">
              <a:latin typeface="Arial" pitchFamily="34" charset="0"/>
              <a:cs typeface="Arial" pitchFamily="34" charset="0"/>
            </a:endParaRPr>
          </a:p>
          <a:p>
            <a:pPr lvl="1"/>
            <a:r>
              <a:rPr lang="pt-BR" sz="2400" dirty="0" smtClean="0">
                <a:latin typeface="Arial" pitchFamily="34" charset="0"/>
                <a:cs typeface="Arial" pitchFamily="34" charset="0"/>
              </a:rPr>
              <a:t>Geral:</a:t>
            </a:r>
          </a:p>
          <a:p>
            <a:pPr lvl="2"/>
            <a:r>
              <a:rPr lang="pt-BR" sz="2200" dirty="0">
                <a:latin typeface="Arial" panose="020B0604020202020204" pitchFamily="34" charset="0"/>
                <a:cs typeface="Arial" panose="020B0604020202020204" pitchFamily="34" charset="0"/>
              </a:rPr>
              <a:t>Melhorar a atenção aos adultos portadores de Hipertensão Arterial Sistêmica e/ou Diabetes Mellitus.</a:t>
            </a:r>
          </a:p>
          <a:p>
            <a:pPr lvl="2"/>
            <a:endParaRPr lang="pt-BR" sz="2000" dirty="0">
              <a:latin typeface="Arial" panose="020B0604020202020204" pitchFamily="34" charset="0"/>
              <a:cs typeface="Arial" panose="020B0604020202020204" pitchFamily="34" charset="0"/>
            </a:endParaRPr>
          </a:p>
          <a:p>
            <a:pPr lvl="2"/>
            <a:endParaRPr lang="pt-BR" sz="2200" dirty="0">
              <a:latin typeface="Arial" pitchFamily="34" charset="0"/>
              <a:cs typeface="Arial" pitchFamily="34" charset="0"/>
            </a:endParaRPr>
          </a:p>
        </p:txBody>
      </p:sp>
    </p:spTree>
    <p:extLst>
      <p:ext uri="{BB962C8B-B14F-4D97-AF65-F5344CB8AC3E}">
        <p14:creationId xmlns:p14="http://schemas.microsoft.com/office/powerpoint/2010/main" val="713168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Análise estratégica – P.I </a:t>
            </a:r>
            <a:endParaRPr lang="pt-BR" sz="4000" dirty="0">
              <a:latin typeface="Arial" pitchFamily="34" charset="0"/>
              <a:cs typeface="Arial" pitchFamily="34" charset="0"/>
            </a:endParaRPr>
          </a:p>
        </p:txBody>
      </p:sp>
      <p:sp>
        <p:nvSpPr>
          <p:cNvPr id="3" name="Espaço Reservado para Conteúdo 2"/>
          <p:cNvSpPr>
            <a:spLocks noGrp="1"/>
          </p:cNvSpPr>
          <p:nvPr>
            <p:ph idx="1"/>
          </p:nvPr>
        </p:nvSpPr>
        <p:spPr>
          <a:xfrm>
            <a:off x="457200" y="1412776"/>
            <a:ext cx="8229600" cy="4625609"/>
          </a:xfrm>
        </p:spPr>
        <p:txBody>
          <a:bodyPr>
            <a:normAutofit lnSpcReduction="10000"/>
          </a:bodyPr>
          <a:lstStyle/>
          <a:p>
            <a:pPr lvl="1" algn="just"/>
            <a:r>
              <a:rPr lang="pt-BR" sz="2400" dirty="0" smtClean="0">
                <a:latin typeface="Arial" pitchFamily="34" charset="0"/>
                <a:cs typeface="Arial" pitchFamily="34" charset="0"/>
              </a:rPr>
              <a:t>Específicos:</a:t>
            </a:r>
            <a:endParaRPr lang="pt-BR" sz="2000" dirty="0" smtClean="0">
              <a:latin typeface="Arial" pitchFamily="34" charset="0"/>
              <a:cs typeface="Arial" pitchFamily="34" charset="0"/>
            </a:endParaRPr>
          </a:p>
          <a:p>
            <a:pPr lvl="2" algn="just"/>
            <a:r>
              <a:rPr lang="pt-BR" sz="2200" dirty="0" smtClean="0">
                <a:latin typeface="Arial" pitchFamily="34" charset="0"/>
                <a:cs typeface="Arial" pitchFamily="34" charset="0"/>
              </a:rPr>
              <a:t>Objetivo 1. </a:t>
            </a:r>
            <a:r>
              <a:rPr lang="pt-BR" sz="2200" dirty="0">
                <a:latin typeface="Arial" panose="020B0604020202020204" pitchFamily="34" charset="0"/>
                <a:cs typeface="Arial" panose="020B0604020202020204" pitchFamily="34" charset="0"/>
              </a:rPr>
              <a:t>Ampliar a cobertura a hipertensos e/ou </a:t>
            </a:r>
            <a:r>
              <a:rPr lang="pt-BR" sz="2200" dirty="0" smtClean="0">
                <a:latin typeface="Arial" panose="020B0604020202020204" pitchFamily="34" charset="0"/>
                <a:cs typeface="Arial" panose="020B0604020202020204" pitchFamily="34" charset="0"/>
              </a:rPr>
              <a:t>diabéticos</a:t>
            </a:r>
          </a:p>
          <a:p>
            <a:pPr marL="768096" lvl="2" indent="0" algn="just">
              <a:buNone/>
            </a:pPr>
            <a:r>
              <a:rPr lang="pt-BR" sz="2200" dirty="0">
                <a:latin typeface="Arial" panose="020B0604020202020204" pitchFamily="34" charset="0"/>
                <a:cs typeface="Arial" panose="020B0604020202020204" pitchFamily="34" charset="0"/>
              </a:rPr>
              <a:t> </a:t>
            </a:r>
            <a:r>
              <a:rPr lang="pt-BR" sz="2200" dirty="0" smtClean="0">
                <a:latin typeface="Arial" panose="020B0604020202020204" pitchFamily="34" charset="0"/>
                <a:cs typeface="Arial" panose="020B0604020202020204" pitchFamily="34" charset="0"/>
              </a:rPr>
              <a:t>        Meta: Cadastrar 50% da população HAS/DM</a:t>
            </a:r>
          </a:p>
          <a:p>
            <a:pPr lvl="2" algn="just"/>
            <a:r>
              <a:rPr lang="pt-BR" sz="2200" dirty="0" smtClean="0">
                <a:latin typeface="Arial" panose="020B0604020202020204" pitchFamily="34" charset="0"/>
                <a:cs typeface="Arial" panose="020B0604020202020204" pitchFamily="34" charset="0"/>
              </a:rPr>
              <a:t>Objetivo 2. Buscar 100% dos HAS/DM faltosos à consulta</a:t>
            </a:r>
          </a:p>
          <a:p>
            <a:pPr marL="768096" lvl="2" indent="0" algn="just">
              <a:buNone/>
            </a:pPr>
            <a:r>
              <a:rPr lang="pt-BR" sz="2200" dirty="0">
                <a:latin typeface="Arial" panose="020B0604020202020204" pitchFamily="34" charset="0"/>
                <a:cs typeface="Arial" panose="020B0604020202020204" pitchFamily="34" charset="0"/>
              </a:rPr>
              <a:t> </a:t>
            </a:r>
            <a:r>
              <a:rPr lang="pt-BR" sz="2200" dirty="0" smtClean="0">
                <a:latin typeface="Arial" panose="020B0604020202020204" pitchFamily="34" charset="0"/>
                <a:cs typeface="Arial" panose="020B0604020202020204" pitchFamily="34" charset="0"/>
              </a:rPr>
              <a:t>        Meta: </a:t>
            </a:r>
            <a:r>
              <a:rPr lang="pt-BR" sz="2200" dirty="0">
                <a:latin typeface="Arial" panose="020B0604020202020204" pitchFamily="34" charset="0"/>
                <a:cs typeface="Arial" panose="020B0604020202020204" pitchFamily="34" charset="0"/>
              </a:rPr>
              <a:t>Buscar 100% da população </a:t>
            </a:r>
            <a:r>
              <a:rPr lang="pt-BR" sz="2200" dirty="0" smtClean="0">
                <a:latin typeface="Arial" panose="020B0604020202020204" pitchFamily="34" charset="0"/>
                <a:cs typeface="Arial" panose="020B0604020202020204" pitchFamily="34" charset="0"/>
              </a:rPr>
              <a:t>HAS/DM </a:t>
            </a:r>
            <a:r>
              <a:rPr lang="pt-BR" sz="2200" dirty="0">
                <a:latin typeface="Arial" panose="020B0604020202020204" pitchFamily="34" charset="0"/>
                <a:cs typeface="Arial" panose="020B0604020202020204" pitchFamily="34" charset="0"/>
              </a:rPr>
              <a:t>faltosa às consultas de periodicidade </a:t>
            </a:r>
            <a:r>
              <a:rPr lang="pt-BR" sz="2200" dirty="0" smtClean="0">
                <a:latin typeface="Arial" panose="020B0604020202020204" pitchFamily="34" charset="0"/>
                <a:cs typeface="Arial" panose="020B0604020202020204" pitchFamily="34" charset="0"/>
              </a:rPr>
              <a:t>definida</a:t>
            </a:r>
          </a:p>
          <a:p>
            <a:pPr lvl="2" algn="just"/>
            <a:r>
              <a:rPr lang="pt-BR" sz="2200" dirty="0">
                <a:latin typeface="Arial" panose="020B0604020202020204" pitchFamily="34" charset="0"/>
                <a:cs typeface="Arial" panose="020B0604020202020204" pitchFamily="34" charset="0"/>
              </a:rPr>
              <a:t>Objetivo </a:t>
            </a:r>
            <a:r>
              <a:rPr lang="pt-BR" sz="2200" dirty="0" smtClean="0">
                <a:latin typeface="Arial" panose="020B0604020202020204" pitchFamily="34" charset="0"/>
                <a:cs typeface="Arial" panose="020B0604020202020204" pitchFamily="34" charset="0"/>
              </a:rPr>
              <a:t>3. </a:t>
            </a:r>
            <a:r>
              <a:rPr lang="pt-BR" sz="2200" dirty="0">
                <a:latin typeface="Arial" panose="020B0604020202020204" pitchFamily="34" charset="0"/>
                <a:cs typeface="Arial" panose="020B0604020202020204" pitchFamily="34" charset="0"/>
              </a:rPr>
              <a:t>Realizar/manter o registro adequado dos pacientes </a:t>
            </a:r>
            <a:r>
              <a:rPr lang="pt-BR" sz="2200" dirty="0" smtClean="0">
                <a:latin typeface="Arial" panose="020B0604020202020204" pitchFamily="34" charset="0"/>
                <a:cs typeface="Arial" panose="020B0604020202020204" pitchFamily="34" charset="0"/>
              </a:rPr>
              <a:t>HAS/DM</a:t>
            </a:r>
            <a:endParaRPr lang="pt-BR" sz="2200" dirty="0">
              <a:latin typeface="Arial" panose="020B0604020202020204" pitchFamily="34" charset="0"/>
              <a:cs typeface="Arial" panose="020B0604020202020204" pitchFamily="34" charset="0"/>
            </a:endParaRPr>
          </a:p>
          <a:p>
            <a:pPr marL="768096" lvl="2" indent="0" algn="just">
              <a:buNone/>
            </a:pPr>
            <a:r>
              <a:rPr lang="pt-BR" sz="2200" dirty="0">
                <a:latin typeface="Arial" panose="020B0604020202020204" pitchFamily="34" charset="0"/>
                <a:cs typeface="Arial" panose="020B0604020202020204" pitchFamily="34" charset="0"/>
              </a:rPr>
              <a:t>         Meta: Manter ficha de cadastro/prontuário disponíveis e devidamente preenchidas continuadamente para 100% dos </a:t>
            </a:r>
            <a:r>
              <a:rPr lang="pt-BR" sz="2200" dirty="0" smtClean="0">
                <a:latin typeface="Arial" panose="020B0604020202020204" pitchFamily="34" charset="0"/>
                <a:cs typeface="Arial" panose="020B0604020202020204" pitchFamily="34" charset="0"/>
              </a:rPr>
              <a:t>HAS/DM cadastrados</a:t>
            </a: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0318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Análise estratégica – P.I </a:t>
            </a:r>
            <a:endParaRPr lang="pt-BR" sz="4000" dirty="0">
              <a:latin typeface="Arial" pitchFamily="34" charset="0"/>
              <a:cs typeface="Arial" pitchFamily="34" charset="0"/>
            </a:endParaRPr>
          </a:p>
        </p:txBody>
      </p:sp>
      <p:sp>
        <p:nvSpPr>
          <p:cNvPr id="3" name="Espaço Reservado para Conteúdo 2"/>
          <p:cNvSpPr>
            <a:spLocks noGrp="1"/>
          </p:cNvSpPr>
          <p:nvPr>
            <p:ph idx="1"/>
          </p:nvPr>
        </p:nvSpPr>
        <p:spPr>
          <a:xfrm>
            <a:off x="457200" y="1412776"/>
            <a:ext cx="8229600" cy="4896544"/>
          </a:xfrm>
        </p:spPr>
        <p:txBody>
          <a:bodyPr>
            <a:normAutofit lnSpcReduction="10000"/>
          </a:bodyPr>
          <a:lstStyle/>
          <a:p>
            <a:pPr lvl="1" algn="just"/>
            <a:r>
              <a:rPr lang="pt-BR" sz="2400" dirty="0" smtClean="0">
                <a:latin typeface="Arial" pitchFamily="34" charset="0"/>
                <a:cs typeface="Arial" pitchFamily="34" charset="0"/>
              </a:rPr>
              <a:t>Específicos:</a:t>
            </a:r>
            <a:endParaRPr lang="pt-BR" sz="2000" dirty="0" smtClean="0">
              <a:latin typeface="Arial" pitchFamily="34" charset="0"/>
              <a:cs typeface="Arial" pitchFamily="34" charset="0"/>
            </a:endParaRPr>
          </a:p>
          <a:p>
            <a:pPr lvl="2" algn="just"/>
            <a:r>
              <a:rPr lang="pt-BR" sz="2200" dirty="0" smtClean="0">
                <a:latin typeface="Arial" pitchFamily="34" charset="0"/>
                <a:cs typeface="Arial" pitchFamily="34" charset="0"/>
              </a:rPr>
              <a:t>Objetivo 4. </a:t>
            </a:r>
            <a:r>
              <a:rPr lang="pt-BR" sz="2200" dirty="0">
                <a:latin typeface="Arial" panose="020B0604020202020204" pitchFamily="34" charset="0"/>
                <a:cs typeface="Arial" panose="020B0604020202020204" pitchFamily="34" charset="0"/>
              </a:rPr>
              <a:t>Realizar atendimento qualificado a todos os pacientes </a:t>
            </a:r>
            <a:r>
              <a:rPr lang="pt-BR" sz="2200" dirty="0" smtClean="0">
                <a:latin typeface="Arial" panose="020B0604020202020204" pitchFamily="34" charset="0"/>
                <a:cs typeface="Arial" panose="020B0604020202020204" pitchFamily="34" charset="0"/>
              </a:rPr>
              <a:t>HAS/DM</a:t>
            </a:r>
          </a:p>
          <a:p>
            <a:pPr marL="768096" lvl="2" indent="0" algn="just">
              <a:buNone/>
            </a:pPr>
            <a:r>
              <a:rPr lang="pt-BR" sz="2200" dirty="0">
                <a:latin typeface="Arial" panose="020B0604020202020204" pitchFamily="34" charset="0"/>
                <a:cs typeface="Arial" panose="020B0604020202020204" pitchFamily="34" charset="0"/>
              </a:rPr>
              <a:t> </a:t>
            </a:r>
            <a:r>
              <a:rPr lang="pt-BR" sz="2200" dirty="0" smtClean="0">
                <a:latin typeface="Arial" panose="020B0604020202020204" pitchFamily="34" charset="0"/>
                <a:cs typeface="Arial" panose="020B0604020202020204" pitchFamily="34" charset="0"/>
              </a:rPr>
              <a:t>        Meta: </a:t>
            </a:r>
            <a:r>
              <a:rPr lang="pt-BR" sz="2200" dirty="0">
                <a:latin typeface="Arial" panose="020B0604020202020204" pitchFamily="34" charset="0"/>
                <a:cs typeface="Arial" panose="020B0604020202020204" pitchFamily="34" charset="0"/>
              </a:rPr>
              <a:t>Realizar exame clínico apropriado a 100% dos </a:t>
            </a:r>
            <a:r>
              <a:rPr lang="pt-BR" sz="2200" dirty="0" smtClean="0">
                <a:latin typeface="Arial" panose="020B0604020202020204" pitchFamily="34" charset="0"/>
                <a:cs typeface="Arial" panose="020B0604020202020204" pitchFamily="34" charset="0"/>
              </a:rPr>
              <a:t>HAS/DM</a:t>
            </a:r>
          </a:p>
          <a:p>
            <a:pPr marL="768096" lvl="2" indent="0" algn="just">
              <a:buNone/>
            </a:pPr>
            <a:r>
              <a:rPr lang="pt-BR" sz="2200" dirty="0">
                <a:latin typeface="Arial" panose="020B0604020202020204" pitchFamily="34" charset="0"/>
                <a:cs typeface="Arial" panose="020B0604020202020204" pitchFamily="34" charset="0"/>
              </a:rPr>
              <a:t> </a:t>
            </a:r>
            <a:r>
              <a:rPr lang="pt-BR" sz="2200" dirty="0" smtClean="0">
                <a:latin typeface="Arial" panose="020B0604020202020204" pitchFamily="34" charset="0"/>
                <a:cs typeface="Arial" panose="020B0604020202020204" pitchFamily="34" charset="0"/>
              </a:rPr>
              <a:t>        Meta</a:t>
            </a:r>
            <a:r>
              <a:rPr lang="pt-BR" sz="2200" dirty="0">
                <a:latin typeface="Arial" panose="020B0604020202020204" pitchFamily="34" charset="0"/>
                <a:cs typeface="Arial" panose="020B0604020202020204" pitchFamily="34" charset="0"/>
              </a:rPr>
              <a:t>: Garantir a realização de exames complementares no período exato, conforme protocolo, a 100% dos </a:t>
            </a:r>
            <a:r>
              <a:rPr lang="pt-BR" sz="2200" dirty="0" smtClean="0">
                <a:latin typeface="Arial" panose="020B0604020202020204" pitchFamily="34" charset="0"/>
                <a:cs typeface="Arial" panose="020B0604020202020204" pitchFamily="34" charset="0"/>
              </a:rPr>
              <a:t>HAS/DM</a:t>
            </a:r>
          </a:p>
          <a:p>
            <a:pPr marL="768096" lvl="2" indent="0" algn="just">
              <a:buNone/>
            </a:pPr>
            <a:r>
              <a:rPr lang="pt-BR" sz="2200" dirty="0">
                <a:latin typeface="Arial" panose="020B0604020202020204" pitchFamily="34" charset="0"/>
                <a:cs typeface="Arial" panose="020B0604020202020204" pitchFamily="34" charset="0"/>
              </a:rPr>
              <a:t> </a:t>
            </a:r>
            <a:r>
              <a:rPr lang="pt-BR" sz="2200" dirty="0" smtClean="0">
                <a:latin typeface="Arial" panose="020B0604020202020204" pitchFamily="34" charset="0"/>
                <a:cs typeface="Arial" panose="020B0604020202020204" pitchFamily="34" charset="0"/>
              </a:rPr>
              <a:t>        Meta</a:t>
            </a:r>
            <a:r>
              <a:rPr lang="pt-BR" sz="2200" dirty="0">
                <a:latin typeface="Arial" panose="020B0604020202020204" pitchFamily="34" charset="0"/>
                <a:cs typeface="Arial" panose="020B0604020202020204" pitchFamily="34" charset="0"/>
              </a:rPr>
              <a:t>: Garantir a entrega dos medicamentos prescritos na farmácia da Unidade a 100% dos </a:t>
            </a:r>
            <a:r>
              <a:rPr lang="pt-BR" sz="2200" dirty="0" smtClean="0">
                <a:latin typeface="Arial" panose="020B0604020202020204" pitchFamily="34" charset="0"/>
                <a:cs typeface="Arial" panose="020B0604020202020204" pitchFamily="34" charset="0"/>
              </a:rPr>
              <a:t>HAS/DM</a:t>
            </a:r>
            <a:endParaRPr lang="pt-BR" sz="2200" dirty="0">
              <a:latin typeface="Arial" panose="020B0604020202020204" pitchFamily="34" charset="0"/>
              <a:cs typeface="Arial" panose="020B0604020202020204" pitchFamily="34" charset="0"/>
            </a:endParaRPr>
          </a:p>
          <a:p>
            <a:pPr lvl="2" algn="just"/>
            <a:r>
              <a:rPr lang="pt-BR" sz="2200" dirty="0">
                <a:latin typeface="Arial" panose="020B0604020202020204" pitchFamily="34" charset="0"/>
                <a:cs typeface="Arial" panose="020B0604020202020204" pitchFamily="34" charset="0"/>
              </a:rPr>
              <a:t>Objetivo </a:t>
            </a:r>
            <a:r>
              <a:rPr lang="pt-BR" sz="2200" dirty="0" smtClean="0">
                <a:latin typeface="Arial" pitchFamily="34" charset="0"/>
                <a:cs typeface="Arial" pitchFamily="34" charset="0"/>
              </a:rPr>
              <a:t>5. </a:t>
            </a:r>
            <a:r>
              <a:rPr lang="pt-BR" sz="2200" dirty="0">
                <a:latin typeface="Arial" panose="020B0604020202020204" pitchFamily="34" charset="0"/>
                <a:cs typeface="Arial" panose="020B0604020202020204" pitchFamily="34" charset="0"/>
              </a:rPr>
              <a:t>Mapear pacientes </a:t>
            </a:r>
            <a:r>
              <a:rPr lang="pt-BR" sz="2200" dirty="0" smtClean="0">
                <a:latin typeface="Arial" panose="020B0604020202020204" pitchFamily="34" charset="0"/>
                <a:cs typeface="Arial" panose="020B0604020202020204" pitchFamily="34" charset="0"/>
              </a:rPr>
              <a:t>HAS/DM </a:t>
            </a:r>
            <a:r>
              <a:rPr lang="pt-BR" sz="2200" dirty="0">
                <a:latin typeface="Arial" panose="020B0604020202020204" pitchFamily="34" charset="0"/>
                <a:cs typeface="Arial" panose="020B0604020202020204" pitchFamily="34" charset="0"/>
              </a:rPr>
              <a:t>com risco cardiovascular</a:t>
            </a:r>
          </a:p>
          <a:p>
            <a:pPr marL="768096" lvl="2" indent="0" algn="just">
              <a:buNone/>
            </a:pPr>
            <a:r>
              <a:rPr lang="pt-BR" sz="2200" dirty="0">
                <a:latin typeface="Arial" panose="020B0604020202020204" pitchFamily="34" charset="0"/>
                <a:cs typeface="Arial" panose="020B0604020202020204" pitchFamily="34" charset="0"/>
              </a:rPr>
              <a:t>         Meta: Realizar estratificação de Risco Cardiovascular em 100% dos </a:t>
            </a:r>
            <a:r>
              <a:rPr lang="pt-BR" sz="2200" dirty="0" smtClean="0">
                <a:latin typeface="Arial" panose="020B0604020202020204" pitchFamily="34" charset="0"/>
                <a:cs typeface="Arial" panose="020B0604020202020204" pitchFamily="34" charset="0"/>
              </a:rPr>
              <a:t>HAS/DM cadastrados</a:t>
            </a: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0403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Análise estratégica – P.I </a:t>
            </a:r>
            <a:endParaRPr lang="pt-BR" sz="4000" dirty="0">
              <a:latin typeface="Arial" pitchFamily="34" charset="0"/>
              <a:cs typeface="Arial" pitchFamily="34" charset="0"/>
            </a:endParaRPr>
          </a:p>
        </p:txBody>
      </p:sp>
      <p:sp>
        <p:nvSpPr>
          <p:cNvPr id="3" name="Espaço Reservado para Conteúdo 2"/>
          <p:cNvSpPr>
            <a:spLocks noGrp="1"/>
          </p:cNvSpPr>
          <p:nvPr>
            <p:ph idx="1"/>
          </p:nvPr>
        </p:nvSpPr>
        <p:spPr>
          <a:xfrm>
            <a:off x="457200" y="1412776"/>
            <a:ext cx="8229600" cy="4625609"/>
          </a:xfrm>
        </p:spPr>
        <p:txBody>
          <a:bodyPr>
            <a:normAutofit/>
          </a:bodyPr>
          <a:lstStyle/>
          <a:p>
            <a:pPr lvl="1" algn="just"/>
            <a:r>
              <a:rPr lang="pt-BR" sz="2400" dirty="0" smtClean="0">
                <a:latin typeface="Arial" pitchFamily="34" charset="0"/>
                <a:cs typeface="Arial" pitchFamily="34" charset="0"/>
              </a:rPr>
              <a:t>Específicos:</a:t>
            </a:r>
            <a:endParaRPr lang="pt-BR" sz="2000" dirty="0" smtClean="0">
              <a:latin typeface="Arial" pitchFamily="34" charset="0"/>
              <a:cs typeface="Arial" pitchFamily="34" charset="0"/>
            </a:endParaRPr>
          </a:p>
          <a:p>
            <a:pPr lvl="2" algn="just"/>
            <a:r>
              <a:rPr lang="pt-BR" sz="2200" dirty="0" smtClean="0">
                <a:latin typeface="Arial" pitchFamily="34" charset="0"/>
                <a:cs typeface="Arial" pitchFamily="34" charset="0"/>
              </a:rPr>
              <a:t>Objetivo 6. </a:t>
            </a:r>
            <a:r>
              <a:rPr lang="pt-BR" sz="2200" dirty="0">
                <a:latin typeface="Arial" panose="020B0604020202020204" pitchFamily="34" charset="0"/>
                <a:cs typeface="Arial" panose="020B0604020202020204" pitchFamily="34" charset="0"/>
              </a:rPr>
              <a:t>Realizar promoção da saúde à 100% dos pacientes </a:t>
            </a:r>
            <a:r>
              <a:rPr lang="pt-BR" sz="2200" dirty="0" smtClean="0">
                <a:latin typeface="Arial" panose="020B0604020202020204" pitchFamily="34" charset="0"/>
                <a:cs typeface="Arial" panose="020B0604020202020204" pitchFamily="34" charset="0"/>
              </a:rPr>
              <a:t>HAS/Dm</a:t>
            </a:r>
          </a:p>
          <a:p>
            <a:pPr marL="768096" lvl="2" indent="0" algn="just">
              <a:buNone/>
            </a:pPr>
            <a:r>
              <a:rPr lang="pt-BR" sz="2200" dirty="0">
                <a:latin typeface="Arial" panose="020B0604020202020204" pitchFamily="34" charset="0"/>
                <a:cs typeface="Arial" panose="020B0604020202020204" pitchFamily="34" charset="0"/>
              </a:rPr>
              <a:t> </a:t>
            </a:r>
            <a:r>
              <a:rPr lang="pt-BR" sz="2200" dirty="0" smtClean="0">
                <a:latin typeface="Arial" panose="020B0604020202020204" pitchFamily="34" charset="0"/>
                <a:cs typeface="Arial" panose="020B0604020202020204" pitchFamily="34" charset="0"/>
              </a:rPr>
              <a:t>        Meta: </a:t>
            </a:r>
            <a:r>
              <a:rPr lang="pt-BR" sz="2200" dirty="0">
                <a:latin typeface="Arial" panose="020B0604020202020204" pitchFamily="34" charset="0"/>
                <a:cs typeface="Arial" panose="020B0604020202020204" pitchFamily="34" charset="0"/>
              </a:rPr>
              <a:t>Garantir práticas educativas relativas aos hábitos alimentares adequados a 100% dos </a:t>
            </a:r>
            <a:r>
              <a:rPr lang="pt-BR" sz="2200" dirty="0" smtClean="0">
                <a:latin typeface="Arial" panose="020B0604020202020204" pitchFamily="34" charset="0"/>
                <a:cs typeface="Arial" panose="020B0604020202020204" pitchFamily="34" charset="0"/>
              </a:rPr>
              <a:t>HAS/DM</a:t>
            </a:r>
          </a:p>
          <a:p>
            <a:pPr marL="768096" lvl="2" indent="0" algn="just">
              <a:buNone/>
            </a:pPr>
            <a:r>
              <a:rPr lang="pt-BR" sz="2200" dirty="0">
                <a:latin typeface="Arial" panose="020B0604020202020204" pitchFamily="34" charset="0"/>
                <a:cs typeface="Arial" panose="020B0604020202020204" pitchFamily="34" charset="0"/>
              </a:rPr>
              <a:t> </a:t>
            </a:r>
            <a:r>
              <a:rPr lang="pt-BR" sz="2200" dirty="0" smtClean="0">
                <a:latin typeface="Arial" panose="020B0604020202020204" pitchFamily="34" charset="0"/>
                <a:cs typeface="Arial" panose="020B0604020202020204" pitchFamily="34" charset="0"/>
              </a:rPr>
              <a:t>        Meta</a:t>
            </a:r>
            <a:r>
              <a:rPr lang="pt-BR" sz="2200" dirty="0">
                <a:latin typeface="Arial" panose="020B0604020202020204" pitchFamily="34" charset="0"/>
                <a:cs typeface="Arial" panose="020B0604020202020204" pitchFamily="34" charset="0"/>
              </a:rPr>
              <a:t>: Expor os benefícios da prática de atividades físicas a 100% dos </a:t>
            </a:r>
            <a:r>
              <a:rPr lang="pt-BR" sz="2200" dirty="0" smtClean="0">
                <a:latin typeface="Arial" panose="020B0604020202020204" pitchFamily="34" charset="0"/>
                <a:cs typeface="Arial" panose="020B0604020202020204" pitchFamily="34" charset="0"/>
              </a:rPr>
              <a:t>HAS/DM</a:t>
            </a:r>
          </a:p>
          <a:p>
            <a:pPr marL="768096" lvl="2" indent="0" algn="just">
              <a:buNone/>
            </a:pPr>
            <a:r>
              <a:rPr lang="pt-BR" sz="2200" dirty="0">
                <a:latin typeface="Arial" panose="020B0604020202020204" pitchFamily="34" charset="0"/>
                <a:cs typeface="Arial" panose="020B0604020202020204" pitchFamily="34" charset="0"/>
              </a:rPr>
              <a:t> </a:t>
            </a:r>
            <a:r>
              <a:rPr lang="pt-BR" sz="2200" dirty="0" smtClean="0">
                <a:latin typeface="Arial" panose="020B0604020202020204" pitchFamily="34" charset="0"/>
                <a:cs typeface="Arial" panose="020B0604020202020204" pitchFamily="34" charset="0"/>
              </a:rPr>
              <a:t>        Meta</a:t>
            </a:r>
            <a:r>
              <a:rPr lang="pt-BR" sz="2200" dirty="0">
                <a:latin typeface="Arial" panose="020B0604020202020204" pitchFamily="34" charset="0"/>
                <a:cs typeface="Arial" panose="020B0604020202020204" pitchFamily="34" charset="0"/>
              </a:rPr>
              <a:t>: Expor os malefícios do tabagismo a 100% dos </a:t>
            </a:r>
            <a:r>
              <a:rPr lang="pt-BR" sz="2200" dirty="0" smtClean="0">
                <a:latin typeface="Arial" panose="020B0604020202020204" pitchFamily="34" charset="0"/>
                <a:cs typeface="Arial" panose="020B0604020202020204" pitchFamily="34" charset="0"/>
              </a:rPr>
              <a:t>HAS/DM</a:t>
            </a:r>
            <a:endParaRPr lang="pt-BR"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527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Análise estratégica – P.I </a:t>
            </a:r>
            <a:endParaRPr lang="pt-BR" sz="4000" dirty="0">
              <a:latin typeface="Arial" pitchFamily="34" charset="0"/>
              <a:cs typeface="Arial" pitchFamily="34" charset="0"/>
            </a:endParaRPr>
          </a:p>
        </p:txBody>
      </p:sp>
      <p:sp>
        <p:nvSpPr>
          <p:cNvPr id="13" name="CaixaDeTexto 12"/>
          <p:cNvSpPr txBox="1"/>
          <p:nvPr/>
        </p:nvSpPr>
        <p:spPr>
          <a:xfrm>
            <a:off x="453897" y="1192984"/>
            <a:ext cx="8278122" cy="369332"/>
          </a:xfrm>
          <a:prstGeom prst="rect">
            <a:avLst/>
          </a:prstGeom>
          <a:noFill/>
        </p:spPr>
        <p:txBody>
          <a:bodyPr wrap="square" rtlCol="0">
            <a:spAutoFit/>
          </a:bodyPr>
          <a:lstStyle/>
          <a:p>
            <a:r>
              <a:rPr lang="pt-BR" dirty="0">
                <a:latin typeface="Arial" pitchFamily="34" charset="0"/>
                <a:cs typeface="Arial" pitchFamily="34" charset="0"/>
              </a:rPr>
              <a:t>Tabela 1 </a:t>
            </a:r>
            <a:r>
              <a:rPr lang="pt-BR" dirty="0" smtClean="0">
                <a:latin typeface="Arial" pitchFamily="34" charset="0"/>
                <a:cs typeface="Arial" pitchFamily="34" charset="0"/>
              </a:rPr>
              <a:t>– Ações realizadas para cada objetivo.</a:t>
            </a:r>
            <a:endParaRPr lang="pt-BR" dirty="0">
              <a:latin typeface="Arial" pitchFamily="34" charset="0"/>
              <a:cs typeface="Arial" pitchFamily="34" charset="0"/>
            </a:endParaRPr>
          </a:p>
        </p:txBody>
      </p:sp>
      <p:graphicFrame>
        <p:nvGraphicFramePr>
          <p:cNvPr id="3" name="Tabela 2"/>
          <p:cNvGraphicFramePr>
            <a:graphicFrameLocks noGrp="1"/>
          </p:cNvGraphicFramePr>
          <p:nvPr>
            <p:extLst>
              <p:ext uri="{D42A27DB-BD31-4B8C-83A1-F6EECF244321}">
                <p14:modId xmlns:p14="http://schemas.microsoft.com/office/powerpoint/2010/main" val="3913681867"/>
              </p:ext>
            </p:extLst>
          </p:nvPr>
        </p:nvGraphicFramePr>
        <p:xfrm>
          <a:off x="251520" y="1628801"/>
          <a:ext cx="8640959" cy="4863479"/>
        </p:xfrm>
        <a:graphic>
          <a:graphicData uri="http://schemas.openxmlformats.org/drawingml/2006/table">
            <a:tbl>
              <a:tblPr>
                <a:tableStyleId>{5C22544A-7EE6-4342-B048-85BDC9FD1C3A}</a:tableStyleId>
              </a:tblPr>
              <a:tblGrid>
                <a:gridCol w="2840863"/>
                <a:gridCol w="42310"/>
                <a:gridCol w="2857738"/>
                <a:gridCol w="42310"/>
                <a:gridCol w="2857738"/>
              </a:tblGrid>
              <a:tr h="200753">
                <a:tc>
                  <a:txBody>
                    <a:bodyPr/>
                    <a:lstStyle/>
                    <a:p>
                      <a:pPr algn="ctr" fontAlgn="ctr"/>
                      <a:r>
                        <a:rPr lang="pt-BR" sz="1200" b="1" u="none" strike="noStrike" dirty="0">
                          <a:effectLst/>
                          <a:latin typeface="Arial" panose="020B0604020202020204" pitchFamily="34" charset="0"/>
                          <a:cs typeface="Arial" panose="020B0604020202020204" pitchFamily="34" charset="0"/>
                        </a:rPr>
                        <a:t>Objetivo 1</a:t>
                      </a:r>
                      <a:endParaRPr lang="pt-BR" sz="1200" b="1"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endParaRPr lang="pt-BR" sz="1200" b="1"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pt-BR" sz="1200" b="1" u="none" strike="noStrike">
                          <a:effectLst/>
                          <a:latin typeface="Arial" panose="020B0604020202020204" pitchFamily="34" charset="0"/>
                          <a:cs typeface="Arial" panose="020B0604020202020204" pitchFamily="34" charset="0"/>
                        </a:rPr>
                        <a:t>Objetivo 2</a:t>
                      </a:r>
                      <a:endParaRPr lang="pt-BR" sz="1200" b="1" i="0" u="none" strike="noStrike">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endParaRPr lang="pt-BR" sz="1200" b="1"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pt-BR" sz="1200" b="1" u="none" strike="noStrike" dirty="0">
                          <a:effectLst/>
                          <a:latin typeface="Arial" panose="020B0604020202020204" pitchFamily="34" charset="0"/>
                          <a:cs typeface="Arial" panose="020B0604020202020204" pitchFamily="34" charset="0"/>
                        </a:rPr>
                        <a:t>Objetivo 3</a:t>
                      </a:r>
                      <a:endParaRPr lang="pt-BR" sz="1200" b="1"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1385692">
                <a:tc>
                  <a:txBody>
                    <a:bodyPr/>
                    <a:lstStyle/>
                    <a:p>
                      <a:pPr algn="l" fontAlgn="ct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Monitorar o registro do cadastro;</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Rastreamento/busca ativa;</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Sensibilização da comunidade sobre as patologias</a:t>
                      </a:r>
                      <a:r>
                        <a:rPr lang="pt-BR" sz="1200" u="none" strike="noStrike" dirty="0" smtClean="0">
                          <a:effectLst/>
                          <a:latin typeface="Arial" panose="020B0604020202020204" pitchFamily="34" charset="0"/>
                          <a:cs typeface="Arial" panose="020B0604020202020204" pitchFamily="34" charset="0"/>
                        </a:rPr>
                        <a:t>;</a:t>
                      </a:r>
                    </a:p>
                    <a:p>
                      <a:pPr algn="l" fontAlgn="ctr"/>
                      <a:r>
                        <a:rPr lang="pt-BR" sz="1200" u="none" strike="noStrike" baseline="0" dirty="0" smtClean="0">
                          <a:effectLst/>
                          <a:latin typeface="Arial" panose="020B0604020202020204" pitchFamily="34" charset="0"/>
                          <a:cs typeface="Arial" panose="020B0604020202020204" pitchFamily="34" charset="0"/>
                        </a:rPr>
                        <a:t> </a:t>
                      </a:r>
                      <a:r>
                        <a:rPr lang="pt-BR" sz="1200" u="none" strike="noStrike" dirty="0" smtClean="0">
                          <a:effectLst/>
                          <a:latin typeface="Arial" panose="020B0604020202020204" pitchFamily="34" charset="0"/>
                          <a:cs typeface="Arial" panose="020B0604020202020204" pitchFamily="34" charset="0"/>
                        </a:rPr>
                        <a:t>- </a:t>
                      </a:r>
                      <a:r>
                        <a:rPr lang="pt-BR" sz="1200" u="none" strike="noStrike" dirty="0">
                          <a:effectLst/>
                          <a:latin typeface="Arial" panose="020B0604020202020204" pitchFamily="34" charset="0"/>
                          <a:cs typeface="Arial" panose="020B0604020202020204" pitchFamily="34" charset="0"/>
                        </a:rPr>
                        <a:t>Treinamento dos </a:t>
                      </a:r>
                      <a:r>
                        <a:rPr lang="pt-BR" sz="1200" u="none" strike="noStrike" dirty="0" smtClean="0">
                          <a:effectLst/>
                          <a:latin typeface="Arial" panose="020B0604020202020204" pitchFamily="34" charset="0"/>
                          <a:cs typeface="Arial" panose="020B0604020202020204" pitchFamily="34" charset="0"/>
                        </a:rPr>
                        <a:t>ACS.</a:t>
                      </a:r>
                      <a:endParaRPr lang="pt-BR" sz="1200" b="0" i="0" u="none" strike="noStrike" dirty="0">
                        <a:solidFill>
                          <a:srgbClr val="000000"/>
                        </a:solidFill>
                        <a:effectLst/>
                        <a:latin typeface="Arial" panose="020B0604020202020204" pitchFamily="34" charset="0"/>
                        <a:cs typeface="Arial" panose="020B0604020202020204" pitchFamily="34" charset="0"/>
                      </a:endParaRPr>
                    </a:p>
                  </a:txBody>
                  <a:tcPr marL="72000" marR="36000"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pt-BR" sz="1200" b="0" i="0" u="none" strike="noStrike">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pt-BR" sz="1200" u="none" strike="noStrike" dirty="0" smtClean="0">
                          <a:effectLst/>
                          <a:latin typeface="Arial" panose="020B0604020202020204" pitchFamily="34" charset="0"/>
                          <a:cs typeface="Arial" panose="020B0604020202020204" pitchFamily="34" charset="0"/>
                        </a:rPr>
                        <a:t> </a:t>
                      </a:r>
                    </a:p>
                    <a:p>
                      <a:pPr algn="l" fontAlgn="ct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Monitorar a periodicidade das consultas;</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Visita </a:t>
                      </a:r>
                      <a:r>
                        <a:rPr lang="pt-BR" sz="1200" u="none" strike="noStrike" dirty="0" smtClean="0">
                          <a:effectLst/>
                          <a:latin typeface="Arial" panose="020B0604020202020204" pitchFamily="34" charset="0"/>
                          <a:cs typeface="Arial" panose="020B0604020202020204" pitchFamily="34" charset="0"/>
                        </a:rPr>
                        <a:t>domiciliar/busca </a:t>
                      </a:r>
                      <a:r>
                        <a:rPr lang="pt-BR" sz="1200" u="none" strike="noStrike" dirty="0">
                          <a:effectLst/>
                          <a:latin typeface="Arial" panose="020B0604020202020204" pitchFamily="34" charset="0"/>
                          <a:cs typeface="Arial" panose="020B0604020202020204" pitchFamily="34" charset="0"/>
                        </a:rPr>
                        <a:t>ativa</a:t>
                      </a:r>
                      <a:r>
                        <a:rPr lang="pt-BR" sz="1200" u="none" strike="noStrike" dirty="0" smtClean="0">
                          <a:effectLst/>
                          <a:latin typeface="Arial" panose="020B0604020202020204" pitchFamily="34" charset="0"/>
                          <a:cs typeface="Arial" panose="020B0604020202020204" pitchFamily="34" charset="0"/>
                        </a:rPr>
                        <a:t>;</a:t>
                      </a:r>
                    </a:p>
                    <a:p>
                      <a:pPr algn="l" fontAlgn="ct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Organizar no cronograma da </a:t>
                      </a:r>
                      <a:r>
                        <a:rPr lang="pt-BR" sz="1200" u="none" strike="noStrike" dirty="0" smtClean="0">
                          <a:effectLst/>
                          <a:latin typeface="Arial" panose="020B0604020202020204" pitchFamily="34" charset="0"/>
                          <a:cs typeface="Arial" panose="020B0604020202020204" pitchFamily="34" charset="0"/>
                        </a:rPr>
                        <a:t>UBS;</a:t>
                      </a:r>
                      <a:r>
                        <a:rPr lang="pt-BR" sz="1200" u="none" strike="noStrike" dirty="0">
                          <a:effectLst/>
                          <a:latin typeface="Arial" panose="020B0604020202020204" pitchFamily="34" charset="0"/>
                          <a:cs typeface="Arial" panose="020B0604020202020204" pitchFamily="34" charset="0"/>
                        </a:rPr>
                        <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Sensibilizar população sobre consulta periódica</a:t>
                      </a:r>
                      <a:r>
                        <a:rPr lang="pt-BR" sz="1200" u="none" strike="noStrike" dirty="0" smtClean="0">
                          <a:effectLst/>
                          <a:latin typeface="Arial" panose="020B0604020202020204" pitchFamily="34" charset="0"/>
                          <a:cs typeface="Arial" panose="020B0604020202020204" pitchFamily="34" charset="0"/>
                        </a:rPr>
                        <a:t>;</a:t>
                      </a:r>
                    </a:p>
                    <a:p>
                      <a:pPr algn="l" fontAlgn="ct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Treinamento de ACS</a:t>
                      </a:r>
                      <a:r>
                        <a:rPr lang="pt-BR" sz="1200" u="none" strike="noStrike" dirty="0" smtClean="0">
                          <a:effectLst/>
                          <a:latin typeface="Arial" panose="020B0604020202020204" pitchFamily="34" charset="0"/>
                          <a:cs typeface="Arial" panose="020B0604020202020204" pitchFamily="34" charset="0"/>
                        </a:rPr>
                        <a:t>.</a:t>
                      </a:r>
                    </a:p>
                    <a:p>
                      <a:pPr algn="l" fontAlgn="ctr"/>
                      <a:endParaRPr lang="pt-BR" sz="1200" b="0" i="0" u="none" strike="noStrike" dirty="0">
                        <a:solidFill>
                          <a:srgbClr val="000000"/>
                        </a:solidFill>
                        <a:effectLst/>
                        <a:latin typeface="Arial" panose="020B0604020202020204" pitchFamily="34" charset="0"/>
                        <a:cs typeface="Arial" panose="020B0604020202020204" pitchFamily="34" charset="0"/>
                      </a:endParaRPr>
                    </a:p>
                  </a:txBody>
                  <a:tcPr marL="72000" marR="36000"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pt-BR" sz="1200" b="0"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Monitorar a qualidade do registro;</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Pactuar </a:t>
                      </a:r>
                      <a:r>
                        <a:rPr lang="pt-BR" sz="1200" u="none" strike="noStrike" dirty="0">
                          <a:effectLst/>
                          <a:latin typeface="Arial" panose="020B0604020202020204" pitchFamily="34" charset="0"/>
                          <a:cs typeface="Arial" panose="020B0604020202020204" pitchFamily="34" charset="0"/>
                        </a:rPr>
                        <a:t>com a equipe o registro das informações; </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Treinar a equipe</a:t>
                      </a:r>
                      <a:r>
                        <a:rPr lang="pt-BR" sz="1200" u="none" strike="noStrike" dirty="0" smtClean="0">
                          <a:effectLst/>
                          <a:latin typeface="Arial" panose="020B0604020202020204" pitchFamily="34" charset="0"/>
                          <a:cs typeface="Arial" panose="020B0604020202020204" pitchFamily="34" charset="0"/>
                        </a:rPr>
                        <a:t>.</a:t>
                      </a:r>
                      <a:endParaRPr lang="pt-BR" sz="1200" b="0" i="0" u="none" strike="noStrike" dirty="0">
                        <a:solidFill>
                          <a:srgbClr val="000000"/>
                        </a:solidFill>
                        <a:effectLst/>
                        <a:latin typeface="Arial" panose="020B0604020202020204" pitchFamily="34" charset="0"/>
                        <a:cs typeface="Arial" panose="020B0604020202020204" pitchFamily="34" charset="0"/>
                      </a:endParaRPr>
                    </a:p>
                  </a:txBody>
                  <a:tcPr marL="72000" marR="36000"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55943">
                <a:tc>
                  <a:txBody>
                    <a:bodyPr/>
                    <a:lstStyle/>
                    <a:p>
                      <a:pPr algn="l" fontAlgn="ctr"/>
                      <a:endParaRPr lang="pt-BR" sz="100" b="0"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pt-BR" sz="100" b="0" i="0" u="none" strike="noStrike">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pt-BR" sz="100" b="0"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pt-BR" sz="100" b="0" i="0" u="none" strike="noStrike">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endParaRPr lang="pt-BR" sz="100" b="0"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00753">
                <a:tc>
                  <a:txBody>
                    <a:bodyPr/>
                    <a:lstStyle/>
                    <a:p>
                      <a:pPr algn="ctr" fontAlgn="ctr"/>
                      <a:r>
                        <a:rPr lang="pt-BR" sz="1200" b="1" u="none" strike="noStrike" dirty="0">
                          <a:effectLst/>
                          <a:latin typeface="Arial" panose="020B0604020202020204" pitchFamily="34" charset="0"/>
                          <a:cs typeface="Arial" panose="020B0604020202020204" pitchFamily="34" charset="0"/>
                        </a:rPr>
                        <a:t>Objetivo 4</a:t>
                      </a:r>
                      <a:endParaRPr lang="pt-BR" sz="1200" b="1"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endParaRPr lang="pt-BR" sz="1200" b="1"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pt-BR" sz="1200" b="1" u="none" strike="noStrike" dirty="0">
                          <a:effectLst/>
                          <a:latin typeface="Arial" panose="020B0604020202020204" pitchFamily="34" charset="0"/>
                          <a:cs typeface="Arial" panose="020B0604020202020204" pitchFamily="34" charset="0"/>
                        </a:rPr>
                        <a:t>Objetivo 5</a:t>
                      </a:r>
                      <a:endParaRPr lang="pt-BR" sz="1200" b="1"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ctr" fontAlgn="ctr"/>
                      <a:endParaRPr lang="pt-BR" sz="1200" b="1"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pt-BR" sz="1200" b="1" u="none" strike="noStrike" dirty="0">
                          <a:effectLst/>
                          <a:latin typeface="Arial" panose="020B0604020202020204" pitchFamily="34" charset="0"/>
                          <a:cs typeface="Arial" panose="020B0604020202020204" pitchFamily="34" charset="0"/>
                        </a:rPr>
                        <a:t>Objetivo 6</a:t>
                      </a:r>
                      <a:endParaRPr lang="pt-BR" sz="1200" b="1"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r>
              <a:tr h="2208655">
                <a:tc>
                  <a:txBody>
                    <a:bodyPr/>
                    <a:lstStyle/>
                    <a:p>
                      <a:pPr algn="l" fontAlgn="ctr"/>
                      <a:r>
                        <a:rPr lang="pt-BR" sz="1200" u="none" strike="noStrike" dirty="0" smtClean="0">
                          <a:effectLst/>
                          <a:latin typeface="Arial" panose="020B0604020202020204" pitchFamily="34" charset="0"/>
                          <a:cs typeface="Arial" panose="020B0604020202020204" pitchFamily="34" charset="0"/>
                        </a:rPr>
                        <a:t> </a:t>
                      </a:r>
                    </a:p>
                    <a:p>
                      <a:pPr algn="l" fontAlgn="ctr"/>
                      <a:r>
                        <a:rPr lang="pt-BR" sz="1200" u="none" strike="noStrike" dirty="0" smtClean="0">
                          <a:effectLst/>
                          <a:latin typeface="Arial" panose="020B0604020202020204" pitchFamily="34" charset="0"/>
                          <a:cs typeface="Arial" panose="020B0604020202020204" pitchFamily="34" charset="0"/>
                        </a:rPr>
                        <a:t> - Monitorar/realizar </a:t>
                      </a:r>
                      <a:r>
                        <a:rPr lang="pt-BR" sz="1200" u="none" strike="noStrike" dirty="0">
                          <a:effectLst/>
                          <a:latin typeface="Arial" panose="020B0604020202020204" pitchFamily="34" charset="0"/>
                          <a:cs typeface="Arial" panose="020B0604020202020204" pitchFamily="34" charset="0"/>
                        </a:rPr>
                        <a:t>de exames </a:t>
                      </a:r>
                      <a:r>
                        <a:rPr lang="pt-BR" sz="1200" u="none" strike="noStrike" dirty="0" smtClean="0">
                          <a:effectLst/>
                          <a:latin typeface="Arial" panose="020B0604020202020204" pitchFamily="34" charset="0"/>
                          <a:cs typeface="Arial" panose="020B0604020202020204" pitchFamily="34" charset="0"/>
                        </a:rPr>
                        <a:t>clínicos;</a:t>
                      </a:r>
                      <a:r>
                        <a:rPr lang="pt-BR" sz="1200" u="none" strike="noStrike" dirty="0">
                          <a:effectLst/>
                          <a:latin typeface="Arial" panose="020B0604020202020204" pitchFamily="34" charset="0"/>
                          <a:cs typeface="Arial" panose="020B0604020202020204" pitchFamily="34" charset="0"/>
                        </a:rPr>
                        <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Orientar pacientes sobre a importância do exame clínico e avaliação periódica;</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Sensibilização da equipe/população sobre as patologias;</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Monitorar/solicitar </a:t>
                      </a:r>
                      <a:r>
                        <a:rPr lang="pt-BR" sz="1200" u="none" strike="noStrike" dirty="0">
                          <a:effectLst/>
                          <a:latin typeface="Arial" panose="020B0604020202020204" pitchFamily="34" charset="0"/>
                          <a:cs typeface="Arial" panose="020B0604020202020204" pitchFamily="34" charset="0"/>
                        </a:rPr>
                        <a:t>exames laboratoriais;</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Monitorar </a:t>
                      </a:r>
                      <a:r>
                        <a:rPr lang="pt-BR" sz="1200" u="none" strike="noStrike" dirty="0" smtClean="0">
                          <a:effectLst/>
                          <a:latin typeface="Arial" panose="020B0604020202020204" pitchFamily="34" charset="0"/>
                          <a:cs typeface="Arial" panose="020B0604020202020204" pitchFamily="34" charset="0"/>
                        </a:rPr>
                        <a:t>medicamentos </a:t>
                      </a:r>
                      <a:r>
                        <a:rPr lang="pt-BR" sz="1200" u="none" strike="noStrike" dirty="0">
                          <a:effectLst/>
                          <a:latin typeface="Arial" panose="020B0604020202020204" pitchFamily="34" charset="0"/>
                          <a:cs typeface="Arial" panose="020B0604020202020204" pitchFamily="34" charset="0"/>
                        </a:rPr>
                        <a:t>prescritos/recebidos na farmácia </a:t>
                      </a:r>
                      <a:r>
                        <a:rPr lang="pt-BR" sz="1200" u="none" strike="noStrike" dirty="0" smtClean="0">
                          <a:effectLst/>
                          <a:latin typeface="Arial" panose="020B0604020202020204" pitchFamily="34" charset="0"/>
                          <a:cs typeface="Arial" panose="020B0604020202020204" pitchFamily="34" charset="0"/>
                        </a:rPr>
                        <a:t>(UBS);</a:t>
                      </a:r>
                      <a:r>
                        <a:rPr lang="pt-BR" sz="1200" u="none" strike="noStrike" dirty="0">
                          <a:effectLst/>
                          <a:latin typeface="Arial" panose="020B0604020202020204" pitchFamily="34" charset="0"/>
                          <a:cs typeface="Arial" panose="020B0604020202020204" pitchFamily="34" charset="0"/>
                        </a:rPr>
                        <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Explanar sobre a importância da </a:t>
                      </a:r>
                      <a:r>
                        <a:rPr lang="pt-BR" sz="1200" u="none" strike="noStrike" dirty="0" smtClean="0">
                          <a:effectLst/>
                          <a:latin typeface="Arial" panose="020B0604020202020204" pitchFamily="34" charset="0"/>
                          <a:cs typeface="Arial" panose="020B0604020202020204" pitchFamily="34" charset="0"/>
                        </a:rPr>
                        <a:t>entrega de medicamentos na Unidade </a:t>
                      </a:r>
                      <a:r>
                        <a:rPr lang="pt-BR" sz="1200" u="none" strike="noStrike" dirty="0">
                          <a:effectLst/>
                          <a:latin typeface="Arial" panose="020B0604020202020204" pitchFamily="34" charset="0"/>
                          <a:cs typeface="Arial" panose="020B0604020202020204" pitchFamily="34" charset="0"/>
                        </a:rPr>
                        <a:t>para a equipe e gestores</a:t>
                      </a:r>
                      <a:r>
                        <a:rPr lang="pt-BR" sz="1200" u="none" strike="noStrike" dirty="0" smtClean="0">
                          <a:effectLst/>
                          <a:latin typeface="Arial" panose="020B0604020202020204" pitchFamily="34" charset="0"/>
                          <a:cs typeface="Arial" panose="020B0604020202020204" pitchFamily="34" charset="0"/>
                        </a:rPr>
                        <a:t>.</a:t>
                      </a:r>
                    </a:p>
                    <a:p>
                      <a:pPr algn="l" fontAlgn="ctr"/>
                      <a:endParaRPr lang="pt-BR" sz="1200" b="0" i="0" u="none" strike="noStrike" dirty="0">
                        <a:solidFill>
                          <a:srgbClr val="000000"/>
                        </a:solidFill>
                        <a:effectLst/>
                        <a:latin typeface="Arial" panose="020B0604020202020204" pitchFamily="34" charset="0"/>
                        <a:cs typeface="Arial" panose="020B0604020202020204" pitchFamily="34" charset="0"/>
                      </a:endParaRPr>
                    </a:p>
                  </a:txBody>
                  <a:tcPr marL="72000" marR="36000"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pt-BR" sz="1200" b="0"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Monitorar/expor a estratificação de risco cardiovascular;</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Priorizar o atendimento a pacientes de alto risco;</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Expor hábitos de vida saudáveis;</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Capacitar a equipe para a realização de estratificação de risco cardiovascular.</a:t>
                      </a:r>
                      <a:endParaRPr lang="pt-BR" sz="1200" b="0" i="0" u="none" strike="noStrike" dirty="0">
                        <a:solidFill>
                          <a:srgbClr val="000000"/>
                        </a:solidFill>
                        <a:effectLst/>
                        <a:latin typeface="Arial" panose="020B0604020202020204" pitchFamily="34" charset="0"/>
                        <a:cs typeface="Arial" panose="020B0604020202020204" pitchFamily="34" charset="0"/>
                      </a:endParaRPr>
                    </a:p>
                  </a:txBody>
                  <a:tcPr marL="72000" marR="36000"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pt-BR" sz="1200" b="0" i="0" u="none" strike="noStrike" dirty="0">
                        <a:solidFill>
                          <a:srgbClr val="000000"/>
                        </a:solidFill>
                        <a:effectLst/>
                        <a:latin typeface="Arial" panose="020B0604020202020204" pitchFamily="34" charset="0"/>
                        <a:cs typeface="Arial" panose="020B0604020202020204" pitchFamily="34" charset="0"/>
                      </a:endParaRPr>
                    </a:p>
                  </a:txBody>
                  <a:tcPr marL="8455" marR="8455"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ct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Orientação </a:t>
                      </a:r>
                      <a:r>
                        <a:rPr lang="pt-BR" sz="1200" u="none" strike="noStrike" dirty="0" smtClean="0">
                          <a:effectLst/>
                          <a:latin typeface="Arial" panose="020B0604020202020204" pitchFamily="34" charset="0"/>
                          <a:cs typeface="Arial" panose="020B0604020202020204" pitchFamily="34" charset="0"/>
                        </a:rPr>
                        <a:t>nutricional, atividades físicas e </a:t>
                      </a:r>
                      <a:r>
                        <a:rPr lang="pt-BR" sz="1200" u="none" strike="noStrike" dirty="0">
                          <a:effectLst/>
                          <a:latin typeface="Arial" panose="020B0604020202020204" pitchFamily="34" charset="0"/>
                          <a:cs typeface="Arial" panose="020B0604020202020204" pitchFamily="34" charset="0"/>
                        </a:rPr>
                        <a:t>acerca do tabagismo aos hipertensos e diabéticos;</a:t>
                      </a:r>
                      <a:br>
                        <a:rPr lang="pt-BR" sz="1200" u="none" strike="noStrike" dirty="0">
                          <a:effectLst/>
                          <a:latin typeface="Arial" panose="020B0604020202020204" pitchFamily="34" charset="0"/>
                          <a:cs typeface="Arial" panose="020B0604020202020204" pitchFamily="34" charset="0"/>
                        </a:rPr>
                      </a:b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Realizar dinâmicas de grupo que visam expor os malefícios do tabagismo</a:t>
                      </a:r>
                      <a:r>
                        <a:rPr lang="pt-BR" sz="1200" u="none" strike="noStrike" dirty="0" smtClean="0">
                          <a:effectLst/>
                          <a:latin typeface="Arial" panose="020B0604020202020204" pitchFamily="34" charset="0"/>
                          <a:cs typeface="Arial" panose="020B0604020202020204" pitchFamily="34" charset="0"/>
                        </a:rPr>
                        <a:t>;</a:t>
                      </a:r>
                    </a:p>
                    <a:p>
                      <a:pPr algn="l" fontAlgn="ctr"/>
                      <a:r>
                        <a:rPr lang="pt-BR" sz="1200" u="none" strike="noStrike" dirty="0" smtClean="0">
                          <a:effectLst/>
                          <a:latin typeface="Arial" panose="020B0604020202020204" pitchFamily="34" charset="0"/>
                          <a:cs typeface="Arial" panose="020B0604020202020204" pitchFamily="34" charset="0"/>
                        </a:rPr>
                        <a:t> - </a:t>
                      </a:r>
                      <a:r>
                        <a:rPr lang="pt-BR" sz="1200" u="none" strike="noStrike" dirty="0">
                          <a:effectLst/>
                          <a:latin typeface="Arial" panose="020B0604020202020204" pitchFamily="34" charset="0"/>
                          <a:cs typeface="Arial" panose="020B0604020202020204" pitchFamily="34" charset="0"/>
                        </a:rPr>
                        <a:t>Sensibilizar equipe e população sobre: nutrição, atividade física, tabagismo, saúde bucal, etc.</a:t>
                      </a:r>
                      <a:endParaRPr lang="pt-BR" sz="1200" b="0" i="0" u="none" strike="noStrike" dirty="0">
                        <a:solidFill>
                          <a:srgbClr val="000000"/>
                        </a:solidFill>
                        <a:effectLst/>
                        <a:latin typeface="Arial" panose="020B0604020202020204" pitchFamily="34" charset="0"/>
                        <a:cs typeface="Arial" panose="020B0604020202020204" pitchFamily="34" charset="0"/>
                      </a:endParaRPr>
                    </a:p>
                  </a:txBody>
                  <a:tcPr marL="72000" marR="36000" marT="845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595891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latin typeface="Arial" pitchFamily="34" charset="0"/>
                <a:cs typeface="Arial" pitchFamily="34" charset="0"/>
              </a:rPr>
              <a:t>Análise estratégica – P.I </a:t>
            </a:r>
            <a:endParaRPr lang="pt-BR" sz="4000" dirty="0">
              <a:latin typeface="Arial" pitchFamily="34" charset="0"/>
              <a:cs typeface="Arial" pitchFamily="34" charset="0"/>
            </a:endParaRPr>
          </a:p>
        </p:txBody>
      </p:sp>
      <p:sp>
        <p:nvSpPr>
          <p:cNvPr id="13" name="CaixaDeTexto 12"/>
          <p:cNvSpPr txBox="1"/>
          <p:nvPr/>
        </p:nvSpPr>
        <p:spPr>
          <a:xfrm>
            <a:off x="453897" y="1192984"/>
            <a:ext cx="8278122" cy="369332"/>
          </a:xfrm>
          <a:prstGeom prst="rect">
            <a:avLst/>
          </a:prstGeom>
          <a:noFill/>
        </p:spPr>
        <p:txBody>
          <a:bodyPr wrap="square" rtlCol="0">
            <a:spAutoFit/>
          </a:bodyPr>
          <a:lstStyle/>
          <a:p>
            <a:r>
              <a:rPr lang="pt-BR" dirty="0" smtClean="0">
                <a:latin typeface="Arial" pitchFamily="34" charset="0"/>
                <a:cs typeface="Arial" pitchFamily="34" charset="0"/>
              </a:rPr>
              <a:t>Figura </a:t>
            </a:r>
            <a:r>
              <a:rPr lang="pt-BR" dirty="0">
                <a:latin typeface="Arial" pitchFamily="34" charset="0"/>
                <a:cs typeface="Arial" pitchFamily="34" charset="0"/>
              </a:rPr>
              <a:t>1 </a:t>
            </a:r>
            <a:r>
              <a:rPr lang="pt-BR" dirty="0" smtClean="0">
                <a:latin typeface="Arial" pitchFamily="34" charset="0"/>
                <a:cs typeface="Arial" pitchFamily="34" charset="0"/>
              </a:rPr>
              <a:t>– </a:t>
            </a:r>
            <a:r>
              <a:rPr lang="pt-BR" dirty="0" smtClean="0">
                <a:latin typeface="Arial" pitchFamily="34" charset="0"/>
                <a:cs typeface="Arial" pitchFamily="34" charset="0"/>
              </a:rPr>
              <a:t>Ficha espelho (frente).</a:t>
            </a:r>
            <a:endParaRPr lang="pt-BR" dirty="0">
              <a:latin typeface="Arial" pitchFamily="34" charset="0"/>
              <a:cs typeface="Arial" pitchFamily="34" charset="0"/>
            </a:endParaRPr>
          </a:p>
        </p:txBody>
      </p:sp>
      <p:pic>
        <p:nvPicPr>
          <p:cNvPr id="5" name="Imagem 4"/>
          <p:cNvPicPr/>
          <p:nvPr/>
        </p:nvPicPr>
        <p:blipFill>
          <a:blip r:embed="rId3">
            <a:extLst>
              <a:ext uri="{28A0092B-C50C-407E-A947-70E740481C1C}">
                <a14:useLocalDpi xmlns:a14="http://schemas.microsoft.com/office/drawing/2010/main" val="0"/>
              </a:ext>
            </a:extLst>
          </a:blip>
          <a:srcRect/>
          <a:stretch>
            <a:fillRect/>
          </a:stretch>
        </p:blipFill>
        <p:spPr bwMode="auto">
          <a:xfrm>
            <a:off x="335720" y="1562316"/>
            <a:ext cx="8496944" cy="5093197"/>
          </a:xfrm>
          <a:prstGeom prst="rect">
            <a:avLst/>
          </a:prstGeom>
          <a:noFill/>
          <a:ln>
            <a:noFill/>
          </a:ln>
        </p:spPr>
      </p:pic>
    </p:spTree>
    <p:extLst>
      <p:ext uri="{BB962C8B-B14F-4D97-AF65-F5344CB8AC3E}">
        <p14:creationId xmlns:p14="http://schemas.microsoft.com/office/powerpoint/2010/main" val="2982811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2071</TotalTime>
  <Words>2732</Words>
  <Application>Microsoft Office PowerPoint</Application>
  <PresentationFormat>Apresentação na tela (4:3)</PresentationFormat>
  <Paragraphs>582</Paragraphs>
  <Slides>23</Slides>
  <Notes>20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23</vt:i4>
      </vt:variant>
    </vt:vector>
  </HeadingPairs>
  <TitlesOfParts>
    <vt:vector size="30" baseType="lpstr">
      <vt:lpstr>Arial</vt:lpstr>
      <vt:lpstr>Calibri</vt:lpstr>
      <vt:lpstr>Corbel</vt:lpstr>
      <vt:lpstr>Wingdings</vt:lpstr>
      <vt:lpstr>Wingdings 2</vt:lpstr>
      <vt:lpstr>Wingdings 3</vt:lpstr>
      <vt:lpstr>Módulo</vt:lpstr>
      <vt:lpstr>QUALIDADE NO ATENDIMENTO AOS PACIENTES PORTADORES DE HIPERTENSÃO ARTERIAL/DIABETES NA UNIDADE BÁSICA DE SAÚDE ALTO SANTA MARIA DO MUNICÍPIO PARNAÍBA- PI.</vt:lpstr>
      <vt:lpstr>Análise situacional</vt:lpstr>
      <vt:lpstr>Análise situacional</vt:lpstr>
      <vt:lpstr>Análise estratégica – P.I </vt:lpstr>
      <vt:lpstr>Análise estratégica – P.I </vt:lpstr>
      <vt:lpstr>Análise estratégica – P.I </vt:lpstr>
      <vt:lpstr>Análise estratégica – P.I </vt:lpstr>
      <vt:lpstr>Análise estratégica – P.I </vt:lpstr>
      <vt:lpstr>Análise estratégica – P.I </vt:lpstr>
      <vt:lpstr>Análise estratégica – P.I </vt:lpstr>
      <vt:lpstr>Resultados/Discussão</vt:lpstr>
      <vt:lpstr>Resultados/Discussão</vt:lpstr>
      <vt:lpstr>Resultados/Discussão</vt:lpstr>
      <vt:lpstr>Resultados/Discussão</vt:lpstr>
      <vt:lpstr>Resultados/Discussão</vt:lpstr>
      <vt:lpstr>Resultados/Discussão</vt:lpstr>
      <vt:lpstr>Resultados/Discussão</vt:lpstr>
      <vt:lpstr>Resultados/Discussão</vt:lpstr>
      <vt:lpstr>Resultados/Discussão</vt:lpstr>
      <vt:lpstr>Considerações Finais</vt:lpstr>
      <vt:lpstr>Obrigado!!!</vt:lpstr>
      <vt:lpstr>Referências</vt:lpstr>
      <vt:lpstr>Referências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ANÁLISE DOS INDICADORES OBSTÉTRICOS, COMO FATOR DE RISCO PARA O BAIXO PESO AO NASCER, EM GESTANTES DE UMA MATERNIDADE DE TERESINA.</dc:title>
  <dc:creator>Daniel Silva</dc:creator>
  <cp:lastModifiedBy>Daniel Trindade e Silva</cp:lastModifiedBy>
  <cp:revision>272</cp:revision>
  <dcterms:created xsi:type="dcterms:W3CDTF">2012-05-04T11:54:41Z</dcterms:created>
  <dcterms:modified xsi:type="dcterms:W3CDTF">2015-01-22T13:53:42Z</dcterms:modified>
</cp:coreProperties>
</file>