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2"/>
  </p:notesMasterIdLst>
  <p:sldIdLst>
    <p:sldId id="256" r:id="rId2"/>
    <p:sldId id="259" r:id="rId3"/>
    <p:sldId id="327" r:id="rId4"/>
    <p:sldId id="261" r:id="rId5"/>
    <p:sldId id="265" r:id="rId6"/>
    <p:sldId id="317" r:id="rId7"/>
    <p:sldId id="318" r:id="rId8"/>
    <p:sldId id="319" r:id="rId9"/>
    <p:sldId id="321" r:id="rId10"/>
    <p:sldId id="323" r:id="rId11"/>
    <p:sldId id="298" r:id="rId12"/>
    <p:sldId id="299" r:id="rId13"/>
    <p:sldId id="328" r:id="rId14"/>
    <p:sldId id="300" r:id="rId15"/>
    <p:sldId id="329" r:id="rId16"/>
    <p:sldId id="330" r:id="rId17"/>
    <p:sldId id="331" r:id="rId18"/>
    <p:sldId id="305" r:id="rId19"/>
    <p:sldId id="332" r:id="rId20"/>
    <p:sldId id="333" r:id="rId21"/>
    <p:sldId id="307" r:id="rId22"/>
    <p:sldId id="308" r:id="rId23"/>
    <p:sldId id="309" r:id="rId24"/>
    <p:sldId id="334" r:id="rId25"/>
    <p:sldId id="311" r:id="rId26"/>
    <p:sldId id="335" r:id="rId27"/>
    <p:sldId id="312" r:id="rId28"/>
    <p:sldId id="336" r:id="rId29"/>
    <p:sldId id="314" r:id="rId30"/>
    <p:sldId id="32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6380" autoAdjust="0"/>
  </p:normalViewPr>
  <p:slideViewPr>
    <p:cSldViewPr>
      <p:cViewPr>
        <p:scale>
          <a:sx n="58" d="100"/>
          <a:sy n="58" d="100"/>
        </p:scale>
        <p:origin x="-7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ownloads\Planilha%20Coleta%20de%20Dados%20Idosos%20(Daniel)%20final%20-%20(com%20adequa&#231;&#245;es)_Rafael%20Lund_2311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ownloads\Planilha%20Coleta%20de%20Dados%20Idosos%20(Daniel)%20final%20-%20(com%20adequa&#231;&#245;es)_Rafael%20Lund_2311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ownloads\Planilha%20Coleta%20de%20Dados%20Idosos%20(Daniel)%20final%20-%20(com%20adequa&#231;&#245;es)_Rafael%20Lund_2311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ownloads\Planilha%20Coleta%20de%20Dados%20Idosos%20(Daniel)%20final%20-%20(com%20adequa&#231;&#245;es)_Rafael%20Lund_231120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ownloads\Planilha%20Coleta%20de%20Dados%20Idosos%20(Daniel)%20final%20-%20(com%20adequa&#231;&#245;es)_Rafael%20Lund_2311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an\Downloads\Planilha%20Coleta%20de%20Dados%20Idosos%20(Daniel)%20final%20-%20(com%20adequa&#231;&#245;es)_Rafael%20Lund_2311201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\Desktop\UFPEL\Planilha%20Final%20Coleta%20de%20Dados%20Sa&#250;de%20Bucal%20Idosos%20(Daniel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\Desktop\UFPEL\Planilha%20Final%20Coleta%20de%20Dados%20Sa&#250;de%20Bucal%20Idosos%20(Daniel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\Desktop\UFPEL\Planilha%20Final%20Coleta%20de%20Dados%20Sa&#250;de%20Bucal%20Idosos%20(Daniel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8711537451587"/>
          <c:y val="0.10325436192722606"/>
          <c:w val="0.86019852176496758"/>
          <c:h val="0.73533085897302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2.6600166251039115E-2</c:v>
                </c:pt>
                <c:pt idx="1">
                  <c:v>5.0706566916043742E-2</c:v>
                </c:pt>
                <c:pt idx="2">
                  <c:v>7.7306733167082572E-2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962944"/>
        <c:axId val="91706112"/>
      </c:barChart>
      <c:catAx>
        <c:axId val="9096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706112"/>
        <c:crosses val="autoZero"/>
        <c:auto val="1"/>
        <c:lblAlgn val="ctr"/>
        <c:lblOffset val="100"/>
        <c:noMultiLvlLbl val="0"/>
      </c:catAx>
      <c:valAx>
        <c:axId val="9170611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0962944"/>
        <c:crosses val="autoZero"/>
        <c:crossBetween val="between"/>
        <c:majorUnit val="0.1"/>
        <c:minorUnit val="2.0000000000000039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0.71875000000000311</c:v>
                </c:pt>
                <c:pt idx="1">
                  <c:v>0.60655737704918367</c:v>
                </c:pt>
                <c:pt idx="2">
                  <c:v>0.61290322580645151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56032"/>
        <c:axId val="91757568"/>
      </c:barChart>
      <c:catAx>
        <c:axId val="91756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757568"/>
        <c:crosses val="autoZero"/>
        <c:auto val="1"/>
        <c:lblAlgn val="ctr"/>
        <c:lblOffset val="100"/>
        <c:noMultiLvlLbl val="0"/>
      </c:catAx>
      <c:valAx>
        <c:axId val="917575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756032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0.87500000000000289</c:v>
                </c:pt>
                <c:pt idx="1">
                  <c:v>0.88524590163934425</c:v>
                </c:pt>
                <c:pt idx="2">
                  <c:v>0.84946236559139476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803648"/>
        <c:axId val="91805184"/>
      </c:barChart>
      <c:catAx>
        <c:axId val="9180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805184"/>
        <c:crosses val="autoZero"/>
        <c:auto val="1"/>
        <c:lblAlgn val="ctr"/>
        <c:lblOffset val="100"/>
        <c:noMultiLvlLbl val="0"/>
      </c:catAx>
      <c:valAx>
        <c:axId val="918051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80364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0.11940298507462686</c:v>
                </c:pt>
                <c:pt idx="1">
                  <c:v>0.25373134328358055</c:v>
                </c:pt>
                <c:pt idx="2">
                  <c:v>0.35820895522388241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17536"/>
        <c:axId val="104423424"/>
      </c:barChart>
      <c:catAx>
        <c:axId val="10441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423424"/>
        <c:crosses val="autoZero"/>
        <c:auto val="1"/>
        <c:lblAlgn val="ctr"/>
        <c:lblOffset val="100"/>
        <c:noMultiLvlLbl val="0"/>
      </c:catAx>
      <c:valAx>
        <c:axId val="1044234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417536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0.1044776119402985</c:v>
                </c:pt>
                <c:pt idx="1">
                  <c:v>0.17910447761194029</c:v>
                </c:pt>
                <c:pt idx="2">
                  <c:v>0.23880597014925373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69248"/>
        <c:axId val="104470784"/>
      </c:barChart>
      <c:catAx>
        <c:axId val="10446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470784"/>
        <c:crosses val="autoZero"/>
        <c:auto val="1"/>
        <c:lblAlgn val="ctr"/>
        <c:lblOffset val="100"/>
        <c:noMultiLvlLbl val="0"/>
      </c:catAx>
      <c:valAx>
        <c:axId val="104470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46924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0.65384615384615385</c:v>
                </c:pt>
                <c:pt idx="1">
                  <c:v>0.53061224489795367</c:v>
                </c:pt>
                <c:pt idx="2">
                  <c:v>0.54285714285714259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88320"/>
        <c:axId val="104518784"/>
      </c:barChart>
      <c:catAx>
        <c:axId val="10448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518784"/>
        <c:crosses val="autoZero"/>
        <c:auto val="1"/>
        <c:lblAlgn val="ctr"/>
        <c:lblOffset val="100"/>
        <c:noMultiLvlLbl val="0"/>
      </c:catAx>
      <c:valAx>
        <c:axId val="1045187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448832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19369525904036"/>
          <c:y val="3.6543674361524052E-2"/>
          <c:w val="0.84879115816291872"/>
          <c:h val="0.83503599759527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bucal do idoso na unidade de saúde                                                                                                                                                                                  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8.312551953449797E-4</c:v>
                </c:pt>
                <c:pt idx="1">
                  <c:v>2.4937655860349244E-3</c:v>
                </c:pt>
                <c:pt idx="2">
                  <c:v>4.1562759767248564E-3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818752"/>
        <c:axId val="105881984"/>
      </c:barChart>
      <c:catAx>
        <c:axId val="10581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881984"/>
        <c:crosses val="autoZero"/>
        <c:auto val="1"/>
        <c:lblAlgn val="ctr"/>
        <c:lblOffset val="100"/>
        <c:noMultiLvlLbl val="0"/>
      </c:catAx>
      <c:valAx>
        <c:axId val="105881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581875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7958806033768"/>
          <c:y val="8.5377323702305802E-2"/>
          <c:w val="0.84920799465214769"/>
          <c:h val="0.763212945489251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Cobertura das ações coletivas em saúde bucal entre os idosos da área de abrangência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</c:v>
                </c:pt>
                <c:pt idx="1">
                  <c:v>3.0756442227764032E-2</c:v>
                </c:pt>
                <c:pt idx="2">
                  <c:v>3.0756442227764032E-2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73952"/>
        <c:axId val="106175488"/>
      </c:barChart>
      <c:catAx>
        <c:axId val="10617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6175488"/>
        <c:crosses val="autoZero"/>
        <c:auto val="1"/>
        <c:lblAlgn val="ctr"/>
        <c:lblOffset val="100"/>
        <c:noMultiLvlLbl val="0"/>
      </c:catAx>
      <c:valAx>
        <c:axId val="1061754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617395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07958806033768"/>
          <c:y val="0.12300443305830792"/>
          <c:w val="0.84920799465214769"/>
          <c:h val="0.70167903653192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com tratamento odontológico concluído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1</c:v>
                </c:pt>
                <c:pt idx="1">
                  <c:v>0.33333333333333331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217856"/>
        <c:axId val="106219392"/>
      </c:barChart>
      <c:catAx>
        <c:axId val="106217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6219392"/>
        <c:crosses val="autoZero"/>
        <c:auto val="1"/>
        <c:lblAlgn val="ctr"/>
        <c:lblOffset val="100"/>
        <c:noMultiLvlLbl val="0"/>
      </c:catAx>
      <c:valAx>
        <c:axId val="1062193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6217856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6C536-14AA-40CF-BCA0-0EDA7DB8598E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89C33-A3F7-4997-8455-B095DB5A85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050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15B43-8A76-4891-BCB7-DEE27BA3D306}" type="datetimeFigureOut">
              <a:rPr lang="pt-BR" smtClean="0"/>
              <a:pPr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0F89F-58C0-44E8-8771-9780DA5D7E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857224" y="3071810"/>
            <a:ext cx="7572428" cy="1714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UNIVERSIDADE ABERTA DO SUS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sz="2000" b="1" dirty="0" smtClean="0">
                <a:latin typeface="Arial" pitchFamily="34" charset="0"/>
                <a:cs typeface="Arial" pitchFamily="34" charset="0"/>
              </a:rPr>
            </a:b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FEDERAL DE PELOTAS</a:t>
            </a:r>
            <a:br>
              <a:rPr lang="pt-BR" sz="2000" b="1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ESPECIALIZAÇÃO EM SAÚDE DA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FAMÍLIA -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EaD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b="1" dirty="0">
                <a:latin typeface="Arial" pitchFamily="34" charset="0"/>
                <a:cs typeface="Arial" pitchFamily="34" charset="0"/>
              </a:rPr>
            </a:br>
            <a:r>
              <a:rPr lang="pt-BR" sz="2000" b="1" dirty="0">
                <a:latin typeface="Arial" pitchFamily="34" charset="0"/>
                <a:cs typeface="Arial" pitchFamily="34" charset="0"/>
              </a:rPr>
              <a:t>TURMA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200" b="1" dirty="0" smtClean="0">
                <a:latin typeface="Arial" pitchFamily="34" charset="0"/>
                <a:cs typeface="Arial" pitchFamily="34" charset="0"/>
              </a:rPr>
            </a:b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929066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7600" b="1" dirty="0" smtClean="0">
                <a:latin typeface="Arial" pitchFamily="34" charset="0"/>
                <a:cs typeface="Arial" pitchFamily="34" charset="0"/>
              </a:rPr>
              <a:t>QUALIFICAÇÃO DA ATENÇÃO À SAÚDE DO IDOSO NA UBS BOM PASTOR, EM NATAL/RN</a:t>
            </a:r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sz="5100" b="1" dirty="0" smtClean="0">
                <a:latin typeface="Arial" pitchFamily="34" charset="0"/>
                <a:cs typeface="Arial" pitchFamily="34" charset="0"/>
              </a:rPr>
              <a:t>Daniel de Menezes Cortês Bezerra</a:t>
            </a: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51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500" dirty="0" smtClean="0"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4500" dirty="0" err="1" smtClean="0">
                <a:latin typeface="Arial" pitchFamily="34" charset="0"/>
                <a:cs typeface="Arial" pitchFamily="34" charset="0"/>
              </a:rPr>
              <a:t>Chandra</a:t>
            </a:r>
            <a:r>
              <a:rPr lang="pt-BR" sz="4500" dirty="0" smtClean="0">
                <a:latin typeface="Arial" pitchFamily="34" charset="0"/>
                <a:cs typeface="Arial" pitchFamily="34" charset="0"/>
              </a:rPr>
              <a:t> Lima Maciel</a:t>
            </a:r>
          </a:p>
          <a:p>
            <a:pPr algn="ctr">
              <a:buNone/>
            </a:pPr>
            <a:endParaRPr lang="pt-BR" sz="45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4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357298"/>
            <a:ext cx="15716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Metodologia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42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/>
              <a:t>     - Logística:</a:t>
            </a:r>
          </a:p>
          <a:p>
            <a:pPr marL="0" indent="0">
              <a:buNone/>
            </a:pPr>
            <a:endParaRPr lang="pt-BR" sz="2400" b="1" dirty="0" smtClean="0"/>
          </a:p>
          <a:p>
            <a:pPr algn="just"/>
            <a:r>
              <a:rPr lang="pt-BR" sz="2400" dirty="0"/>
              <a:t>Criação de um protocolo de atendimento </a:t>
            </a:r>
            <a:r>
              <a:rPr lang="pt-BR" sz="2400" dirty="0" smtClean="0"/>
              <a:t>específico e completo;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Capacitações com a </a:t>
            </a:r>
            <a:r>
              <a:rPr lang="pt-BR" sz="2400" dirty="0" smtClean="0"/>
              <a:t>equipe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Ações no âmbito de promoção da saúde em cada consulta / reuniões coletivas / dia-a-dia da unidade</a:t>
            </a:r>
            <a:r>
              <a:rPr lang="pt-BR" sz="2400" dirty="0" smtClean="0"/>
              <a:t>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Utilização </a:t>
            </a:r>
            <a:r>
              <a:rPr lang="pt-BR" sz="2400" dirty="0"/>
              <a:t>das Fichas Espelho e Planilha Eletrônica de Coleta de </a:t>
            </a:r>
            <a:r>
              <a:rPr lang="pt-BR" sz="2400" dirty="0" smtClean="0"/>
              <a:t>Dados / Criação </a:t>
            </a:r>
            <a:r>
              <a:rPr lang="pt-BR" sz="2400" dirty="0"/>
              <a:t>de registros específicos (cadernos</a:t>
            </a:r>
            <a:r>
              <a:rPr lang="pt-BR" sz="2400" dirty="0" smtClean="0"/>
              <a:t>);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Solicitação dos recursos materiais necessários.</a:t>
            </a:r>
          </a:p>
          <a:p>
            <a:pPr algn="just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780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715040"/>
          </a:xfrm>
        </p:spPr>
        <p:txBody>
          <a:bodyPr/>
          <a:lstStyle/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Objetivo 1: Cobertura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Meta 1.1: </a:t>
            </a:r>
            <a:r>
              <a:rPr lang="pt-BR" sz="2400" dirty="0" smtClean="0"/>
              <a:t>Ampliar a cobertura de atenção à saúde do idoso da área da unidade de saúde para 80%.</a:t>
            </a: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Resultados (Saúde do Idoso): mês 1: 2,7%; mês 2: 5,1%; mês: 7,7%</a:t>
            </a:r>
          </a:p>
          <a:p>
            <a:pPr>
              <a:buNone/>
            </a:pPr>
            <a:r>
              <a:rPr lang="pt-BR" sz="2400" b="1" dirty="0" smtClean="0"/>
              <a:t>93 idosos atendidos (total 1203)</a:t>
            </a:r>
          </a:p>
          <a:p>
            <a:pPr algn="just"/>
            <a:r>
              <a:rPr lang="pt-BR" sz="2400" dirty="0" smtClean="0"/>
              <a:t>Cobertura inicial estimada: 69% (835 acompanhados) / Aumentar a cobertura para 80% = Aumentar a cobertura anterior em 10% (120 pacientes);</a:t>
            </a:r>
          </a:p>
          <a:p>
            <a:pPr algn="just"/>
            <a:r>
              <a:rPr lang="pt-BR" sz="2400" dirty="0" smtClean="0"/>
              <a:t> Projeção para 01 ano / 04 equipes participando: Significativa.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endParaRPr lang="pt-BR" b="1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000100" y="1571612"/>
          <a:ext cx="6858048" cy="4448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00100" y="6072206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Figura 1: Gráfico indicativo da Cobertura do programa de atenção à saúde do idoso na unidade de saúde.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550072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b="1" dirty="0" smtClean="0"/>
              <a:t>Objetivo 2: Qualidade</a:t>
            </a:r>
          </a:p>
          <a:p>
            <a:pPr algn="just"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Meta 2.1: </a:t>
            </a:r>
            <a:r>
              <a:rPr lang="pt-BR" sz="2400" dirty="0" smtClean="0"/>
              <a:t>Realizar Avaliação Multidimensional Rápida de 100% dos idosos da área de abrangência utilizando como modelo a proposta de avaliação do Ministério da Saúde;</a:t>
            </a:r>
            <a:r>
              <a:rPr lang="pt-BR" sz="2400" b="1" dirty="0" smtClean="0"/>
              <a:t> </a:t>
            </a:r>
          </a:p>
          <a:p>
            <a:pPr algn="just">
              <a:buNone/>
            </a:pPr>
            <a:r>
              <a:rPr lang="pt-BR" sz="2400" b="1" dirty="0" smtClean="0"/>
              <a:t>Resultados: </a:t>
            </a:r>
            <a:r>
              <a:rPr lang="pt-BR" sz="2400" dirty="0" smtClean="0"/>
              <a:t>Alcance de 100% dos idosos atendidos nos 3 meses;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Meta 2.2: </a:t>
            </a:r>
            <a:r>
              <a:rPr lang="pt-BR" sz="2400" dirty="0" smtClean="0"/>
              <a:t>Realizar exame clínico apropriado em 100% das consultas, incluindo exame físico dos pés, com palpação dos pulsos tibial posterior e pedioso e medida da sensibilidade a cada 3 meses para diabéticos;</a:t>
            </a:r>
          </a:p>
          <a:p>
            <a:pPr algn="just">
              <a:buNone/>
            </a:pPr>
            <a:r>
              <a:rPr lang="pt-BR" sz="2400" b="1" dirty="0" smtClean="0"/>
              <a:t>Resultados: </a:t>
            </a:r>
            <a:r>
              <a:rPr lang="pt-BR" sz="2400" dirty="0" smtClean="0"/>
              <a:t>mês 3: 61,3%;</a:t>
            </a:r>
          </a:p>
          <a:p>
            <a:pPr algn="just"/>
            <a:r>
              <a:rPr lang="pt-BR" sz="2400" dirty="0" smtClean="0"/>
              <a:t> Motivo: Persistente falta de alguns dos recursos materiais solicitados</a:t>
            </a:r>
            <a:r>
              <a:rPr lang="pt-BR" sz="2000" dirty="0" smtClean="0"/>
              <a:t>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785786" y="1357298"/>
          <a:ext cx="77153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14348" y="6211669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Figura 2: Gráfico indicativo da Proporção de idosos com exame clínico apropriado em dia</a:t>
            </a:r>
            <a:r>
              <a:rPr lang="pt-BR" b="1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643998" cy="490063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 smtClean="0"/>
              <a:t>Meta 2.3:</a:t>
            </a:r>
            <a:r>
              <a:rPr lang="pt-BR" sz="2400" dirty="0" smtClean="0"/>
              <a:t> Realizar a solicitação de exames complementares periódicos em 100% dos idosos hipertensos e/ou diabéticos;</a:t>
            </a: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 Resultados: </a:t>
            </a:r>
            <a:r>
              <a:rPr lang="pt-BR" sz="2400" dirty="0" smtClean="0"/>
              <a:t>100% dos idosos com HAS / DM tiveram atualização de seus exames complementares;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r>
              <a:rPr lang="pt-BR" sz="2400" b="1" dirty="0" smtClean="0"/>
              <a:t>Meta 2.4: </a:t>
            </a:r>
            <a:r>
              <a:rPr lang="pt-BR" sz="2400" dirty="0" smtClean="0"/>
              <a:t>Priorizar a prescrição de medicamentos da farmácia popular para 100% dos idosos cadastrados no programa;</a:t>
            </a:r>
          </a:p>
          <a:p>
            <a:pPr algn="just">
              <a:buNone/>
            </a:pPr>
            <a:r>
              <a:rPr lang="pt-BR" sz="2400" b="1" dirty="0" smtClean="0"/>
              <a:t> Resultados: </a:t>
            </a:r>
            <a:r>
              <a:rPr lang="pt-BR" sz="2400" dirty="0" smtClean="0"/>
              <a:t>mês 3: 84,9%</a:t>
            </a:r>
          </a:p>
          <a:p>
            <a:pPr algn="just">
              <a:buNone/>
            </a:pPr>
            <a:r>
              <a:rPr lang="pt-BR" sz="2400" u="sng" dirty="0" err="1" smtClean="0"/>
              <a:t>Obs</a:t>
            </a:r>
            <a:r>
              <a:rPr lang="pt-BR" sz="2400" u="sng" dirty="0" smtClean="0"/>
              <a:t>: </a:t>
            </a:r>
            <a:r>
              <a:rPr lang="pt-BR" sz="2400" dirty="0" smtClean="0"/>
              <a:t>Na prática = 100%: Os 14 restantes eram idosos que não faziam uso de qualquer medicação / medicações fora dessa lista.</a:t>
            </a:r>
          </a:p>
          <a:p>
            <a:pPr algn="just">
              <a:buNone/>
            </a:pPr>
            <a:endParaRPr lang="pt-BR" sz="2400" dirty="0" smtClean="0"/>
          </a:p>
          <a:p>
            <a:pPr algn="just">
              <a:buNone/>
            </a:pPr>
            <a:endParaRPr lang="pt-BR" sz="2400" dirty="0" smtClean="0"/>
          </a:p>
        </p:txBody>
      </p:sp>
      <p:graphicFrame>
        <p:nvGraphicFramePr>
          <p:cNvPr id="5" name="Gráfico 4"/>
          <p:cNvGraphicFramePr/>
          <p:nvPr/>
        </p:nvGraphicFramePr>
        <p:xfrm>
          <a:off x="785786" y="928670"/>
          <a:ext cx="7858179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85786" y="5750004"/>
            <a:ext cx="800105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Figura 3: Gráfico indicativo da Proporção de idosos com prescrição de medicamentos da Farmácia Popular priorizada.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5"/>
            <a:ext cx="8515352" cy="2428892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 smtClean="0"/>
              <a:t>Meta 2.5: </a:t>
            </a:r>
            <a:r>
              <a:rPr lang="pt-BR" sz="2400" dirty="0" smtClean="0"/>
              <a:t>Cadastrar 100% dos idosos acamados ou com problemas de locomoção</a:t>
            </a:r>
          </a:p>
          <a:p>
            <a:pPr algn="just"/>
            <a:r>
              <a:rPr lang="pt-BR" sz="2400" dirty="0" smtClean="0"/>
              <a:t>Resultados: dos 93 atendidos / 24 eram acamados ou tinham algum problema de locomoção;</a:t>
            </a:r>
          </a:p>
          <a:p>
            <a:pPr algn="just"/>
            <a:r>
              <a:rPr lang="pt-BR" sz="2400" dirty="0" smtClean="0"/>
              <a:t> Dados anteriores = 67 pacientes nessas condições; logo, proporção  = 35,8%.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1214414" y="1357298"/>
          <a:ext cx="6786609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214414" y="5929330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Figura 4: Gráfico indicativo da Proporção de idosos acamados ou com problemas de locomoção cadastrados.</a:t>
            </a:r>
          </a:p>
          <a:p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15352" cy="4525963"/>
          </a:xfrm>
        </p:spPr>
        <p:txBody>
          <a:bodyPr>
            <a:normAutofit/>
          </a:bodyPr>
          <a:lstStyle/>
          <a:p>
            <a:r>
              <a:rPr lang="pt-BR" sz="2400" b="1" u="sng" dirty="0" smtClean="0"/>
              <a:t>Meta 2.6: </a:t>
            </a:r>
            <a:r>
              <a:rPr lang="pt-BR" sz="2400" dirty="0" smtClean="0"/>
              <a:t>Realizar visita domiciliar a 100% dos idosos acamados ou com problemas de locomoção;</a:t>
            </a:r>
          </a:p>
          <a:p>
            <a:pPr algn="just"/>
            <a:r>
              <a:rPr lang="pt-BR" sz="2400" dirty="0" smtClean="0"/>
              <a:t>Resultados: Realizamos visita domiciliar em 16 = 23,9% </a:t>
            </a:r>
          </a:p>
          <a:p>
            <a:pPr algn="just"/>
            <a:r>
              <a:rPr lang="pt-BR" sz="2400" dirty="0" smtClean="0"/>
              <a:t> 08, portanto, foram atendidos na própria UBS: Priorização de outros pacientes classificados como de maior risco / mais frágeis.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71472" y="5429264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</a:t>
            </a:r>
            <a:endParaRPr lang="pt-BR" sz="20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2000232" y="3286124"/>
          <a:ext cx="543773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28794" y="6334780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/>
              <a:t>Figura 5: Gráfico indicativo da Proporção de idosos acamados ou com problemas de locomoção com visita domiciliar.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15352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2800" b="1" u="sng" dirty="0" smtClean="0"/>
              <a:t>Meta 2.7: </a:t>
            </a:r>
            <a:r>
              <a:rPr lang="pt-BR" sz="2800" dirty="0" smtClean="0"/>
              <a:t>Rastrear 100% dos idosos para Hipertensão Arterial Sistêmica (HAS);</a:t>
            </a:r>
          </a:p>
          <a:p>
            <a:pPr algn="just"/>
            <a:r>
              <a:rPr lang="pt-BR" sz="2800" b="1" dirty="0" smtClean="0"/>
              <a:t>Resultados: </a:t>
            </a:r>
            <a:r>
              <a:rPr lang="pt-BR" sz="2800" dirty="0" smtClean="0"/>
              <a:t>100% idosos foram rastreados para HAS / monitorizados quanto ao controle pressórico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2800" b="1" u="sng" dirty="0" smtClean="0"/>
              <a:t>Meta 2.8: </a:t>
            </a:r>
            <a:r>
              <a:rPr lang="pt-BR" sz="2800" dirty="0" smtClean="0"/>
              <a:t>Rastrear 100% dos idosos com pressão arterial sustentada maior que 135/80 </a:t>
            </a:r>
            <a:r>
              <a:rPr lang="pt-BR" sz="2800" dirty="0" err="1" smtClean="0"/>
              <a:t>mmHg</a:t>
            </a:r>
            <a:r>
              <a:rPr lang="pt-BR" sz="2800" dirty="0" smtClean="0"/>
              <a:t> para Diabetes </a:t>
            </a:r>
            <a:r>
              <a:rPr lang="pt-BR" sz="2800" dirty="0" err="1" smtClean="0"/>
              <a:t>Mellitus</a:t>
            </a:r>
            <a:r>
              <a:rPr lang="pt-BR" sz="2800" dirty="0" smtClean="0"/>
              <a:t> (DM);</a:t>
            </a:r>
          </a:p>
          <a:p>
            <a:pPr algn="just"/>
            <a:r>
              <a:rPr lang="pt-BR" sz="2800" b="1" dirty="0" smtClean="0"/>
              <a:t>Resultados: </a:t>
            </a:r>
            <a:r>
              <a:rPr lang="pt-BR" sz="2800" dirty="0" smtClean="0"/>
              <a:t> Nº idosos HAS / </a:t>
            </a:r>
            <a:r>
              <a:rPr lang="pt-BR" sz="2800" dirty="0" err="1" smtClean="0"/>
              <a:t>P.A.</a:t>
            </a:r>
            <a:r>
              <a:rPr lang="pt-BR" sz="2800" dirty="0" smtClean="0"/>
              <a:t> maior ou igual a 135x80 </a:t>
            </a:r>
            <a:r>
              <a:rPr lang="pt-BR" sz="2800" dirty="0" err="1" smtClean="0"/>
              <a:t>mmHg</a:t>
            </a:r>
            <a:r>
              <a:rPr lang="pt-BR" sz="2800" dirty="0" smtClean="0"/>
              <a:t> = 70, desses, 32 também tinham o diagnóstico de DM;</a:t>
            </a:r>
          </a:p>
          <a:p>
            <a:pPr algn="just"/>
            <a:r>
              <a:rPr lang="pt-BR" sz="2800" dirty="0" smtClean="0"/>
              <a:t> Logo, o rastreio para DM foi realizado para os outros 38, correspondendo a uma proporção de 100%, na prática (diferente dos 54,3% apontados).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b="1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142976" y="1214422"/>
          <a:ext cx="692948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42976" y="6072206"/>
            <a:ext cx="6929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Figura 6: Gráfico indicativo da Proporção de idosos hipertensos rastreados para diabetes.</a:t>
            </a:r>
          </a:p>
          <a:p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15352" cy="5214974"/>
          </a:xfrm>
        </p:spPr>
        <p:txBody>
          <a:bodyPr>
            <a:normAutofit/>
          </a:bodyPr>
          <a:lstStyle/>
          <a:p>
            <a:endParaRPr lang="pt-BR" sz="2400" b="1" u="sng" dirty="0" smtClean="0"/>
          </a:p>
          <a:p>
            <a:r>
              <a:rPr lang="pt-BR" sz="2400" b="1" u="sng" dirty="0" smtClean="0"/>
              <a:t>Meta 2.9: </a:t>
            </a:r>
            <a:r>
              <a:rPr lang="pt-BR" sz="2400" dirty="0" smtClean="0"/>
              <a:t>Realizar avaliação da necessidade de atendimento odontológico em 100% dos idosos;</a:t>
            </a:r>
          </a:p>
          <a:p>
            <a:pPr algn="just">
              <a:buNone/>
            </a:pPr>
            <a:r>
              <a:rPr lang="pt-BR" sz="2400" b="1" dirty="0" smtClean="0"/>
              <a:t>Resultados: </a:t>
            </a:r>
            <a:r>
              <a:rPr lang="pt-BR" sz="2400" dirty="0" smtClean="0"/>
              <a:t>100% foram avaliados quanto à necessidade de atendimento odontológico.</a:t>
            </a:r>
          </a:p>
          <a:p>
            <a:pPr algn="just">
              <a:buNone/>
            </a:pPr>
            <a:endParaRPr lang="pt-BR" sz="2400" dirty="0" smtClean="0"/>
          </a:p>
          <a:p>
            <a:r>
              <a:rPr lang="pt-BR" sz="2400" b="1" dirty="0" smtClean="0"/>
              <a:t>Objetivo 3: Adesão</a:t>
            </a:r>
            <a:endParaRPr lang="pt-BR" sz="2400" dirty="0" smtClean="0"/>
          </a:p>
          <a:p>
            <a:r>
              <a:rPr lang="pt-BR" sz="2400" b="1" dirty="0" smtClean="0"/>
              <a:t>Meta 3.1</a:t>
            </a:r>
            <a:r>
              <a:rPr lang="pt-BR" sz="2400" dirty="0" smtClean="0"/>
              <a:t>:Buscar 100% dos idosos faltosos às consultas programadas;</a:t>
            </a:r>
          </a:p>
          <a:p>
            <a:r>
              <a:rPr lang="pt-BR" sz="2400" b="1" dirty="0" smtClean="0"/>
              <a:t>Resultados: </a:t>
            </a:r>
            <a:r>
              <a:rPr lang="pt-BR" sz="2400" dirty="0" smtClean="0"/>
              <a:t>Todos os faltosos às consultas programadas receberam busca ativa: Adesão = 100%;</a:t>
            </a:r>
          </a:p>
          <a:p>
            <a:endParaRPr lang="pt-BR" sz="2400" dirty="0" smtClean="0"/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98384"/>
          </a:xfrm>
        </p:spPr>
        <p:txBody>
          <a:bodyPr>
            <a:norm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Objetivo 4: Registro</a:t>
            </a:r>
          </a:p>
          <a:p>
            <a:endParaRPr lang="pt-BR" sz="2400" b="1" dirty="0" smtClean="0"/>
          </a:p>
          <a:p>
            <a:r>
              <a:rPr lang="pt-BR" sz="2400" b="1" u="sng" dirty="0" smtClean="0"/>
              <a:t>Meta 4.1: </a:t>
            </a:r>
            <a:r>
              <a:rPr lang="pt-BR" sz="2400" dirty="0" smtClean="0"/>
              <a:t>Manter registro específico de 100% das pessoas idosas;</a:t>
            </a:r>
          </a:p>
          <a:p>
            <a:r>
              <a:rPr lang="pt-BR" sz="2400" b="1" u="sng" dirty="0" smtClean="0"/>
              <a:t>Meta 4.2: </a:t>
            </a:r>
            <a:r>
              <a:rPr lang="pt-BR" sz="2400" dirty="0" smtClean="0"/>
              <a:t>Distribuir a Caderneta de Saúde da Pessoa Idosa a 100% dos idosos cadastrados;</a:t>
            </a:r>
          </a:p>
          <a:p>
            <a:pPr algn="just"/>
            <a:r>
              <a:rPr lang="pt-BR" sz="2400" b="1" dirty="0" smtClean="0"/>
              <a:t>Resultados: </a:t>
            </a:r>
            <a:r>
              <a:rPr lang="pt-BR" sz="2400" dirty="0" smtClean="0"/>
              <a:t>100</a:t>
            </a:r>
            <a:r>
              <a:rPr lang="pt-BR" sz="2400" dirty="0"/>
              <a:t>% das metas traçadas (implantação de registros específicos / distribuição da Caderneta de Saúde da Pessoa Idosa);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98384"/>
          </a:xfrm>
        </p:spPr>
        <p:txBody>
          <a:bodyPr>
            <a:normAutofit/>
          </a:bodyPr>
          <a:lstStyle/>
          <a:p>
            <a:endParaRPr lang="pt-BR" sz="2400" b="1" dirty="0" smtClean="0"/>
          </a:p>
          <a:p>
            <a:r>
              <a:rPr lang="pt-BR" sz="2400" b="1" dirty="0" smtClean="0"/>
              <a:t>Objetivo 5: Avaliação de risco</a:t>
            </a:r>
          </a:p>
          <a:p>
            <a:endParaRPr lang="pt-BR" sz="2400" b="1" dirty="0" smtClean="0"/>
          </a:p>
          <a:p>
            <a:r>
              <a:rPr lang="pt-BR" sz="2400" b="1" u="sng" dirty="0" smtClean="0"/>
              <a:t>Meta 5.1: </a:t>
            </a:r>
            <a:r>
              <a:rPr lang="pt-BR" sz="2400" dirty="0" smtClean="0"/>
              <a:t>Rastrear 100% das pessoas idosas para risco de </a:t>
            </a:r>
            <a:r>
              <a:rPr lang="pt-BR" sz="2400" dirty="0" err="1" smtClean="0"/>
              <a:t>morbimortalidade</a:t>
            </a:r>
            <a:r>
              <a:rPr lang="pt-BR" sz="2400" dirty="0" smtClean="0"/>
              <a:t>;</a:t>
            </a:r>
          </a:p>
          <a:p>
            <a:r>
              <a:rPr lang="pt-BR" sz="2400" b="1" u="sng" dirty="0" smtClean="0"/>
              <a:t>Meta 5.2: </a:t>
            </a:r>
            <a:r>
              <a:rPr lang="pt-BR" sz="2400" dirty="0" smtClean="0"/>
              <a:t>Investigar a presença de indicadores de fragilização na velhice em 100% das pessoas idosas;</a:t>
            </a:r>
          </a:p>
          <a:p>
            <a:r>
              <a:rPr lang="pt-BR" sz="2400" b="1" u="sng" dirty="0" smtClean="0"/>
              <a:t>Meta 5.3</a:t>
            </a:r>
            <a:r>
              <a:rPr lang="pt-BR" sz="2400" dirty="0" smtClean="0"/>
              <a:t>: Avaliar a rede social de 100% dos idosos cadastrados;</a:t>
            </a:r>
          </a:p>
          <a:p>
            <a:endParaRPr lang="pt-BR" sz="2400" dirty="0" smtClean="0"/>
          </a:p>
          <a:p>
            <a:pPr algn="just"/>
            <a:r>
              <a:rPr lang="pt-BR" sz="2400" b="1" dirty="0" smtClean="0"/>
              <a:t>Resultados:</a:t>
            </a:r>
            <a:r>
              <a:rPr lang="pt-BR" sz="2400" dirty="0" smtClean="0"/>
              <a:t> 100</a:t>
            </a:r>
            <a:r>
              <a:rPr lang="pt-BR" sz="2400" dirty="0"/>
              <a:t>% das metas traçadas (avaliação risco morbimortalidade / indicadores de fragilização / avaliação rede social);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 Introdução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85860"/>
            <a:ext cx="8401080" cy="5143536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Aumento da população idosa a cada ano;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Estima-se que para o ano de 2050 existam cerca de dois bilhões de pessoas com 60 anos ou mais no mundo, a maioria delas vivendo em países em desenvolvimento;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Brasil ocupará o sexto lugar quanto ao contingente de idosos, alcançando em 2025;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É função das políticas de saúde contribuir para que mais pessoas alcancem as idades avançadas com o melhor estado de saúde possível. </a:t>
            </a:r>
          </a:p>
          <a:p>
            <a:pPr algn="just">
              <a:buNone/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59838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2600" b="1" dirty="0" smtClean="0"/>
          </a:p>
          <a:p>
            <a:pPr algn="just"/>
            <a:r>
              <a:rPr lang="pt-BR" sz="2600" b="1" dirty="0" smtClean="0"/>
              <a:t>Objetivo 6: Promoção da saúde</a:t>
            </a:r>
          </a:p>
          <a:p>
            <a:pPr algn="just"/>
            <a:endParaRPr lang="pt-BR" sz="2600" b="1" dirty="0" smtClean="0"/>
          </a:p>
          <a:p>
            <a:pPr algn="just"/>
            <a:r>
              <a:rPr lang="pt-BR" sz="2600" b="1" u="sng" dirty="0" smtClean="0"/>
              <a:t>Meta 6.1: </a:t>
            </a:r>
            <a:r>
              <a:rPr lang="pt-BR" sz="2600" dirty="0" smtClean="0"/>
              <a:t>Garantir orientação nutricional para hábitos alimentares saudáveis a 100% das pessoas idosas;</a:t>
            </a:r>
          </a:p>
          <a:p>
            <a:pPr algn="just"/>
            <a:r>
              <a:rPr lang="pt-BR" sz="2600" b="1" u="sng" dirty="0" smtClean="0"/>
              <a:t>Meta 6.2: </a:t>
            </a:r>
            <a:r>
              <a:rPr lang="pt-BR" sz="2600" dirty="0" smtClean="0"/>
              <a:t>Garantir orientação para a prática regular de atividade física a 100% idosos;</a:t>
            </a:r>
          </a:p>
          <a:p>
            <a:pPr algn="just"/>
            <a:r>
              <a:rPr lang="pt-BR" sz="2600" b="1" u="sng" dirty="0" smtClean="0"/>
              <a:t>Meta 6.3</a:t>
            </a:r>
            <a:r>
              <a:rPr lang="pt-BR" sz="2600" dirty="0" smtClean="0"/>
              <a:t>: Garantir orientações sobre higiene bucal (incluindo higiene de próteses dentárias) para 100% dos idosos cadastrados;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b="1" dirty="0" smtClean="0"/>
              <a:t>Resultados:</a:t>
            </a:r>
            <a:r>
              <a:rPr lang="pt-BR" sz="2600" dirty="0" smtClean="0"/>
              <a:t> </a:t>
            </a:r>
            <a:r>
              <a:rPr lang="pt-BR" sz="2600" dirty="0"/>
              <a:t>100% das metas atingidas (orientações hábitos alimentares / atividade física regular / higiene oral e de próteses).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Resultados / Saúde Bucal do Idoso: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Objetivo 1: Cobertura</a:t>
            </a:r>
          </a:p>
          <a:p>
            <a:pPr>
              <a:buNone/>
            </a:pPr>
            <a:r>
              <a:rPr lang="pt-BR" sz="2400" b="1" dirty="0" smtClean="0"/>
              <a:t>Meta 1.1: </a:t>
            </a:r>
            <a:r>
              <a:rPr lang="pt-BR" sz="2400" dirty="0" smtClean="0"/>
              <a:t>Realizar a primeira consulta odontológica programática a 80% dos idosos;</a:t>
            </a:r>
            <a:endParaRPr lang="pt-BR" sz="2400" b="1" dirty="0" smtClean="0"/>
          </a:p>
          <a:p>
            <a:pPr algn="just"/>
            <a:r>
              <a:rPr lang="pt-BR" sz="2400" b="1" dirty="0" smtClean="0"/>
              <a:t>Resultado: </a:t>
            </a:r>
            <a:r>
              <a:rPr lang="pt-BR" sz="2400" dirty="0" smtClean="0"/>
              <a:t>0,4% (05 idosos foram cadastrados) / raciocínio análogo ao da parte geral;</a:t>
            </a:r>
          </a:p>
          <a:p>
            <a:pPr algn="just"/>
            <a:r>
              <a:rPr lang="pt-BR" sz="2400" dirty="0" smtClean="0"/>
              <a:t>Outros 13 idosos foram atendidos pela equipe odontológica: Não foram cadastrados por terem sido encaminhados por outros profissionais da UBS;</a:t>
            </a:r>
          </a:p>
          <a:p>
            <a:pPr algn="just"/>
            <a:r>
              <a:rPr lang="pt-BR" sz="2400" dirty="0" smtClean="0"/>
              <a:t>Outros problemas que também interferiram na cobertura...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928662" y="857232"/>
          <a:ext cx="7286675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57224" y="6072206"/>
            <a:ext cx="7429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 7: Gr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fico indicativo da Cobertura do programa de aten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ç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ão 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à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bucal do idoso na unidade de sa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ú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de.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3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pt-BR" sz="2400" b="1" u="sng" dirty="0" smtClean="0"/>
              <a:t>Meta 1.2:</a:t>
            </a:r>
            <a:r>
              <a:rPr lang="pt-BR" sz="2400" dirty="0" smtClean="0"/>
              <a:t> Realizar ações coletivas para 80% dos idosos;</a:t>
            </a:r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642910" y="1714488"/>
          <a:ext cx="7929618" cy="3071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57290" y="4929198"/>
            <a:ext cx="67151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 smtClean="0"/>
              <a:t>Figura 8: Gráfico indicativo da Cobertura de Ações Coletivas em Saúde Bucal entre os idosos da área de abrangência.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5572140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sz="2000" dirty="0" smtClean="0"/>
              <a:t>Única ação coletiva realizada foi na 8ª semana: 37 idosos (a cobertura se manteve em 3,1% no 2º e 3º meses);</a:t>
            </a:r>
          </a:p>
          <a:p>
            <a:pPr algn="just">
              <a:buFont typeface="Arial" pitchFamily="34" charset="0"/>
              <a:buChar char="•"/>
            </a:pPr>
            <a:r>
              <a:rPr lang="pt-BR" sz="2000" dirty="0" smtClean="0"/>
              <a:t> Não dispomos de dados anteriores referentes às ações coletivas em saúde bucal com os idosos da área.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 smtClean="0"/>
              <a:t>Objetivo 2: Qualidade</a:t>
            </a:r>
          </a:p>
          <a:p>
            <a:pPr>
              <a:buNone/>
            </a:pPr>
            <a:endParaRPr lang="pt-BR" sz="2400" dirty="0" smtClean="0"/>
          </a:p>
          <a:p>
            <a:pPr algn="just"/>
            <a:r>
              <a:rPr lang="pt-BR" sz="2400" b="1" u="sng" dirty="0" smtClean="0"/>
              <a:t>Meta 2.1</a:t>
            </a:r>
            <a:r>
              <a:rPr lang="pt-BR" sz="2400" dirty="0" smtClean="0"/>
              <a:t>: Avaliar a necessidade de tratamento dentário em 100% dos idosos;</a:t>
            </a:r>
          </a:p>
          <a:p>
            <a:pPr algn="just"/>
            <a:r>
              <a:rPr lang="pt-BR" sz="2400" dirty="0" smtClean="0"/>
              <a:t>100% dos idosos avaliados necessitavam de tratamento odontológico;</a:t>
            </a:r>
          </a:p>
          <a:p>
            <a:pPr algn="just"/>
            <a:r>
              <a:rPr lang="pt-BR" sz="2400" b="1" u="sng" dirty="0" smtClean="0"/>
              <a:t>Meta 2.2: </a:t>
            </a:r>
            <a:r>
              <a:rPr lang="pt-BR" sz="2400" dirty="0" smtClean="0"/>
              <a:t>Concluir o tratamento odontológico em 100% dos idosos com primeira consulta odontológica programática;</a:t>
            </a:r>
          </a:p>
          <a:p>
            <a:pPr algn="just"/>
            <a:r>
              <a:rPr lang="pt-BR" sz="2400" dirty="0" smtClean="0"/>
              <a:t>Dos 05 idosos cadastrados, apenas 01 teve seu tratamento concluído  no período;</a:t>
            </a:r>
          </a:p>
          <a:p>
            <a:pPr algn="just"/>
            <a:r>
              <a:rPr lang="pt-BR" sz="2400" dirty="0" smtClean="0"/>
              <a:t> Os mesmos fatores que interferiram na baixa cobertura também interferiram na realização das consultas </a:t>
            </a:r>
            <a:r>
              <a:rPr lang="pt-BR" sz="2400" dirty="0" err="1" smtClean="0"/>
              <a:t>subsequentes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endParaRPr lang="pt-BR" dirty="0" smtClean="0"/>
          </a:p>
        </p:txBody>
      </p:sp>
      <p:graphicFrame>
        <p:nvGraphicFramePr>
          <p:cNvPr id="4" name="Gráfico 3"/>
          <p:cNvGraphicFramePr/>
          <p:nvPr/>
        </p:nvGraphicFramePr>
        <p:xfrm>
          <a:off x="571472" y="428604"/>
          <a:ext cx="785818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71472" y="6072207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Figura 9: Gráfico indicativo da proporção de idosos com tratamento odontológico concluído.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14948"/>
          </a:xfrm>
        </p:spPr>
        <p:txBody>
          <a:bodyPr>
            <a:normAutofit/>
          </a:bodyPr>
          <a:lstStyle/>
          <a:p>
            <a:pPr algn="just"/>
            <a:endParaRPr lang="pt-BR" sz="2400" b="1" u="sng" dirty="0" smtClean="0"/>
          </a:p>
          <a:p>
            <a:pPr algn="just"/>
            <a:r>
              <a:rPr lang="pt-BR" sz="2400" b="1" u="sng" dirty="0" smtClean="0"/>
              <a:t>Meta 2.3</a:t>
            </a:r>
            <a:r>
              <a:rPr lang="pt-BR" sz="2400" dirty="0" smtClean="0"/>
              <a:t>: Avaliar alterações da mucosa bucal em 100% dos idosos que tiveram sua primeira consulta odontológica programática;</a:t>
            </a:r>
          </a:p>
          <a:p>
            <a:pPr algn="just"/>
            <a:r>
              <a:rPr lang="pt-BR" sz="2400" b="1" u="sng" dirty="0" smtClean="0"/>
              <a:t>Meta 2.4: </a:t>
            </a:r>
            <a:r>
              <a:rPr lang="pt-BR" sz="2400" dirty="0" smtClean="0"/>
              <a:t>Avaliar necessidade de prótese dentária em 100% dos idosos com primeira consulta odontológica programática;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100% foram avaliados quanto a alterações de mucosa oral e quanto à necessidade de prótese.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Objetivo 3: Adesão</a:t>
            </a:r>
          </a:p>
          <a:p>
            <a:pPr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400" b="1" u="sng" dirty="0" smtClean="0"/>
              <a:t>Meta 3.1: </a:t>
            </a:r>
            <a:r>
              <a:rPr lang="pt-BR" sz="2400" dirty="0" smtClean="0"/>
              <a:t>Buscar 100% dos idosos faltosos à primeira consulta odontológica programática;</a:t>
            </a:r>
          </a:p>
          <a:p>
            <a:pPr algn="just">
              <a:buNone/>
            </a:pPr>
            <a:r>
              <a:rPr lang="pt-BR" sz="2400" b="1" u="sng" dirty="0" smtClean="0"/>
              <a:t>Meta 3.2:</a:t>
            </a:r>
            <a:r>
              <a:rPr lang="pt-BR" sz="2400" dirty="0" smtClean="0"/>
              <a:t>Buscar 100% dos idosos faltosos às consultas odontológicas </a:t>
            </a:r>
            <a:r>
              <a:rPr lang="pt-BR" sz="2400" dirty="0" err="1" smtClean="0"/>
              <a:t>subsequentes</a:t>
            </a:r>
            <a:r>
              <a:rPr lang="pt-BR" sz="2400" dirty="0" smtClean="0"/>
              <a:t>;</a:t>
            </a: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Resultados: </a:t>
            </a:r>
            <a:r>
              <a:rPr lang="pt-BR" sz="2400" dirty="0" smtClean="0"/>
              <a:t>Nas 12 semanas, não tivemos registro de pacientes faltosos às 1ªs consultas / consultas </a:t>
            </a:r>
            <a:r>
              <a:rPr lang="pt-BR" sz="2400" dirty="0" err="1" smtClean="0"/>
              <a:t>subsequentes</a:t>
            </a:r>
            <a:r>
              <a:rPr lang="pt-BR" sz="2400" dirty="0" smtClean="0"/>
              <a:t>;</a:t>
            </a:r>
          </a:p>
          <a:p>
            <a:pPr>
              <a:buNone/>
            </a:pP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Objetivo 4: Registro</a:t>
            </a:r>
          </a:p>
          <a:p>
            <a:pPr algn="just">
              <a:buNone/>
            </a:pPr>
            <a:r>
              <a:rPr lang="pt-BR" sz="2400" b="1" u="sng" dirty="0" smtClean="0"/>
              <a:t>Meta 4.1: </a:t>
            </a:r>
            <a:r>
              <a:rPr lang="pt-BR" sz="2400" dirty="0" smtClean="0"/>
              <a:t>Manter registro específico de 100% das pessoas idosas com primeira consulta odontológica programática;</a:t>
            </a:r>
          </a:p>
          <a:p>
            <a:pPr algn="just"/>
            <a:r>
              <a:rPr lang="pt-BR" sz="2400" b="1" dirty="0" smtClean="0"/>
              <a:t>Resultados: </a:t>
            </a:r>
            <a:r>
              <a:rPr lang="pt-BR" sz="2400" dirty="0" smtClean="0"/>
              <a:t>100% tiveram seus registros específicos atualizados;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Objetivos, Metas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400" b="1" dirty="0" smtClean="0"/>
              <a:t>Objetivo 5: Avaliação de risco</a:t>
            </a:r>
          </a:p>
          <a:p>
            <a:pPr algn="just">
              <a:buNone/>
            </a:pPr>
            <a:r>
              <a:rPr lang="pt-BR" sz="2400" b="1" u="sng" dirty="0" smtClean="0"/>
              <a:t>Meta 5.1: </a:t>
            </a:r>
            <a:r>
              <a:rPr lang="pt-BR" sz="2400" dirty="0" smtClean="0"/>
              <a:t>Proporção de idosos com avaliação de risco em saúde bucal</a:t>
            </a:r>
          </a:p>
          <a:p>
            <a:pPr>
              <a:buNone/>
            </a:pPr>
            <a:r>
              <a:rPr lang="pt-BR" sz="2400" b="1" dirty="0" smtClean="0"/>
              <a:t>Resultados: </a:t>
            </a:r>
            <a:r>
              <a:rPr lang="pt-BR" sz="2400" dirty="0" smtClean="0"/>
              <a:t>100% submetidos à avaliação de risco em saúde bucal;</a:t>
            </a:r>
            <a:endParaRPr lang="pt-BR" sz="2400" b="1" dirty="0" smtClean="0"/>
          </a:p>
          <a:p>
            <a:pPr>
              <a:buNone/>
            </a:pPr>
            <a:endParaRPr lang="pt-BR" sz="2400" b="1" dirty="0" smtClean="0"/>
          </a:p>
          <a:p>
            <a:pPr algn="just">
              <a:buNone/>
            </a:pPr>
            <a:r>
              <a:rPr lang="pt-BR" sz="2400" b="1" dirty="0" smtClean="0"/>
              <a:t>Objetivo 6:  Promoção da saúde</a:t>
            </a:r>
          </a:p>
          <a:p>
            <a:pPr algn="just"/>
            <a:r>
              <a:rPr lang="pt-BR" sz="2400" b="1" u="sng" dirty="0" smtClean="0"/>
              <a:t>Meta 6.3</a:t>
            </a:r>
            <a:r>
              <a:rPr lang="pt-BR" sz="2400" dirty="0" smtClean="0"/>
              <a:t>: Garantir orientação sobre os malefícios do tabagismo, álcool e drogas para a saúde bucal;</a:t>
            </a:r>
          </a:p>
          <a:p>
            <a:pPr algn="just"/>
            <a:r>
              <a:rPr lang="pt-BR" sz="2400" b="1" u="sng" dirty="0" smtClean="0"/>
              <a:t>Meta 6.4</a:t>
            </a:r>
            <a:r>
              <a:rPr lang="pt-BR" sz="2400" dirty="0" smtClean="0"/>
              <a:t>: Garantir orientações sobre higiene bucal (incluindo higiene de próteses dentárias) para 100% dos idosos cadastrados;</a:t>
            </a:r>
          </a:p>
          <a:p>
            <a:pPr algn="just"/>
            <a:r>
              <a:rPr lang="pt-BR" sz="2400" b="1" dirty="0" smtClean="0"/>
              <a:t>Resultados: </a:t>
            </a:r>
            <a:r>
              <a:rPr lang="pt-BR" sz="2400" dirty="0" smtClean="0"/>
              <a:t>100% receberam orientações: Malefícios do tabagismo, álcool e drogas / higiene bucal e de próteses.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 Discussão: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257800"/>
          </a:xfrm>
        </p:spPr>
        <p:txBody>
          <a:bodyPr>
            <a:normAutofit fontScale="32500" lnSpcReduction="20000"/>
          </a:bodyPr>
          <a:lstStyle/>
          <a:p>
            <a:pPr algn="just"/>
            <a:endParaRPr lang="pt-BR" sz="7400" dirty="0" smtClean="0"/>
          </a:p>
          <a:p>
            <a:pPr algn="just"/>
            <a:r>
              <a:rPr lang="pt-BR" sz="7400" dirty="0" smtClean="0"/>
              <a:t>Maior legado: </a:t>
            </a:r>
            <a:r>
              <a:rPr lang="pt-BR" sz="7400" b="1" dirty="0" smtClean="0"/>
              <a:t>Comunidade</a:t>
            </a:r>
          </a:p>
          <a:p>
            <a:pPr algn="just">
              <a:buNone/>
            </a:pPr>
            <a:r>
              <a:rPr lang="pt-BR" sz="7400" dirty="0" smtClean="0"/>
              <a:t>	- Ampliação da adesão e cobertura;</a:t>
            </a:r>
          </a:p>
          <a:p>
            <a:pPr algn="just">
              <a:buNone/>
            </a:pPr>
            <a:r>
              <a:rPr lang="pt-BR" sz="7400" dirty="0" smtClean="0"/>
              <a:t>	- Qualificação do atendimento;</a:t>
            </a:r>
          </a:p>
          <a:p>
            <a:pPr algn="just">
              <a:buNone/>
            </a:pPr>
            <a:r>
              <a:rPr lang="pt-BR" sz="7400" dirty="0" smtClean="0"/>
              <a:t>	- Avaliação de risco;</a:t>
            </a:r>
          </a:p>
          <a:p>
            <a:pPr algn="just">
              <a:buNone/>
            </a:pPr>
            <a:r>
              <a:rPr lang="pt-BR" sz="7400" dirty="0" smtClean="0"/>
              <a:t>	- Promoção da Saúde;</a:t>
            </a:r>
          </a:p>
          <a:p>
            <a:pPr algn="just">
              <a:buNone/>
            </a:pPr>
            <a:r>
              <a:rPr lang="pt-BR" sz="7400" dirty="0" smtClean="0"/>
              <a:t>	- Monitoração regular;</a:t>
            </a:r>
          </a:p>
          <a:p>
            <a:pPr algn="just">
              <a:buNone/>
            </a:pPr>
            <a:endParaRPr lang="pt-BR" sz="7400" dirty="0" smtClean="0"/>
          </a:p>
          <a:p>
            <a:pPr algn="just"/>
            <a:r>
              <a:rPr lang="pt-BR" sz="7400" dirty="0"/>
              <a:t>Melhorias para o </a:t>
            </a:r>
            <a:r>
              <a:rPr lang="pt-BR" sz="7400" b="1" dirty="0"/>
              <a:t>serviço:</a:t>
            </a:r>
          </a:p>
          <a:p>
            <a:pPr algn="just">
              <a:buNone/>
            </a:pPr>
            <a:r>
              <a:rPr lang="pt-BR" sz="7400" dirty="0"/>
              <a:t>	- Implantação de uma nova ação programática;</a:t>
            </a:r>
          </a:p>
          <a:p>
            <a:pPr algn="just">
              <a:buNone/>
            </a:pPr>
            <a:r>
              <a:rPr lang="pt-BR" sz="7400" dirty="0"/>
              <a:t>	- Utilização de registros específicos;</a:t>
            </a:r>
          </a:p>
          <a:p>
            <a:pPr algn="just">
              <a:buNone/>
            </a:pPr>
            <a:r>
              <a:rPr lang="pt-BR" sz="7400" dirty="0"/>
              <a:t>	- Maior capacidade de organização e gestão do atendimento prestado aos usuários dessa faixa etária;</a:t>
            </a:r>
          </a:p>
          <a:p>
            <a:pPr algn="just">
              <a:buNone/>
            </a:pPr>
            <a:r>
              <a:rPr lang="pt-BR" sz="7400" dirty="0"/>
              <a:t>	- Exemplo para as demais ações da unidade.</a:t>
            </a:r>
          </a:p>
          <a:p>
            <a:pPr algn="just">
              <a:buNone/>
            </a:pPr>
            <a:endParaRPr lang="pt-BR" sz="7600" dirty="0"/>
          </a:p>
          <a:p>
            <a:pPr algn="just">
              <a:buNone/>
            </a:pPr>
            <a:endParaRPr lang="pt-BR" sz="7200" dirty="0"/>
          </a:p>
          <a:p>
            <a:pPr algn="just">
              <a:buNone/>
            </a:pPr>
            <a:endParaRPr lang="pt-BR" sz="7200" dirty="0" smtClean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 Discussão: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1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dirty="0" smtClean="0"/>
              <a:t>Melhorias </a:t>
            </a:r>
            <a:r>
              <a:rPr lang="pt-BR" sz="2600" dirty="0"/>
              <a:t>para </a:t>
            </a:r>
            <a:r>
              <a:rPr lang="pt-BR" sz="2600" b="1" dirty="0"/>
              <a:t>equipe:</a:t>
            </a:r>
          </a:p>
          <a:p>
            <a:pPr algn="just">
              <a:buNone/>
            </a:pPr>
            <a:r>
              <a:rPr lang="pt-BR" sz="2600" dirty="0"/>
              <a:t>	- Qualificação da prática clínica (reuniões de capacitação / uniformização de condutas);</a:t>
            </a:r>
          </a:p>
          <a:p>
            <a:pPr algn="just">
              <a:buNone/>
            </a:pPr>
            <a:r>
              <a:rPr lang="pt-BR" sz="2600" dirty="0"/>
              <a:t>	- Estímulo ao trabalho em grupo / maior entrosamento entre os componentes das 04 equipes da unidade. </a:t>
            </a:r>
            <a:endParaRPr lang="pt-BR" sz="2600" dirty="0" smtClean="0"/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/>
              <a:t>Maioria das ações propostas na parte da Análise Estratégica foram desenvolvidas na intervenção;</a:t>
            </a:r>
          </a:p>
          <a:p>
            <a:pPr algn="just">
              <a:buNone/>
            </a:pPr>
            <a:endParaRPr lang="pt-BR" sz="2600" dirty="0" smtClean="0"/>
          </a:p>
          <a:p>
            <a:pPr algn="just"/>
            <a:r>
              <a:rPr lang="pt-BR" sz="2600" dirty="0" smtClean="0"/>
              <a:t>O grande objetivo ainda persiste (incorporação definitiva):</a:t>
            </a:r>
          </a:p>
          <a:p>
            <a:pPr algn="just">
              <a:buNone/>
            </a:pPr>
            <a:r>
              <a:rPr lang="pt-BR" sz="2600" dirty="0" smtClean="0"/>
              <a:t>	- Continuidade das capacitações de equipe;</a:t>
            </a:r>
          </a:p>
          <a:p>
            <a:pPr algn="just">
              <a:buNone/>
            </a:pPr>
            <a:r>
              <a:rPr lang="pt-BR" sz="2600" dirty="0" smtClean="0"/>
              <a:t>	- Maior familiarização com as Fichas-Espelho e com a Avaliação Multidimensional Rápida;</a:t>
            </a:r>
          </a:p>
          <a:p>
            <a:pPr algn="just">
              <a:buNone/>
            </a:pPr>
            <a:r>
              <a:rPr lang="pt-BR" sz="2600" dirty="0" smtClean="0"/>
              <a:t>	- Novas reuniões gerais, envolvendo os profissionais e representantes da unidade.</a:t>
            </a:r>
          </a:p>
          <a:p>
            <a:pPr algn="just">
              <a:buNone/>
            </a:pPr>
            <a:endParaRPr lang="pt-BR" sz="7600" dirty="0"/>
          </a:p>
          <a:p>
            <a:pPr algn="just">
              <a:buNone/>
            </a:pPr>
            <a:endParaRPr lang="pt-BR" sz="7200" dirty="0"/>
          </a:p>
          <a:p>
            <a:pPr algn="just">
              <a:buNone/>
            </a:pPr>
            <a:endParaRPr lang="pt-BR" sz="7200" dirty="0" smtClean="0"/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u="sng" dirty="0" smtClean="0"/>
              <a:t>Reflexão Crítica sobre meu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r>
              <a:rPr lang="pt-BR" sz="2400" dirty="0" smtClean="0"/>
              <a:t>Período de grande crescimento profissional e pessoal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 Modificação da realidade local;</a:t>
            </a:r>
          </a:p>
          <a:p>
            <a:pPr algn="just">
              <a:buNone/>
            </a:pPr>
            <a:endParaRPr lang="pt-BR" sz="2400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 Introdução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Município: Natal – RN; População &gt; 800.000 habitantes;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55 Unidades de Saúde / 37 ESF / 18 Unidades Básicas: 111 Equipes de Saúde da Família;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Estimativa de cobertura: &gt;40%;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03 NASF / 02 CEO / unidades médicas e odontológicas de pronto-atendimento / ambulatórios de especialidades / serviços hospitalares</a:t>
            </a:r>
            <a:r>
              <a:rPr lang="pt-BR" sz="2400" dirty="0" smtClean="0"/>
              <a:t>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Realidade da saúde local não foge à encontrada na maior parte do território </a:t>
            </a:r>
            <a:r>
              <a:rPr lang="pt-BR" sz="2400" dirty="0" smtClean="0"/>
              <a:t>nacional... </a:t>
            </a:r>
            <a:endParaRPr lang="pt-BR" sz="2400" dirty="0"/>
          </a:p>
          <a:p>
            <a:pPr algn="just">
              <a:buNone/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Ações Coletivas (Saúde do Idoso) na USF Bom Pastor:</a:t>
            </a:r>
            <a:endParaRPr lang="pt-BR" b="1" dirty="0"/>
          </a:p>
        </p:txBody>
      </p:sp>
      <p:pic>
        <p:nvPicPr>
          <p:cNvPr id="4" name="Espaço Reservado para Conteúdo 4" descr="C:\Users\Chan\Downloads\IMG-20150108-WA00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600200"/>
            <a:ext cx="5832647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01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9720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b="1" u="sng" dirty="0" smtClean="0"/>
              <a:t>USF “Bom Pastor”</a:t>
            </a:r>
          </a:p>
          <a:p>
            <a:pPr algn="just">
              <a:buNone/>
            </a:pPr>
            <a:endParaRPr lang="pt-BR" sz="2400" b="1" u="sng" dirty="0" smtClean="0"/>
          </a:p>
          <a:p>
            <a:pPr algn="just"/>
            <a:r>
              <a:rPr lang="pt-BR" sz="2400" dirty="0" smtClean="0"/>
              <a:t>Área urbana / periférica do município, pertencente ao Distrito Sanitário Oeste;</a:t>
            </a:r>
          </a:p>
          <a:p>
            <a:pPr algn="just"/>
            <a:r>
              <a:rPr lang="pt-BR" sz="2400" dirty="0" smtClean="0"/>
              <a:t>Abrange quatro “</a:t>
            </a:r>
            <a:r>
              <a:rPr lang="pt-BR" sz="2400" dirty="0" err="1" smtClean="0"/>
              <a:t>microáreas</a:t>
            </a:r>
            <a:r>
              <a:rPr lang="pt-BR" sz="2400" dirty="0" smtClean="0"/>
              <a:t>” / quatro equipes;</a:t>
            </a:r>
          </a:p>
          <a:p>
            <a:pPr algn="just"/>
            <a:r>
              <a:rPr lang="pt-BR" sz="2400" dirty="0" smtClean="0"/>
              <a:t>População total da área de abrangência: 11200 habitantes (1203 idosos);</a:t>
            </a:r>
          </a:p>
          <a:p>
            <a:pPr algn="just"/>
            <a:r>
              <a:rPr lang="pt-BR" sz="2400" dirty="0" smtClean="0"/>
              <a:t>Comunidade adstrita é bastante carente do ponto de vista econômico e de políticas públicas.</a:t>
            </a:r>
          </a:p>
          <a:p>
            <a:pPr algn="just"/>
            <a:r>
              <a:rPr lang="pt-BR" sz="2400" dirty="0" smtClean="0"/>
              <a:t>Ações Programáticas desenvolvidas: A maioria segue as recomendações do MS;</a:t>
            </a:r>
          </a:p>
          <a:p>
            <a:pPr algn="just"/>
            <a:r>
              <a:rPr lang="pt-BR" sz="2400" u="sng" dirty="0" smtClean="0"/>
              <a:t>Principal desafio </a:t>
            </a:r>
            <a:r>
              <a:rPr lang="pt-BR" sz="2400" dirty="0" smtClean="0"/>
              <a:t>apresentado: Falta de uma ação programática específica para os idosos da área de abrangência.</a:t>
            </a:r>
          </a:p>
          <a:p>
            <a:pPr algn="just"/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 Objetivo Geral: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Melhorar </a:t>
            </a:r>
            <a:r>
              <a:rPr lang="pt-BR" sz="2400" dirty="0"/>
              <a:t>a atenção à saúde do idoso na UESF Bom Pastor, município de Natal – </a:t>
            </a:r>
            <a:r>
              <a:rPr lang="pt-BR" sz="2400" dirty="0" smtClean="0"/>
              <a:t>RN</a:t>
            </a:r>
            <a:endParaRPr lang="pt-BR" sz="2400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Metodologia: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just">
              <a:buFontTx/>
              <a:buChar char="-"/>
            </a:pPr>
            <a:r>
              <a:rPr lang="pt-BR" sz="2400" b="1" dirty="0" smtClean="0"/>
              <a:t>Ações </a:t>
            </a:r>
            <a:r>
              <a:rPr lang="pt-BR" sz="2400" dirty="0"/>
              <a:t>(Saúde do idoso / </a:t>
            </a:r>
            <a:r>
              <a:rPr lang="pt-BR" sz="2400" dirty="0" smtClean="0"/>
              <a:t>Saúde </a:t>
            </a:r>
            <a:r>
              <a:rPr lang="pt-BR" sz="2400" dirty="0"/>
              <a:t>Bucal do Idoso): 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 smtClean="0"/>
              <a:t>Eixos </a:t>
            </a:r>
            <a:r>
              <a:rPr lang="pt-BR" sz="2400" dirty="0"/>
              <a:t>Monitoramento e Avaliação; Organização e Gestão do Serviço; Engajamento Público; Qualificação da prática clínica:</a:t>
            </a:r>
          </a:p>
          <a:p>
            <a:pPr algn="just">
              <a:buNone/>
            </a:pPr>
            <a:r>
              <a:rPr lang="pt-BR" sz="2400" dirty="0"/>
              <a:t>	</a:t>
            </a:r>
          </a:p>
          <a:p>
            <a:pPr algn="just">
              <a:buNone/>
            </a:pPr>
            <a:r>
              <a:rPr lang="pt-BR" sz="2400" b="1" dirty="0" smtClean="0"/>
              <a:t>Objetivo </a:t>
            </a:r>
            <a:r>
              <a:rPr lang="pt-BR" sz="2400" b="1" dirty="0"/>
              <a:t>1: Cobertura</a:t>
            </a:r>
          </a:p>
          <a:p>
            <a:pPr algn="just"/>
            <a:r>
              <a:rPr lang="pt-BR" sz="2400" dirty="0" smtClean="0"/>
              <a:t>Cadastro dos </a:t>
            </a:r>
            <a:r>
              <a:rPr lang="pt-BR" sz="2400" dirty="0"/>
              <a:t>idosos da área;</a:t>
            </a:r>
          </a:p>
          <a:p>
            <a:pPr algn="just"/>
            <a:r>
              <a:rPr lang="pt-BR" sz="2400" dirty="0"/>
              <a:t>Acolhimento em qualquer turno de atendimento;</a:t>
            </a:r>
          </a:p>
          <a:p>
            <a:pPr algn="just"/>
            <a:r>
              <a:rPr lang="pt-BR" sz="2400" dirty="0"/>
              <a:t>Divulgação junto à comunidade e esclarecimento da importância do acompanhamento periódico;</a:t>
            </a:r>
          </a:p>
          <a:p>
            <a:pPr algn="just"/>
            <a:r>
              <a:rPr lang="pt-BR" sz="2400" dirty="0"/>
              <a:t>Organização da agenda de atendimentos / preparação das ações coletivas</a:t>
            </a:r>
            <a:r>
              <a:rPr lang="pt-BR" sz="2400" dirty="0" smtClean="0"/>
              <a:t>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443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Metodologia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4997152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t-BR" sz="2400" b="1" dirty="0" smtClean="0"/>
              <a:t>Objetivo </a:t>
            </a:r>
            <a:r>
              <a:rPr lang="pt-BR" sz="2400" b="1" dirty="0"/>
              <a:t>2: </a:t>
            </a:r>
            <a:r>
              <a:rPr lang="pt-BR" sz="2400" b="1" dirty="0" smtClean="0"/>
              <a:t>Qualidade</a:t>
            </a:r>
            <a:endParaRPr lang="pt-BR" sz="2400" b="1" dirty="0"/>
          </a:p>
          <a:p>
            <a:pPr algn="just"/>
            <a:r>
              <a:rPr lang="pt-BR" sz="2400" dirty="0" smtClean="0"/>
              <a:t>Capacitação </a:t>
            </a:r>
            <a:r>
              <a:rPr lang="pt-BR" sz="2400" dirty="0"/>
              <a:t>da </a:t>
            </a:r>
            <a:r>
              <a:rPr lang="pt-BR" sz="2400" dirty="0" smtClean="0"/>
              <a:t>equipe e definição das </a:t>
            </a:r>
            <a:r>
              <a:rPr lang="pt-BR" sz="2400" dirty="0"/>
              <a:t>atribuições de cada </a:t>
            </a:r>
            <a:r>
              <a:rPr lang="pt-BR" sz="2400" dirty="0" smtClean="0"/>
              <a:t>membro;</a:t>
            </a:r>
            <a:endParaRPr lang="pt-BR" sz="2400" dirty="0"/>
          </a:p>
          <a:p>
            <a:pPr algn="just"/>
            <a:r>
              <a:rPr lang="pt-BR" sz="2400" dirty="0"/>
              <a:t>Solicitação / Atualização de exames complementares</a:t>
            </a:r>
            <a:r>
              <a:rPr lang="pt-BR" sz="2400" dirty="0" smtClean="0"/>
              <a:t>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Registro dos acamados / problemas de locomoção, e organização de agenda de visitas domiciliares para os mesmos;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Garantir </a:t>
            </a:r>
            <a:r>
              <a:rPr lang="pt-BR" sz="2400" dirty="0"/>
              <a:t>referência / contra-referência dos casos necessários;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Esclarecer </a:t>
            </a:r>
            <a:r>
              <a:rPr lang="pt-BR" sz="2400" dirty="0"/>
              <a:t>a comunidade sobre a importância das 1ªs consultas programáticas / necessidade de acompanhamento regular / fatores de risco para HAS e DM / rastreamento para DM / aferição da PA após os 60 anos;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419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 smtClean="0"/>
              <a:t>Metodologia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b="1" dirty="0"/>
              <a:t>- Objetivo 3: Adesão</a:t>
            </a:r>
          </a:p>
          <a:p>
            <a:pPr algn="just"/>
            <a:r>
              <a:rPr lang="pt-BR" sz="2400" dirty="0"/>
              <a:t>Destinar parte das visitas domiciliares para busca ativa dos faltosos / idosos sem acompanhamento na unidade;</a:t>
            </a:r>
          </a:p>
          <a:p>
            <a:pPr algn="just"/>
            <a:r>
              <a:rPr lang="pt-BR" sz="2400" dirty="0" smtClean="0"/>
              <a:t>Organização da agenda</a:t>
            </a:r>
            <a:endParaRPr lang="pt-BR" sz="2400" dirty="0"/>
          </a:p>
          <a:p>
            <a:pPr algn="just"/>
            <a:r>
              <a:rPr lang="pt-BR" sz="2400" dirty="0" smtClean="0"/>
              <a:t>Informação </a:t>
            </a:r>
            <a:r>
              <a:rPr lang="pt-BR" sz="2400" dirty="0"/>
              <a:t>a comunidade quanto à importância da realização de consultas / periodicidade adequada</a:t>
            </a:r>
            <a:r>
              <a:rPr lang="pt-BR" sz="2400" dirty="0" smtClean="0"/>
              <a:t>;</a:t>
            </a:r>
          </a:p>
          <a:p>
            <a:pPr algn="just"/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- Objetivo 4: Registro</a:t>
            </a:r>
          </a:p>
          <a:p>
            <a:pPr algn="just"/>
            <a:r>
              <a:rPr lang="pt-BR" sz="2400" dirty="0" smtClean="0"/>
              <a:t>Criação de registros específicos / distribuição da Caderneta de Saúde da Pessoa Idosa / capacitação da equipe para o registro adequado das informações;</a:t>
            </a:r>
          </a:p>
          <a:p>
            <a:pPr algn="just"/>
            <a:r>
              <a:rPr lang="pt-BR" sz="2400" dirty="0" smtClean="0"/>
              <a:t>Monitoração regular da qualidade dos registros / e das cadernetas a cada consulta.</a:t>
            </a:r>
          </a:p>
          <a:p>
            <a:pPr algn="just"/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56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u="sng" dirty="0" smtClean="0"/>
              <a:t>Metodologia</a:t>
            </a:r>
            <a:endParaRPr lang="pt-BR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3829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400" b="1" dirty="0"/>
              <a:t>- Objetivo 5: Avaliação de Risco</a:t>
            </a:r>
          </a:p>
          <a:p>
            <a:pPr algn="just"/>
            <a:r>
              <a:rPr lang="pt-BR" sz="2400" dirty="0" smtClean="0"/>
              <a:t>Capacitação da </a:t>
            </a:r>
            <a:r>
              <a:rPr lang="pt-BR" sz="2400" dirty="0"/>
              <a:t>equipe para identificação e priorização do agendamento dos idosos de maior risco cardiovascular / mais frágeis / alterações orais / provenientes de busca ativa;</a:t>
            </a:r>
          </a:p>
          <a:p>
            <a:pPr algn="just"/>
            <a:r>
              <a:rPr lang="pt-BR" sz="2400" dirty="0" smtClean="0"/>
              <a:t>Orientação sobre </a:t>
            </a:r>
            <a:r>
              <a:rPr lang="pt-BR" sz="2400" dirty="0"/>
              <a:t>o nível de risco </a:t>
            </a:r>
            <a:r>
              <a:rPr lang="pt-BR" sz="2400" dirty="0" smtClean="0"/>
              <a:t>/</a:t>
            </a:r>
          </a:p>
          <a:p>
            <a:pPr algn="just">
              <a:buNone/>
            </a:pPr>
            <a:endParaRPr lang="pt-BR" sz="2400" dirty="0" smtClean="0"/>
          </a:p>
          <a:p>
            <a:pPr>
              <a:buNone/>
            </a:pPr>
            <a:r>
              <a:rPr lang="pt-BR" sz="2400" b="1" dirty="0" smtClean="0"/>
              <a:t>- Objetivo 6: Promoção da Saúde</a:t>
            </a:r>
          </a:p>
          <a:p>
            <a:pPr algn="just"/>
            <a:r>
              <a:rPr lang="pt-BR" sz="2400" dirty="0" smtClean="0"/>
              <a:t>Capacitação da equipe para orientação nutricional / realização de atividade física regular / higienização bucal e de próteses / malefícios do tabagismo, álcool e drogas;</a:t>
            </a:r>
          </a:p>
          <a:p>
            <a:pPr algn="just"/>
            <a:r>
              <a:rPr lang="pt-BR" sz="2400" dirty="0" smtClean="0"/>
              <a:t>Orientação de idosos, </a:t>
            </a:r>
            <a:r>
              <a:rPr lang="pt-BR" sz="2400" dirty="0" err="1" smtClean="0"/>
              <a:t>cuidadores</a:t>
            </a:r>
            <a:r>
              <a:rPr lang="pt-BR" sz="2400" dirty="0" smtClean="0"/>
              <a:t> e familiares sobre a importância da adoção desses hábitos de vida saudáveis;</a:t>
            </a:r>
          </a:p>
          <a:p>
            <a:pPr algn="just"/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36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2145</Words>
  <Application>Microsoft Office PowerPoint</Application>
  <PresentationFormat>Apresentação na tela (4:3)</PresentationFormat>
  <Paragraphs>255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  UNIVERSIDADE ABERTA DO SUS   UNIVERSIDADE FEDERAL DE PELOTAS ESPECIALIZAÇÃO EM SAÚDE DA FAMÍLIA - EaD TURMA 6  </vt:lpstr>
      <vt:lpstr> Introdução</vt:lpstr>
      <vt:lpstr> Introdução</vt:lpstr>
      <vt:lpstr>Introdução</vt:lpstr>
      <vt:lpstr> Objetivo Geral:</vt:lpstr>
      <vt:lpstr>Metodologia:</vt:lpstr>
      <vt:lpstr>Metodologia</vt:lpstr>
      <vt:lpstr>Metodologia</vt:lpstr>
      <vt:lpstr>Metodologia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 Discussão:</vt:lpstr>
      <vt:lpstr> Discussão:</vt:lpstr>
      <vt:lpstr>Reflexão Crítica sobre meu processo pessoal de aprendizagem</vt:lpstr>
      <vt:lpstr>Ações Coletivas (Saúde do Idoso) na USF Bom Pastor: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Rosangela</dc:creator>
  <cp:lastModifiedBy>Daniel</cp:lastModifiedBy>
  <cp:revision>100</cp:revision>
  <dcterms:created xsi:type="dcterms:W3CDTF">2015-01-20T20:10:41Z</dcterms:created>
  <dcterms:modified xsi:type="dcterms:W3CDTF">2015-01-27T01:46:55Z</dcterms:modified>
</cp:coreProperties>
</file>