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80" r:id="rId22"/>
    <p:sldId id="286" r:id="rId23"/>
    <p:sldId id="292" r:id="rId24"/>
    <p:sldId id="301" r:id="rId25"/>
    <p:sldId id="294" r:id="rId26"/>
    <p:sldId id="282" r:id="rId27"/>
    <p:sldId id="296" r:id="rId28"/>
    <p:sldId id="300" r:id="rId29"/>
    <p:sldId id="308" r:id="rId30"/>
    <p:sldId id="306" r:id="rId31"/>
    <p:sldId id="326" r:id="rId32"/>
    <p:sldId id="327" r:id="rId33"/>
    <p:sldId id="316" r:id="rId34"/>
    <p:sldId id="317" r:id="rId35"/>
    <p:sldId id="318" r:id="rId36"/>
    <p:sldId id="320" r:id="rId37"/>
    <p:sldId id="321" r:id="rId38"/>
    <p:sldId id="322" r:id="rId39"/>
    <p:sldId id="323" r:id="rId40"/>
    <p:sldId id="324" r:id="rId41"/>
    <p:sldId id="325" r:id="rId42"/>
    <p:sldId id="331" r:id="rId43"/>
    <p:sldId id="328" r:id="rId44"/>
    <p:sldId id="329" r:id="rId45"/>
    <p:sldId id="330" r:id="rId46"/>
    <p:sldId id="332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8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1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341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2933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5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35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7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9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7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4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0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5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3124" y="2839963"/>
            <a:ext cx="7766936" cy="1646302"/>
          </a:xfrm>
        </p:spPr>
        <p:txBody>
          <a:bodyPr>
            <a:noAutofit/>
          </a:bodyPr>
          <a:lstStyle/>
          <a:p>
            <a:r>
              <a:rPr lang="pt-BR" sz="4000" b="1" dirty="0"/>
              <a:t>MELHORIA DA ATENÇÃO À SAÚDE DA CRIANÇA (0-72meses) NA UBS JORGE DE </a:t>
            </a:r>
            <a:r>
              <a:rPr lang="pt-BR" sz="4000" b="1" dirty="0" smtClean="0"/>
              <a:t>SOUZA HEINE </a:t>
            </a:r>
            <a:r>
              <a:rPr lang="pt-BR" sz="4000" b="1" dirty="0"/>
              <a:t>EM ITAMBÉ- BA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3124" y="4615347"/>
            <a:ext cx="7782076" cy="106921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Aluna: Daniela Aguilar </a:t>
            </a:r>
            <a:r>
              <a:rPr lang="pt-BR" sz="2400" b="1" dirty="0" err="1" smtClean="0">
                <a:solidFill>
                  <a:schemeClr val="tx1"/>
                </a:solidFill>
              </a:rPr>
              <a:t>Gobira</a:t>
            </a:r>
            <a:r>
              <a:rPr lang="pt-BR" sz="2400" b="1" dirty="0" smtClean="0">
                <a:solidFill>
                  <a:schemeClr val="tx1"/>
                </a:solidFill>
              </a:rPr>
              <a:t> Alves</a:t>
            </a:r>
          </a:p>
          <a:p>
            <a:r>
              <a:rPr lang="pt-BR" sz="2400" b="1" dirty="0" err="1" smtClean="0">
                <a:solidFill>
                  <a:schemeClr val="tx1"/>
                </a:solidFill>
              </a:rPr>
              <a:t>Oreintadora</a:t>
            </a:r>
            <a:r>
              <a:rPr lang="pt-BR" sz="2400" b="1" dirty="0" smtClean="0">
                <a:solidFill>
                  <a:schemeClr val="tx1"/>
                </a:solidFill>
              </a:rPr>
              <a:t>: Camila </a:t>
            </a:r>
            <a:r>
              <a:rPr lang="pt-BR" sz="2400" b="1" dirty="0" err="1" smtClean="0">
                <a:solidFill>
                  <a:schemeClr val="tx1"/>
                </a:solidFill>
              </a:rPr>
              <a:t>Irigonhé</a:t>
            </a:r>
            <a:r>
              <a:rPr lang="pt-BR" sz="2400" b="1" dirty="0" smtClean="0">
                <a:solidFill>
                  <a:schemeClr val="tx1"/>
                </a:solidFill>
              </a:rPr>
              <a:t> Ramos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pic>
        <p:nvPicPr>
          <p:cNvPr id="4" name="Imagem 3" descr="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" y="533400"/>
            <a:ext cx="1638237" cy="1642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65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/>
              <a:t>Melhorar a atenção à Saúde da Criança </a:t>
            </a:r>
          </a:p>
        </p:txBody>
      </p:sp>
    </p:spTree>
    <p:extLst>
      <p:ext uri="{BB962C8B-B14F-4D97-AF65-F5344CB8AC3E}">
        <p14:creationId xmlns:p14="http://schemas.microsoft.com/office/powerpoint/2010/main" val="33052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Reunião com a equipe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Apresentação da ficha espelho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Treinamento da equipe- medidas, preenchimento de ficha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Programação do agendamento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36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Programação da busca ativa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Confecção de cartazes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Parceria com o CRAS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Programação da apresentação para a comunidade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539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Impressão de manuais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Impressão de ficha espelho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Programação da apresentação para a comunidade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Confecção de pastas de arquivo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6836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Criação de agenda para a puericultura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Ofício/Reunião com os gestores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Confecção de pastas de arquivo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483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Acolhimento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Agendamento pelos ACS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Atendimento Clínico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Grupo de pais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Cadastramento das crianças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0286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Monitoramento dos registros na ficha espelho</a:t>
            </a:r>
          </a:p>
          <a:p>
            <a:pPr>
              <a:lnSpc>
                <a:spcPct val="150000"/>
              </a:lnSpc>
            </a:pPr>
            <a:r>
              <a:rPr lang="pt-BR" sz="2800" b="1" dirty="0"/>
              <a:t>Atividades educativas/ Salas de </a:t>
            </a:r>
            <a:r>
              <a:rPr lang="pt-BR" sz="2800" b="1" dirty="0" smtClean="0"/>
              <a:t>espera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Avaliação de risco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Monitorar periodicidade das consultas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957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6456" y="609600"/>
            <a:ext cx="8596668" cy="13208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8833" y="1804277"/>
            <a:ext cx="5395690" cy="412231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pt-BR" sz="4400" b="1" dirty="0" smtClean="0"/>
              <a:t>Objetivo 1: Ampliar </a:t>
            </a:r>
            <a:r>
              <a:rPr lang="pt-BR" sz="4400" b="1" dirty="0"/>
              <a:t>a cobertura da atenção à saúde da </a:t>
            </a:r>
            <a:r>
              <a:rPr lang="pt-BR" sz="4400" b="1" dirty="0" smtClean="0"/>
              <a:t>criança</a:t>
            </a:r>
          </a:p>
          <a:p>
            <a:pPr>
              <a:lnSpc>
                <a:spcPct val="170000"/>
              </a:lnSpc>
            </a:pPr>
            <a:r>
              <a:rPr lang="pt-BR" sz="4400" b="1" dirty="0" smtClean="0"/>
              <a:t>Meta: </a:t>
            </a:r>
            <a:r>
              <a:rPr lang="pt-BR" sz="4400" b="1" dirty="0"/>
              <a:t>Ampliar a cobertura da atenção à saúde de crianças entre zero e 72 meses da unidade saúde para 60% em quatro meses e 100% em oito meses.</a:t>
            </a:r>
          </a:p>
          <a:p>
            <a:pPr marL="0" indent="0">
              <a:buNone/>
            </a:pPr>
            <a:endParaRPr lang="pt-BR" sz="2800" b="1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61" y="1700011"/>
            <a:ext cx="6059498" cy="410045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322437" y="5800466"/>
            <a:ext cx="5881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Figura 1 - Gráfico </a:t>
            </a:r>
            <a:r>
              <a:rPr lang="pt-BR" b="1" dirty="0"/>
              <a:t>da proporção de crianças entre zero e 72 meses inscritas no programa da unidade de </a:t>
            </a:r>
            <a:r>
              <a:rPr lang="pt-BR" b="1" dirty="0" smtClean="0"/>
              <a:t>saúde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687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7077" y="1930400"/>
            <a:ext cx="4922237" cy="39901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Objetivo 1: Ampliar a cobertura da atenção à saúde da criança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Realizar a primeira consulta na primeira semana de vida para 100% das crianças cadastradas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915" y="1905000"/>
            <a:ext cx="6479123" cy="37359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537915" y="5731099"/>
            <a:ext cx="6347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Figura 2 - Gráfico </a:t>
            </a:r>
            <a:r>
              <a:rPr lang="pt-BR" b="1" dirty="0"/>
              <a:t>da proporção de crianças com primeira consulta na primeira semana de vida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6283" y="1727200"/>
            <a:ext cx="9236900" cy="4212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1: Ampliar </a:t>
            </a:r>
            <a:r>
              <a:rPr lang="pt-BR" sz="2600" b="1" dirty="0"/>
              <a:t>a cobertura da atenção à saúde da </a:t>
            </a:r>
            <a:r>
              <a:rPr lang="pt-BR" sz="2600" b="1" dirty="0" smtClean="0"/>
              <a:t>criança</a:t>
            </a:r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Ampliar a cobertura de primeira consulta odontológica para 60% das crianças moradoras da área de abrangência, de 6 a 72 meses de idade em quatro meses, alcançando 100% em doze meses.</a:t>
            </a:r>
          </a:p>
        </p:txBody>
      </p:sp>
    </p:spTree>
    <p:extLst>
      <p:ext uri="{BB962C8B-B14F-4D97-AF65-F5344CB8AC3E}">
        <p14:creationId xmlns:p14="http://schemas.microsoft.com/office/powerpoint/2010/main" val="11164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3448" y="216058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A Puericultura é um conjunto de ações para assegurar o pleno desenvolvimento físico e mental da criança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Seu objetivo é garantir a qualidade de vida infantil e um adulto saudável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817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478" y="175418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2: </a:t>
            </a:r>
            <a:r>
              <a:rPr lang="pt-BR" sz="2600" b="1" dirty="0"/>
              <a:t>Melhorar a adesão ao programa de Saúde da Criança</a:t>
            </a:r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Fazer busca ativa de 100% das crianças faltosas à consulta</a:t>
            </a:r>
          </a:p>
        </p:txBody>
      </p:sp>
    </p:spTree>
    <p:extLst>
      <p:ext uri="{BB962C8B-B14F-4D97-AF65-F5344CB8AC3E}">
        <p14:creationId xmlns:p14="http://schemas.microsoft.com/office/powerpoint/2010/main" val="27196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2: </a:t>
            </a:r>
            <a:r>
              <a:rPr lang="pt-BR" sz="2600" b="1" dirty="0"/>
              <a:t>Melhorar a adesão ao programa de Saúde da Criança</a:t>
            </a:r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Fazer busca ativa de 100% das crianças de 6 a 72 meses da área, com primeira consulta odontológica, faltosas às consultas.</a:t>
            </a:r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869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3: </a:t>
            </a:r>
            <a:r>
              <a:rPr lang="pt-BR" sz="2600" b="1" dirty="0"/>
              <a:t>M</a:t>
            </a:r>
            <a:r>
              <a:rPr lang="pt-BR" sz="2600" b="1" dirty="0" smtClean="0"/>
              <a:t>elhorar </a:t>
            </a:r>
            <a:r>
              <a:rPr lang="pt-BR" sz="2600" b="1" dirty="0"/>
              <a:t>a qualidade do atendimento à criança </a:t>
            </a:r>
            <a:endParaRPr lang="pt-BR" sz="2600" b="1" dirty="0" smtClean="0"/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Monitorar 100% das crianças com excesso de </a:t>
            </a:r>
            <a:r>
              <a:rPr lang="pt-BR" sz="2600" b="1" dirty="0" smtClean="0"/>
              <a:t>peso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3001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58308"/>
            <a:ext cx="4431695" cy="39354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Objetivo 3: </a:t>
            </a:r>
            <a:r>
              <a:rPr lang="pt-BR" sz="2400" b="1" dirty="0"/>
              <a:t>M</a:t>
            </a:r>
            <a:r>
              <a:rPr lang="pt-BR" sz="2400" b="1" dirty="0" smtClean="0"/>
              <a:t>elhorar </a:t>
            </a:r>
            <a:r>
              <a:rPr lang="pt-BR" sz="2400" b="1" dirty="0"/>
              <a:t>a qualidade do atendimento à criança </a:t>
            </a:r>
            <a:endParaRPr lang="pt-BR" sz="2400" b="1" dirty="0" smtClean="0"/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</a:t>
            </a:r>
            <a:r>
              <a:rPr lang="pt-BR" sz="2400" b="1" dirty="0"/>
              <a:t>Realizar teste do pezinho em 100% das crianças até 7 dias de </a:t>
            </a:r>
            <a:r>
              <a:rPr lang="pt-BR" sz="2400" b="1" dirty="0" smtClean="0"/>
              <a:t>vida</a:t>
            </a:r>
            <a:endParaRPr lang="pt-BR" sz="2400" b="1" dirty="0"/>
          </a:p>
        </p:txBody>
      </p:sp>
      <p:pic>
        <p:nvPicPr>
          <p:cNvPr id="4" name="Espaço Reservado para Conteú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029" y="1930400"/>
            <a:ext cx="6627394" cy="396331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515429" y="5893719"/>
            <a:ext cx="603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Figura 3 - Gráfico </a:t>
            </a:r>
            <a:r>
              <a:rPr lang="pt-BR" b="1" dirty="0"/>
              <a:t>de proporção de crianças com teste do pezinho realizado até 07 dias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95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3: </a:t>
            </a:r>
            <a:r>
              <a:rPr lang="pt-BR" sz="2600" b="1" dirty="0"/>
              <a:t>M</a:t>
            </a:r>
            <a:r>
              <a:rPr lang="pt-BR" sz="2600" b="1" dirty="0" smtClean="0"/>
              <a:t>elhorar </a:t>
            </a:r>
            <a:r>
              <a:rPr lang="pt-BR" sz="2600" b="1" dirty="0"/>
              <a:t>a qualidade do atendimento à criança </a:t>
            </a:r>
            <a:endParaRPr lang="pt-BR" sz="2600" b="1" dirty="0" smtClean="0"/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Realizar triagem auditiva em 100% das crianças</a:t>
            </a:r>
          </a:p>
        </p:txBody>
      </p:sp>
    </p:spTree>
    <p:extLst>
      <p:ext uri="{BB962C8B-B14F-4D97-AF65-F5344CB8AC3E}">
        <p14:creationId xmlns:p14="http://schemas.microsoft.com/office/powerpoint/2010/main" val="14964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7962" y="2160589"/>
            <a:ext cx="9453637" cy="4124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3: </a:t>
            </a:r>
            <a:r>
              <a:rPr lang="pt-BR" sz="2600" b="1" dirty="0"/>
              <a:t>M</a:t>
            </a:r>
            <a:r>
              <a:rPr lang="pt-BR" sz="2600" b="1" dirty="0" smtClean="0"/>
              <a:t>elhorar </a:t>
            </a:r>
            <a:r>
              <a:rPr lang="pt-BR" sz="2600" b="1" dirty="0"/>
              <a:t>a qualidade do atendimento à criança </a:t>
            </a:r>
            <a:endParaRPr lang="pt-BR" sz="2600" b="1" dirty="0" smtClean="0"/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Concluir o tratamento odontológico em 60% das crianças entre 6 a 72 meses de idade com primeira consulta odontológica programática em quatro meses, com alcance de 100% em dezoito meses.</a:t>
            </a:r>
          </a:p>
        </p:txBody>
      </p:sp>
    </p:spTree>
    <p:extLst>
      <p:ext uri="{BB962C8B-B14F-4D97-AF65-F5344CB8AC3E}">
        <p14:creationId xmlns:p14="http://schemas.microsoft.com/office/powerpoint/2010/main" val="34468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1383" y="1905000"/>
            <a:ext cx="9415917" cy="41365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Objetivo 3: </a:t>
            </a:r>
            <a:r>
              <a:rPr lang="pt-BR" sz="2400" b="1" dirty="0"/>
              <a:t>M</a:t>
            </a:r>
            <a:r>
              <a:rPr lang="pt-BR" sz="2400" b="1" dirty="0" smtClean="0"/>
              <a:t>elhorar </a:t>
            </a:r>
            <a:r>
              <a:rPr lang="pt-BR" sz="2400" b="1" dirty="0"/>
              <a:t>a qualidade do atendimento à criança </a:t>
            </a:r>
            <a:endParaRPr lang="pt-BR" sz="2400" b="1" dirty="0" smtClean="0"/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Monitoramento </a:t>
            </a:r>
            <a:r>
              <a:rPr lang="pt-BR" sz="2400" b="1" dirty="0"/>
              <a:t>do crescimento em 100% das </a:t>
            </a:r>
            <a:r>
              <a:rPr lang="pt-BR" sz="2400" b="1" dirty="0" smtClean="0"/>
              <a:t>crianças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</a:t>
            </a:r>
            <a:r>
              <a:rPr lang="pt-BR" sz="2400" b="1" dirty="0"/>
              <a:t>Monitorar 100% das crianças com déficit de </a:t>
            </a:r>
            <a:r>
              <a:rPr lang="pt-BR" sz="2400" b="1" dirty="0" smtClean="0"/>
              <a:t>peso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Monitorar </a:t>
            </a:r>
            <a:r>
              <a:rPr lang="pt-BR" sz="2400" b="1" dirty="0"/>
              <a:t>o desenvolvimento em 100% das crianças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</a:t>
            </a:r>
            <a:r>
              <a:rPr lang="pt-BR" sz="2400" b="1" dirty="0"/>
              <a:t>Realizar suplementação de ferro em 100% das </a:t>
            </a:r>
            <a:r>
              <a:rPr lang="pt-BR" sz="2400" b="1" dirty="0" smtClean="0"/>
              <a:t>crianças</a:t>
            </a:r>
          </a:p>
          <a:p>
            <a:pPr>
              <a:lnSpc>
                <a:spcPct val="150000"/>
              </a:lnSpc>
            </a:pPr>
            <a:r>
              <a:rPr lang="pt-BR" sz="2400" b="1" dirty="0"/>
              <a:t>Meta: Vacinar 100% das crianças de acordo com a idade</a:t>
            </a:r>
          </a:p>
          <a:p>
            <a:pPr>
              <a:lnSpc>
                <a:spcPct val="150000"/>
              </a:lnSpc>
            </a:pPr>
            <a:endParaRPr lang="pt-BR" sz="2400" b="1" dirty="0"/>
          </a:p>
          <a:p>
            <a:pPr>
              <a:lnSpc>
                <a:spcPct val="150000"/>
              </a:lnSpc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414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8934" y="2046513"/>
            <a:ext cx="9366552" cy="420914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Objetivo 4: </a:t>
            </a:r>
            <a:r>
              <a:rPr lang="pt-BR" sz="2800" b="1" dirty="0"/>
              <a:t>Melhorar o registro das informações relativas à Saúde da Criança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Meta: </a:t>
            </a:r>
            <a:r>
              <a:rPr lang="pt-BR" sz="2800" b="1" dirty="0"/>
              <a:t>Realizar registro na ficha padronizada de acompanhamento do crescimento e desenvolvimento em 100% das crianças entre zero e 72 meses cadastradas no </a:t>
            </a:r>
            <a:r>
              <a:rPr lang="pt-BR" sz="2800" b="1" dirty="0" smtClean="0"/>
              <a:t>programa</a:t>
            </a:r>
          </a:p>
          <a:p>
            <a:pPr>
              <a:lnSpc>
                <a:spcPct val="150000"/>
              </a:lnSpc>
            </a:pPr>
            <a:r>
              <a:rPr lang="pt-BR" sz="2800" b="1" dirty="0"/>
              <a:t>Meta: Manter registro na ficha espelho de saúde da criança/ vacinação de 100% das crianças que consultam no serviço</a:t>
            </a:r>
          </a:p>
          <a:p>
            <a:pPr>
              <a:lnSpc>
                <a:spcPct val="150000"/>
              </a:lnSpc>
            </a:pP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38722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12687"/>
            <a:ext cx="9003695" cy="3352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5: </a:t>
            </a:r>
            <a:r>
              <a:rPr lang="pt-BR" sz="2600" b="1" dirty="0"/>
              <a:t>Mapear as crianças de risco pertencentes à área de </a:t>
            </a:r>
            <a:r>
              <a:rPr lang="pt-BR" sz="2600" b="1" dirty="0" smtClean="0"/>
              <a:t>abrangência</a:t>
            </a:r>
            <a:endParaRPr lang="pt-BR" sz="2600" b="1" dirty="0"/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Realizar avaliação de risco em 100% das crianças cadastradas no programa</a:t>
            </a:r>
          </a:p>
        </p:txBody>
      </p:sp>
    </p:spTree>
    <p:extLst>
      <p:ext uri="{BB962C8B-B14F-4D97-AF65-F5344CB8AC3E}">
        <p14:creationId xmlns:p14="http://schemas.microsoft.com/office/powerpoint/2010/main" val="37894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5" y="1930400"/>
            <a:ext cx="4213980" cy="4066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Objetivo 6: </a:t>
            </a:r>
            <a:r>
              <a:rPr lang="pt-BR" sz="2400" b="1" dirty="0"/>
              <a:t>Promover a Saúde da </a:t>
            </a:r>
            <a:r>
              <a:rPr lang="pt-BR" sz="2400" b="1" dirty="0" smtClean="0"/>
              <a:t>Criança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/>
              <a:t>Meta: Colocar 100% das crianças para mamar durante a primeira consulta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657" y="1930400"/>
            <a:ext cx="7391614" cy="380852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91315" y="5738920"/>
            <a:ext cx="7010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Figura 04- Gráfico </a:t>
            </a:r>
            <a:r>
              <a:rPr lang="pt-BR" b="1" dirty="0"/>
              <a:t>do número de crianças colocadas para mamar durante a primeira consulta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31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Município de Itambé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1525" y="2160589"/>
            <a:ext cx="8596668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Cidade do interior da Bahia com população de 22.650 habitantes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Possui 6 UBS funcionando como ESF e 01 UBS que funciona como Centro de Saúde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Apenas 03 ESF possuem equipe de Saúde Bucal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7979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9264952" cy="4066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6: </a:t>
            </a:r>
            <a:r>
              <a:rPr lang="pt-BR" sz="2600" b="1" dirty="0"/>
              <a:t>Promover a Saúde da </a:t>
            </a:r>
            <a:r>
              <a:rPr lang="pt-BR" sz="2600" b="1" dirty="0" smtClean="0"/>
              <a:t>Criança</a:t>
            </a:r>
          </a:p>
          <a:p>
            <a:pPr>
              <a:lnSpc>
                <a:spcPct val="150000"/>
              </a:lnSpc>
            </a:pPr>
            <a:r>
              <a:rPr lang="pt-BR" sz="2600" b="1" dirty="0" smtClean="0"/>
              <a:t>Meta: </a:t>
            </a:r>
            <a:r>
              <a:rPr lang="pt-BR" sz="2600" b="1" dirty="0"/>
              <a:t>Dar orientações para prevenir acidentes na infância em 100% das consultas de saúde da </a:t>
            </a:r>
            <a:r>
              <a:rPr lang="pt-BR" sz="2600" b="1" dirty="0" smtClean="0"/>
              <a:t>criança</a:t>
            </a:r>
          </a:p>
          <a:p>
            <a:pPr>
              <a:lnSpc>
                <a:spcPct val="150000"/>
              </a:lnSpc>
            </a:pPr>
            <a:r>
              <a:rPr lang="pt-BR" sz="2600" b="1" dirty="0"/>
              <a:t>Meta: Fornecer orientações nutricionais de acordo com a faixa etária para 100% das </a:t>
            </a:r>
            <a:r>
              <a:rPr lang="pt-BR" sz="2600" b="1" dirty="0" smtClean="0"/>
              <a:t>crianças</a:t>
            </a:r>
          </a:p>
          <a:p>
            <a:pPr>
              <a:lnSpc>
                <a:spcPct val="150000"/>
              </a:lnSpc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5596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9264952" cy="4066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6: </a:t>
            </a:r>
            <a:r>
              <a:rPr lang="pt-BR" sz="2600" b="1" dirty="0"/>
              <a:t>Promover a Saúde da </a:t>
            </a:r>
            <a:r>
              <a:rPr lang="pt-BR" sz="2600" b="1" dirty="0" smtClean="0"/>
              <a:t>Criança</a:t>
            </a:r>
          </a:p>
          <a:p>
            <a:pPr>
              <a:lnSpc>
                <a:spcPct val="160000"/>
              </a:lnSpc>
            </a:pPr>
            <a:r>
              <a:rPr lang="pt-BR" sz="2600" b="1" dirty="0"/>
              <a:t>Meta: Orientar sobre hábitos de sucção nutritiva e não nutritiva e prevenção de </a:t>
            </a:r>
            <a:r>
              <a:rPr lang="pt-BR" sz="2600" b="1" dirty="0" err="1"/>
              <a:t>oclusopatias</a:t>
            </a:r>
            <a:r>
              <a:rPr lang="pt-BR" sz="2600" b="1" dirty="0"/>
              <a:t> para 100% dos responsáveis de crianças de 0 a 72 meses de idade cadastradas no programa de puericultura da unidade de saúde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838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9264952" cy="4066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 smtClean="0"/>
              <a:t>Objetivo 6: </a:t>
            </a:r>
            <a:r>
              <a:rPr lang="pt-BR" sz="2600" b="1" dirty="0"/>
              <a:t>Promover a Saúde da </a:t>
            </a:r>
            <a:r>
              <a:rPr lang="pt-BR" sz="2600" b="1" dirty="0" smtClean="0"/>
              <a:t>Criança</a:t>
            </a:r>
          </a:p>
          <a:p>
            <a:pPr>
              <a:lnSpc>
                <a:spcPct val="160000"/>
              </a:lnSpc>
            </a:pPr>
            <a:r>
              <a:rPr lang="pt-BR" sz="2600" b="1" dirty="0"/>
              <a:t>Meta: Orientar sobre higiene bucal, etiologia e prevenção da cárie para 100% responsáveis das crianças de 0 a 72 meses cadastradas no programa de puericultura da unidade de saúde.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6657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95086"/>
            <a:ext cx="8596668" cy="13208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3448" y="1814286"/>
            <a:ext cx="9328340" cy="415747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sz="2800" b="1" dirty="0" smtClean="0"/>
              <a:t>A cobertura de puericultura subiu para 66,8%</a:t>
            </a:r>
          </a:p>
          <a:p>
            <a:pPr>
              <a:lnSpc>
                <a:spcPct val="160000"/>
              </a:lnSpc>
            </a:pPr>
            <a:r>
              <a:rPr lang="pt-BR" sz="2800" b="1" dirty="0" smtClean="0"/>
              <a:t>A consulta na primeira semana de vida alcançou apenas 1,7%</a:t>
            </a:r>
          </a:p>
          <a:p>
            <a:pPr>
              <a:lnSpc>
                <a:spcPct val="160000"/>
              </a:lnSpc>
            </a:pPr>
            <a:r>
              <a:rPr lang="pt-BR" sz="2800" b="1" dirty="0" smtClean="0"/>
              <a:t>Não houve atendimento odontológico o período da intervenção</a:t>
            </a:r>
          </a:p>
          <a:p>
            <a:endParaRPr lang="pt-BR" sz="2800" dirty="0" smtClean="0"/>
          </a:p>
          <a:p>
            <a:endParaRPr lang="pt-BR" sz="2800" dirty="0"/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954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3448" y="1930400"/>
            <a:ext cx="9328340" cy="415747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sz="2800" b="1" dirty="0" smtClean="0"/>
              <a:t>O monitoramento de crescimento e desenvolvimento alcançou 100%</a:t>
            </a:r>
          </a:p>
          <a:p>
            <a:pPr>
              <a:lnSpc>
                <a:spcPct val="160000"/>
              </a:lnSpc>
            </a:pPr>
            <a:r>
              <a:rPr lang="pt-BR" sz="2800" b="1" dirty="0" smtClean="0"/>
              <a:t>Todas as crianças receberam suplementação de ferro</a:t>
            </a:r>
          </a:p>
          <a:p>
            <a:pPr>
              <a:lnSpc>
                <a:spcPct val="160000"/>
              </a:lnSpc>
            </a:pPr>
            <a:r>
              <a:rPr lang="pt-BR" sz="2800" b="1" dirty="0" smtClean="0"/>
              <a:t>A triagem auditiva não foi realizada</a:t>
            </a:r>
          </a:p>
          <a:p>
            <a:endParaRPr lang="pt-BR" sz="2800" b="1" dirty="0" smtClean="0"/>
          </a:p>
          <a:p>
            <a:endParaRPr lang="pt-BR" sz="2800" dirty="0" smtClean="0"/>
          </a:p>
          <a:p>
            <a:endParaRPr lang="pt-BR" sz="2800" dirty="0"/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7517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69143"/>
            <a:ext cx="9328340" cy="415747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sz="2800" b="1" dirty="0" smtClean="0"/>
              <a:t>A cobertura do teste do pezinho subiu para 46,1%</a:t>
            </a:r>
          </a:p>
          <a:p>
            <a:pPr>
              <a:lnSpc>
                <a:spcPct val="160000"/>
              </a:lnSpc>
            </a:pPr>
            <a:r>
              <a:rPr lang="pt-BR" sz="2800" b="1" dirty="0" smtClean="0"/>
              <a:t>Todas as crianças foram avaliadas para risco e tiveram seus registros atualizados</a:t>
            </a:r>
          </a:p>
          <a:p>
            <a:pPr>
              <a:lnSpc>
                <a:spcPct val="160000"/>
              </a:lnSpc>
            </a:pPr>
            <a:r>
              <a:rPr lang="pt-BR" sz="2800" b="1" dirty="0" smtClean="0"/>
              <a:t>Melhoria na saúde da criança em geral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1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54629"/>
            <a:ext cx="10827278" cy="46364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Melhoria da saúde da criança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Qualificação da equipe de saúde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Estreitamento de vínculo com a comunidade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Promoção da </a:t>
            </a:r>
            <a:r>
              <a:rPr lang="pt-BR" sz="2800" b="1" dirty="0"/>
              <a:t>saúde </a:t>
            </a:r>
            <a:r>
              <a:rPr lang="pt-BR" sz="2800" b="1" dirty="0" smtClean="0"/>
              <a:t>e </a:t>
            </a:r>
            <a:r>
              <a:rPr lang="pt-BR" sz="2800" b="1" dirty="0"/>
              <a:t>prevenção de doenças </a:t>
            </a:r>
            <a:r>
              <a:rPr lang="pt-BR" sz="2800" b="1" dirty="0" smtClean="0"/>
              <a:t>por meio de atividades educativas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Criação de rotina de atendimento</a:t>
            </a:r>
          </a:p>
          <a:p>
            <a:endParaRPr lang="pt-BR" sz="2800" dirty="0"/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8197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9328340" cy="4157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Incorporação total ao atendimento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Fortalecer a rotina com orientações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Integrar a cobertura odontológica</a:t>
            </a:r>
            <a:endParaRPr lang="pt-BR" sz="2800" b="1" dirty="0"/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866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9328340" cy="41574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Abordagem das ações rotineiras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Senso crítico do papel do profissional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Envolvimento de toda a equipe na transformação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Capacitação profissional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Aperfeiçoamento das ações cotidianas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Aplicação posterior do aprendizado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6149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0757" y="1030515"/>
            <a:ext cx="8915399" cy="3862981"/>
          </a:xfrm>
        </p:spPr>
        <p:txBody>
          <a:bodyPr>
            <a:normAutofit fontScale="90000"/>
          </a:bodyPr>
          <a:lstStyle/>
          <a:p>
            <a:r>
              <a:rPr lang="pt-BR" b="1" i="1" dirty="0"/>
              <a:t>“A tarefa não é tanto ver o que ninguém viu ainda, mas pensar o que ninguém pensou sobre algo que todos </a:t>
            </a:r>
            <a:r>
              <a:rPr lang="pt-BR" b="1" i="1" dirty="0" err="1" smtClean="0"/>
              <a:t>vêem</a:t>
            </a:r>
            <a:r>
              <a:rPr lang="pt-BR" b="1" i="1" dirty="0" smtClean="0"/>
              <a:t>”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60926" y="5241837"/>
            <a:ext cx="4318201" cy="657506"/>
          </a:xfrm>
        </p:spPr>
        <p:txBody>
          <a:bodyPr/>
          <a:lstStyle/>
          <a:p>
            <a:r>
              <a:rPr lang="pt-BR" b="1" i="1" dirty="0" smtClean="0"/>
              <a:t>Arthur </a:t>
            </a:r>
            <a:r>
              <a:rPr lang="pt-BR" b="1" i="1" dirty="0" err="1"/>
              <a:t>Schopenhauer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9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Município de Itambé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75103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Possui 02 CRAS e 01 CAPS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Possui 01 Santa Casa de Saúde (hospital)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Possui 01 equipe do SAMU 192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6729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7704" y="2562896"/>
            <a:ext cx="6451756" cy="1222812"/>
          </a:xfrm>
        </p:spPr>
        <p:txBody>
          <a:bodyPr/>
          <a:lstStyle/>
          <a:p>
            <a:pPr algn="ctr"/>
            <a:r>
              <a:rPr lang="pt-BR" dirty="0" smtClean="0"/>
              <a:t>OBRIGADA!!!</a:t>
            </a:r>
            <a:endParaRPr lang="pt-BR" dirty="0"/>
          </a:p>
        </p:txBody>
      </p:sp>
      <p:pic>
        <p:nvPicPr>
          <p:cNvPr id="4" name="Imagem 3" descr="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" y="533400"/>
            <a:ext cx="1638237" cy="16428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2589213" y="4542971"/>
            <a:ext cx="7019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Contatos</a:t>
            </a:r>
          </a:p>
          <a:p>
            <a:r>
              <a:rPr lang="pt-BR" sz="2400" b="1" dirty="0" smtClean="0"/>
              <a:t>E-mail: daniaguilar82@hotmail.com</a:t>
            </a:r>
          </a:p>
          <a:p>
            <a:r>
              <a:rPr lang="pt-BR" sz="2400" b="1" dirty="0" smtClean="0"/>
              <a:t>Telefone: (77) 9954-4899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635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90510"/>
            <a:ext cx="8596668" cy="5167490"/>
          </a:xfrm>
        </p:spPr>
        <p:txBody>
          <a:bodyPr>
            <a:normAutofit/>
          </a:bodyPr>
          <a:lstStyle/>
          <a:p>
            <a:r>
              <a:rPr lang="pt-BR" dirty="0"/>
              <a:t>ALBUQUERQUE, </a:t>
            </a:r>
            <a:r>
              <a:rPr lang="pt-BR" dirty="0" err="1"/>
              <a:t>Kamila</a:t>
            </a:r>
            <a:r>
              <a:rPr lang="pt-BR" dirty="0"/>
              <a:t> Matos de, et al. Cobertura do teste de </a:t>
            </a:r>
            <a:r>
              <a:rPr lang="pt-BR" dirty="0" err="1"/>
              <a:t>Papanicolaou</a:t>
            </a:r>
            <a:r>
              <a:rPr lang="pt-BR" dirty="0"/>
              <a:t> e fatores associados à não-realização: um olhar sobre o Programa de Prevenção do Câncer do Colo do Útero em Pernambuco, Brasil. </a:t>
            </a:r>
            <a:r>
              <a:rPr lang="pt-BR" b="1" dirty="0"/>
              <a:t>Caderno de Saúde Pública</a:t>
            </a:r>
            <a:r>
              <a:rPr lang="pt-BR" dirty="0"/>
              <a:t>. Rio de Janeiro, v.5, supl. 2, p. 301-309, 2009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/>
              <a:t>BONILHA, Luís R. C. M.; RIVORÊDO, Carlos R. S. F. Puericultura: duas concepções distintas. </a:t>
            </a:r>
            <a:r>
              <a:rPr lang="pt-BR" b="1" dirty="0"/>
              <a:t>Jornal de Pediatria</a:t>
            </a:r>
            <a:r>
              <a:rPr lang="pt-BR" dirty="0"/>
              <a:t>. Rio de Janeiro, v. 81, n 1, p. 7-13, 2005.</a:t>
            </a:r>
          </a:p>
          <a:p>
            <a:r>
              <a:rPr lang="pt-BR" dirty="0"/>
              <a:t>BLANK, Danilo. A puericultura hoje: um enfoque baseado em evidências. </a:t>
            </a:r>
            <a:r>
              <a:rPr lang="pt-BR" b="1" dirty="0"/>
              <a:t>Jornal de Pediatria</a:t>
            </a:r>
            <a:r>
              <a:rPr lang="pt-BR" dirty="0"/>
              <a:t>. Rio de Janeiro, v.71, supl.1, p. 13-22, 2003.</a:t>
            </a:r>
          </a:p>
          <a:p>
            <a:r>
              <a:rPr lang="pt-BR" dirty="0"/>
              <a:t>BRASIL. Ministério da Saúde. Secretaria de Políticas de Saúde. Departamento de Atenção Básica. Saúde da criança: acompanhamento do crescimento e desenvolvimento infantil / Ministério da Saúde. Secretaria de Políticas de Saúde. Brasília: Ministério da Saúde, 100p, 2002.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953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39372"/>
            <a:ext cx="8596668" cy="5167490"/>
          </a:xfrm>
        </p:spPr>
        <p:txBody>
          <a:bodyPr>
            <a:noAutofit/>
          </a:bodyPr>
          <a:lstStyle/>
          <a:p>
            <a:r>
              <a:rPr lang="pt-BR" dirty="0"/>
              <a:t>BRASIL. Ministério da Saúde. Secretaria de Atenção à Saúde. Departamento de Atenção Básica. Envelhecimento e saúde da pessoa idosa / Ministério da Saúde, Secretaria de Atenção à Saúde, Departamento de Atenção Básica – Brasília: Ministério da Saúde, 192 p, 2006.</a:t>
            </a:r>
          </a:p>
          <a:p>
            <a:r>
              <a:rPr lang="pt-BR" dirty="0"/>
              <a:t>BRASIL. Ministério da Saúde. </a:t>
            </a:r>
            <a:r>
              <a:rPr lang="pt-BR" b="1" dirty="0"/>
              <a:t>Portaria n° 648 de 28 de março de 2006</a:t>
            </a:r>
            <a:r>
              <a:rPr lang="pt-BR" dirty="0"/>
              <a:t>. Aprova a Política Nacional de Atenção Básica, estabelecendo a revisão de diretrizes e normas para a organização da Atenção Básica para o Programa Saúde da Família (PSF) e o Programa de Agentes Comunitários de Saúde (PACS). Disponível em: http://www.saude.al.gov.br/portariams6482006-21-10-2009.</a:t>
            </a:r>
          </a:p>
          <a:p>
            <a:r>
              <a:rPr lang="pt-BR" dirty="0"/>
              <a:t>BRASIL. Ministério da Saúde. Secretaria de Atenção à Saúde. Núcleo Técnico da Política Nacional de Humanização. Acolhimento nas práticas de produção de saúde / Ministério da Saúde, Secretaria de Atenção à Saúde, Núcleo Técnico da Política Nacional de Humanização. – 2. ed. – Brasília: Ministério da Saúde, 44p, 2006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7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362098"/>
            <a:ext cx="9754553" cy="5219005"/>
          </a:xfrm>
        </p:spPr>
        <p:txBody>
          <a:bodyPr>
            <a:noAutofit/>
          </a:bodyPr>
          <a:lstStyle/>
          <a:p>
            <a:r>
              <a:rPr lang="pt-BR" dirty="0"/>
              <a:t>BRASIL. Ministério da Saúde. Secretaria de Atenção à Saúde. Departamento de Atenção Básica. Diabetes Mellitus / Ministério da Saúde, Secretaria de Atenção à Saúde, Departamento de Atenção Básica. – Brasília: Ministério da Saúde, 64p, 2006. </a:t>
            </a:r>
          </a:p>
          <a:p>
            <a:r>
              <a:rPr lang="pt-BR" dirty="0" smtClean="0"/>
              <a:t>BRASIL</a:t>
            </a:r>
            <a:r>
              <a:rPr lang="pt-BR" dirty="0"/>
              <a:t>. Ministério da Saúde. Secretaria de Atenção à Saúde. Departamento de Atenção Básica. Hipertensão arterial sistêmica para o Sistema Único de Saúde / Ministério da Saúde, Secretaria de Atenção à Saúde, Departamento de Atenção Básica. – Brasília: Ministério da Saúde, 58p, 2006.</a:t>
            </a:r>
          </a:p>
          <a:p>
            <a:r>
              <a:rPr lang="pt-BR" dirty="0"/>
              <a:t>BRASIL. Ministério da Saúde. Secretaria de Atenção à Saúde. Departamento de Atenção Básica. Manual de estrutura física das unidades básicas de saúde: saúde da família / Ministério da Saúde, Secretaria de Atenção à Saúde, Departamento de Atenção Básica – 2. ed. – Brasília: Ministério da Saúde, 52p, 2008</a:t>
            </a:r>
            <a:r>
              <a:rPr lang="pt-BR" dirty="0" smtClean="0"/>
              <a:t>.</a:t>
            </a:r>
          </a:p>
          <a:p>
            <a:r>
              <a:rPr lang="pt-BR" dirty="0"/>
              <a:t>BRASIL. Ministério da Saúde. Secretaria de Atenção à Saúde. Departamento de Atenção Básica. Saúde da criança: nutrição infantil: aleitamento materno e alimentação complementar / Ministério da Saúde. Secretaria de Atenção à Saúde, Departamento de Atenção Básica. – Brasília: Editora do Ministério da Saúde, 112 p, </a:t>
            </a:r>
            <a:r>
              <a:rPr lang="pt-BR" dirty="0" smtClean="0"/>
              <a:t>2009.</a:t>
            </a:r>
            <a:endParaRPr lang="pt-BR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84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00734"/>
            <a:ext cx="9200762" cy="5347795"/>
          </a:xfrm>
        </p:spPr>
        <p:txBody>
          <a:bodyPr>
            <a:noAutofit/>
          </a:bodyPr>
          <a:lstStyle/>
          <a:p>
            <a:r>
              <a:rPr lang="pt-BR" dirty="0" smtClean="0"/>
              <a:t>BRASIL</a:t>
            </a:r>
            <a:r>
              <a:rPr lang="pt-BR" dirty="0"/>
              <a:t>. Ministério da Saúde. Secretaria de Atenção à Saúde. Departamento de Ações Programáticas e Estratégicas. Atenção à saúde da pessoa idosa e envelhecimento / Ministério da Saúde, Secretaria de Atenção à Saúde, Departamento de Ações Programáticas e Estratégicas, Área Técnica Saúde do Idoso. – Brasília, 44p, 2010.</a:t>
            </a:r>
          </a:p>
          <a:p>
            <a:r>
              <a:rPr lang="pt-BR" dirty="0"/>
              <a:t>BRASIL. Ministério da Saúde. </a:t>
            </a:r>
            <a:r>
              <a:rPr lang="pt-BR" b="1" dirty="0"/>
              <a:t>Portaria nº 2488 de 21 de outubro de 2011</a:t>
            </a:r>
            <a:r>
              <a:rPr lang="pt-BR" dirty="0"/>
              <a:t>. Aprova a Política Nacional de Atenção Básica, estabelecendo a revisão de diretrizes e normas para a organização da Atenção Básica, para a Estratégia Saúde da Família (ESF) e o Programa de Agentes Comunitários de Saúde (PACS). Disponível em: http://dab.saude.gov.br/portaldab/dab.</a:t>
            </a:r>
          </a:p>
          <a:p>
            <a:r>
              <a:rPr lang="pt-BR" dirty="0"/>
              <a:t>BRASIL. Ministério da Saúde. Secretaria de Atenção à Saúde. Departamento de Atenção Básica. Saúde da criança: crescimento e desenvolvimento / Ministério da Saúde. Secretaria de Atenção à Saúde. Departamento de Atenção Básica. – Brasília: Ministério da Saúde, 272 p, 2012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4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030" y="1702903"/>
            <a:ext cx="8596668" cy="4453198"/>
          </a:xfrm>
        </p:spPr>
        <p:txBody>
          <a:bodyPr>
            <a:noAutofit/>
          </a:bodyPr>
          <a:lstStyle/>
          <a:p>
            <a:r>
              <a:rPr lang="pt-BR" dirty="0"/>
              <a:t>BRASIL. Ministério da Saúde. Secretaria de Atenção à Saúde. Departamento de Atenção Básica. Atenção ao pré-natal de baixo risco / Ministério da Saúde. Secretaria de Atenção à Saúde. Departamento de Atenção Básica. – 1. ed. rev. – Brasília: Editora do Ministério da Saúde, 318p, 2013.</a:t>
            </a:r>
          </a:p>
          <a:p>
            <a:r>
              <a:rPr lang="pt-BR" dirty="0" smtClean="0"/>
              <a:t>BRASIL</a:t>
            </a:r>
            <a:r>
              <a:rPr lang="pt-BR" dirty="0"/>
              <a:t>. Ministério da Saúde. Secretaria de Atenção à Saúde. Departamento de Atenção Básica. Controle dos cânceres do colo do útero e da mama / Ministério da Saúde, Secretaria de Atenção à Saúde, Departamento de Atenção Básica. – 2. ed. – Brasília: Editora do Ministério da Saúde, 124p, 2013.</a:t>
            </a:r>
          </a:p>
          <a:p>
            <a:r>
              <a:rPr lang="pt-BR" dirty="0"/>
              <a:t>CALDERON, Iracema de Mattos Paranhos, et al. Intervenções benéficas no pré-natal para prevenção da mortalidade materna. </a:t>
            </a:r>
            <a:r>
              <a:rPr lang="pt-BR" b="1" dirty="0"/>
              <a:t>Revista Brasileira de Ginecologia e Obstetrícia</a:t>
            </a:r>
            <a:r>
              <a:rPr lang="pt-BR" dirty="0"/>
              <a:t>. Rio de Janeiro, vol. 28, n 5, p. 310-315, 2006.</a:t>
            </a:r>
          </a:p>
          <a:p>
            <a:r>
              <a:rPr lang="pt-BR" dirty="0"/>
              <a:t>GIUSTI, Carmem Lúcia Lobo et al</a:t>
            </a:r>
            <a:r>
              <a:rPr lang="pt-BR" i="1" dirty="0"/>
              <a:t>.</a:t>
            </a:r>
            <a:r>
              <a:rPr lang="pt-BR" dirty="0"/>
              <a:t> Teses, Dissertações, Trabalhos Acadêmicos: manual de normas da Universidade Federal de Pelotas. Pelotas, 2006. 62p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0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030" y="1702903"/>
            <a:ext cx="8596668" cy="4363046"/>
          </a:xfrm>
        </p:spPr>
        <p:txBody>
          <a:bodyPr>
            <a:noAutofit/>
          </a:bodyPr>
          <a:lstStyle/>
          <a:p>
            <a:r>
              <a:rPr lang="pt-BR" dirty="0"/>
              <a:t>GONÇALVES, Carla </a:t>
            </a:r>
            <a:r>
              <a:rPr lang="pt-BR" dirty="0" err="1"/>
              <a:t>Vitola</a:t>
            </a:r>
            <a:r>
              <a:rPr lang="pt-BR" dirty="0"/>
              <a:t>, et al. Avaliação da frequência de realização do exame físico das mamas, da </a:t>
            </a:r>
            <a:r>
              <a:rPr lang="pt-BR" dirty="0" err="1"/>
              <a:t>colpocitologia</a:t>
            </a:r>
            <a:r>
              <a:rPr lang="pt-BR" dirty="0"/>
              <a:t> cervical e da ultrassonografia obstétrica durante a assistência pré-natal. Uma inversão de valores. </a:t>
            </a:r>
            <a:r>
              <a:rPr lang="pt-BR" b="1" dirty="0"/>
              <a:t>Revista da Associação Médica Brasileira</a:t>
            </a:r>
            <a:r>
              <a:rPr lang="pt-BR" dirty="0"/>
              <a:t>. São Paulo, vol. 55, n 3, p.290-295, 2009.</a:t>
            </a:r>
          </a:p>
          <a:p>
            <a:r>
              <a:rPr lang="pt-BR" dirty="0"/>
              <a:t>PICCINI, Roberto Xavier </a:t>
            </a:r>
            <a:r>
              <a:rPr lang="pt-BR" i="1" dirty="0"/>
              <a:t>et al</a:t>
            </a:r>
            <a:r>
              <a:rPr lang="pt-BR" dirty="0"/>
              <a:t>. Efetividade da atenção pré-natal e de puericultura em unidades básicas de saúde do Sul e do Nordeste do Brasil. </a:t>
            </a:r>
            <a:r>
              <a:rPr lang="pt-BR" b="1" dirty="0"/>
              <a:t>Revista Brasileira de Saúde Materno Infantil</a:t>
            </a:r>
            <a:r>
              <a:rPr lang="pt-BR" dirty="0"/>
              <a:t>. Recife, vol. 7, n 1, p.75-82, 2007.</a:t>
            </a:r>
          </a:p>
          <a:p>
            <a:r>
              <a:rPr lang="pt-BR" dirty="0"/>
              <a:t>SILVA, Ronaldo Corrêa Ferreira da, et al. Rastreamento do Câncer de Mama no Brasil: Quem, Como e Por quê?. </a:t>
            </a:r>
            <a:r>
              <a:rPr lang="pt-BR" b="1" dirty="0"/>
              <a:t>Revista Brasileira de Cancerologia</a:t>
            </a:r>
            <a:r>
              <a:rPr lang="pt-BR" dirty="0"/>
              <a:t>. Rio de Janeiro, vol.58, n 1, p. 76-71, 2012.</a:t>
            </a:r>
          </a:p>
          <a:p>
            <a:r>
              <a:rPr lang="pt-BR" dirty="0"/>
              <a:t>VITOLO, Márcia Regina et al. Frequência de utilização do serviço público de puericultura e fatores associados. </a:t>
            </a:r>
            <a:r>
              <a:rPr lang="pt-BR" b="1" dirty="0"/>
              <a:t>Jornal de Pediatria</a:t>
            </a:r>
            <a:r>
              <a:rPr lang="pt-BR" dirty="0"/>
              <a:t>. Rio de Janeiro, vol.86, n 1, p.80-84, 2010.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9998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Unidade de Saúde Jorge de Sousa Heine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A unidade de Saúde foi construída em 1998, mas aderiu à ESF em 2003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Localizada na zona urbana do  município, no bairro Sidnei Pereira de Almeida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103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Unidade de Saúde Jorge de Sousa Heine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Área de abrangência com população de 3998 pessoas e 1102 famílias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Possui equipe de saúde bucal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800" b="1" dirty="0"/>
          </a:p>
          <a:p>
            <a:pPr>
              <a:lnSpc>
                <a:spcPct val="150000"/>
              </a:lnSpc>
            </a:pPr>
            <a:endParaRPr lang="pt-BR" sz="2800" b="1" dirty="0" smtClean="0"/>
          </a:p>
          <a:p>
            <a:pPr marL="0" indent="0">
              <a:lnSpc>
                <a:spcPct val="150000"/>
              </a:lnSpc>
              <a:buNone/>
            </a:pP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609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da Puericultura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11% das crianças com consultas de acordo com o protocolo do Ministério da Saúde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43% com atraso da consulta agendada em mais de 07 dias</a:t>
            </a:r>
          </a:p>
        </p:txBody>
      </p:sp>
    </p:spTree>
    <p:extLst>
      <p:ext uri="{BB962C8B-B14F-4D97-AF65-F5344CB8AC3E}">
        <p14:creationId xmlns:p14="http://schemas.microsoft.com/office/powerpoint/2010/main" val="23834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da Puericultura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13% das crianças com triagem auditiva realizada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97% com vacinação em dia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20% das crianças com monitoração de crescimento e desenvolvimento em dia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378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da Puericultura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23% das crianças realizaram teste do pezinho até 07 dias</a:t>
            </a:r>
          </a:p>
          <a:p>
            <a:pPr>
              <a:lnSpc>
                <a:spcPct val="150000"/>
              </a:lnSpc>
            </a:pPr>
            <a:r>
              <a:rPr lang="pt-BR" sz="2800" b="1" dirty="0"/>
              <a:t>13% com consulta na primeira semana de vida</a:t>
            </a:r>
          </a:p>
        </p:txBody>
      </p:sp>
    </p:spTree>
    <p:extLst>
      <p:ext uri="{BB962C8B-B14F-4D97-AF65-F5344CB8AC3E}">
        <p14:creationId xmlns:p14="http://schemas.microsoft.com/office/powerpoint/2010/main" val="296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512</TotalTime>
  <Words>2481</Words>
  <Application>Microsoft Office PowerPoint</Application>
  <PresentationFormat>Widescreen</PresentationFormat>
  <Paragraphs>189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0" baseType="lpstr">
      <vt:lpstr>Arial</vt:lpstr>
      <vt:lpstr>Trebuchet MS</vt:lpstr>
      <vt:lpstr>Wingdings 3</vt:lpstr>
      <vt:lpstr>Facetado</vt:lpstr>
      <vt:lpstr>MELHORIA DA ATENÇÃO À SAÚDE DA CRIANÇA (0-72meses) NA UBS JORGE DE SOUZA HEINE EM ITAMBÉ- BA </vt:lpstr>
      <vt:lpstr>INTRODUÇÃO</vt:lpstr>
      <vt:lpstr>Município de Itambé</vt:lpstr>
      <vt:lpstr>Município de Itambé</vt:lpstr>
      <vt:lpstr>Unidade de Saúde Jorge de Sousa Heine</vt:lpstr>
      <vt:lpstr>Unidade de Saúde Jorge de Sousa Heine</vt:lpstr>
      <vt:lpstr>Situação da Puericultura antes da Intervenção</vt:lpstr>
      <vt:lpstr>Situação da Puericultura antes da Intervenção</vt:lpstr>
      <vt:lpstr>Situação da Puericultura antes da Intervenção</vt:lpstr>
      <vt:lpstr>Objetivo geral</vt:lpstr>
      <vt:lpstr>Metodologia - Logística</vt:lpstr>
      <vt:lpstr>Metodologia - Logística</vt:lpstr>
      <vt:lpstr>Metodologia - Logística</vt:lpstr>
      <vt:lpstr>Metodologia - Logística</vt:lpstr>
      <vt:lpstr>Metodologia - Ações</vt:lpstr>
      <vt:lpstr>Metodologia - Ações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Resultados</vt:lpstr>
      <vt:lpstr>Resultados</vt:lpstr>
      <vt:lpstr>Discussão</vt:lpstr>
      <vt:lpstr>Discussão</vt:lpstr>
      <vt:lpstr>Reflexão Crítica</vt:lpstr>
      <vt:lpstr>“A tarefa não é tanto ver o que ninguém viu ainda, mas pensar o que ninguém pensou sobre algo que todos vêem” </vt:lpstr>
      <vt:lpstr>OBRIGADA!!!</vt:lpstr>
      <vt:lpstr>Referências </vt:lpstr>
      <vt:lpstr>Referências </vt:lpstr>
      <vt:lpstr>Referências </vt:lpstr>
      <vt:lpstr>Referências </vt:lpstr>
      <vt:lpstr>Referências </vt:lpstr>
      <vt:lpstr>Referências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 CRIANÇA (0-72meses) NA UBS JORGE DE SOUZA HEINE EM ITAMBÉ- BA</dc:title>
  <dc:creator>Daniela Aguilar</dc:creator>
  <cp:lastModifiedBy>Daniela Aguilar</cp:lastModifiedBy>
  <cp:revision>49</cp:revision>
  <dcterms:created xsi:type="dcterms:W3CDTF">2014-03-25T01:00:26Z</dcterms:created>
  <dcterms:modified xsi:type="dcterms:W3CDTF">2014-04-01T18:50:58Z</dcterms:modified>
</cp:coreProperties>
</file>