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notesMasterIdLst>
    <p:notesMasterId r:id="rId38"/>
  </p:notesMasterIdLst>
  <p:sldIdLst>
    <p:sldId id="256" r:id="rId4"/>
    <p:sldId id="257" r:id="rId5"/>
    <p:sldId id="275" r:id="rId6"/>
    <p:sldId id="287" r:id="rId7"/>
    <p:sldId id="289" r:id="rId8"/>
    <p:sldId id="288" r:id="rId9"/>
    <p:sldId id="258" r:id="rId10"/>
    <p:sldId id="274" r:id="rId11"/>
    <p:sldId id="259" r:id="rId12"/>
    <p:sldId id="260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61" r:id="rId24"/>
    <p:sldId id="262" r:id="rId25"/>
    <p:sldId id="263" r:id="rId26"/>
    <p:sldId id="264" r:id="rId27"/>
    <p:sldId id="265" r:id="rId28"/>
    <p:sldId id="266" r:id="rId29"/>
    <p:sldId id="286" r:id="rId30"/>
    <p:sldId id="267" r:id="rId31"/>
    <p:sldId id="268" r:id="rId32"/>
    <p:sldId id="269" r:id="rId33"/>
    <p:sldId id="270" r:id="rId34"/>
    <p:sldId id="271" r:id="rId35"/>
    <p:sldId id="272" r:id="rId36"/>
    <p:sldId id="273" r:id="rId37"/>
  </p:sldIdLst>
  <p:sldSz cx="12192000" cy="6858000"/>
  <p:notesSz cx="6858000" cy="9144000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icrosoft YaHei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82562" autoAdjust="0"/>
  </p:normalViewPr>
  <p:slideViewPr>
    <p:cSldViewPr>
      <p:cViewPr>
        <p:scale>
          <a:sx n="50" d="100"/>
          <a:sy n="50" d="100"/>
        </p:scale>
        <p:origin x="-1476" y="-59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82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pt-BR" noProof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E8170589-F625-42A1-B685-0476A02FFA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7ADD25E-B7CF-4593-BB78-E6F64ACF0991}" type="slidenum">
              <a:rPr lang="pt-BR" altLang="pt-BR"/>
              <a:pPr/>
              <a:t>1</a:t>
            </a:fld>
            <a:endParaRPr lang="pt-BR" altLang="pt-BR"/>
          </a:p>
        </p:txBody>
      </p:sp>
      <p:sp>
        <p:nvSpPr>
          <p:cNvPr id="23553" name="Text Box 1"/>
          <p:cNvSpPr txBox="1">
            <a:spLocks noGrp="1"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pt-BR" altLang="pt-BR" sz="2000" smtClean="0">
                <a:solidFill>
                  <a:srgbClr val="FFFFFF"/>
                </a:solidFill>
                <a:latin typeface="+mn-lt" charset="0"/>
                <a:ea typeface="+mn-ea" charset="0"/>
                <a:cs typeface="+mn-ea" charset="0"/>
              </a:rPr>
              <a:t>Daniela, eu não sei como vai ficar na hora essa cor dos slides com a cor das letras. Não sei se não vai ficar muito escuro. Talvez colocar um fundo mais claro ou a letra mais clara... 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defRPr/>
            </a:pPr>
            <a:fld id="{DB4A20B1-71D6-473B-9870-9A653D9950D2}" type="slidenum">
              <a:rPr lang="pt-BR" altLang="pt-BR">
                <a:solidFill>
                  <a:srgbClr val="FFFFFF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1</a:t>
            </a:fld>
            <a:endParaRPr lang="pt-BR" altLang="pt-BR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2B82CF7-AA70-450E-8D77-EB583BE1D26D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4915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915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35CFEC1-CF03-4212-A53B-DC68E0EB0CCC}" type="slidenum">
              <a:rPr lang="pt-BR" altLang="pt-BR"/>
              <a:pPr/>
              <a:t>26</a:t>
            </a:fld>
            <a:endParaRPr lang="pt-BR" altLang="pt-BR"/>
          </a:p>
        </p:txBody>
      </p:sp>
      <p:sp>
        <p:nvSpPr>
          <p:cNvPr id="50179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0180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B44C41E-B02C-40E2-B2D1-81DE27D2BEDF}" type="slidenum">
              <a:rPr lang="pt-BR" altLang="pt-BR"/>
              <a:pPr/>
              <a:t>28</a:t>
            </a:fld>
            <a:endParaRPr lang="pt-BR" altLang="pt-BR"/>
          </a:p>
        </p:txBody>
      </p:sp>
      <p:sp>
        <p:nvSpPr>
          <p:cNvPr id="5120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120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5BB3A43-B2CB-4649-AF68-5EBED5F9F8D2}" type="slidenum">
              <a:rPr lang="pt-BR" altLang="pt-BR"/>
              <a:pPr/>
              <a:t>29</a:t>
            </a:fld>
            <a:endParaRPr lang="pt-BR" altLang="pt-BR"/>
          </a:p>
        </p:txBody>
      </p:sp>
      <p:sp>
        <p:nvSpPr>
          <p:cNvPr id="5222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222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92EA67B-2666-41AC-9405-916DD52A22DE}" type="slidenum">
              <a:rPr lang="pt-BR" altLang="pt-BR"/>
              <a:pPr/>
              <a:t>30</a:t>
            </a:fld>
            <a:endParaRPr lang="pt-BR" altLang="pt-BR"/>
          </a:p>
        </p:txBody>
      </p:sp>
      <p:sp>
        <p:nvSpPr>
          <p:cNvPr id="53251" name="Rectangle 1"/>
          <p:cNvSpPr txBox="1">
            <a:spLocks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defRPr/>
            </a:pPr>
            <a:fld id="{63F224B9-B668-4A46-A2BF-F2CC801A1651}" type="slidenum">
              <a:rPr lang="pt-BR" altLang="pt-BR">
                <a:solidFill>
                  <a:srgbClr val="FFFFFF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30</a:t>
            </a:fld>
            <a:endParaRPr lang="pt-BR" altLang="pt-BR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12FCEC6-C12C-4066-BA97-3F9B5E834809}" type="slidenum">
              <a:rPr lang="pt-BR" altLang="pt-BR"/>
              <a:pPr/>
              <a:t>31</a:t>
            </a:fld>
            <a:endParaRPr lang="pt-BR" altLang="pt-BR"/>
          </a:p>
        </p:txBody>
      </p:sp>
      <p:sp>
        <p:nvSpPr>
          <p:cNvPr id="5427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427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78478E0-934A-4635-8C1D-A3464DA73664}" type="slidenum">
              <a:rPr lang="pt-BR" altLang="pt-BR"/>
              <a:pPr/>
              <a:t>32</a:t>
            </a:fld>
            <a:endParaRPr lang="pt-BR" altLang="pt-BR"/>
          </a:p>
        </p:txBody>
      </p:sp>
      <p:sp>
        <p:nvSpPr>
          <p:cNvPr id="55299" name="Rectangle 1"/>
          <p:cNvSpPr txBox="1">
            <a:spLocks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defRPr/>
            </a:pPr>
            <a:fld id="{39ADD4A7-AFC0-4B43-90E3-3813D9A053D3}" type="slidenum">
              <a:rPr lang="pt-BR" altLang="pt-BR">
                <a:solidFill>
                  <a:srgbClr val="FFFFFF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32</a:t>
            </a:fld>
            <a:endParaRPr lang="pt-BR" altLang="pt-BR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92FB5B2-D91B-45CB-A940-A67A284FA97A}" type="slidenum">
              <a:rPr lang="pt-BR" altLang="pt-BR"/>
              <a:pPr/>
              <a:t>33</a:t>
            </a:fld>
            <a:endParaRPr lang="pt-BR" altLang="pt-BR"/>
          </a:p>
        </p:txBody>
      </p:sp>
      <p:sp>
        <p:nvSpPr>
          <p:cNvPr id="5632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632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674E46C-52EB-4607-B37B-EF6341D1A702}" type="slidenum">
              <a:rPr lang="pt-BR" altLang="pt-BR"/>
              <a:pPr/>
              <a:t>34</a:t>
            </a:fld>
            <a:endParaRPr lang="pt-BR" altLang="pt-BR"/>
          </a:p>
        </p:txBody>
      </p:sp>
      <p:sp>
        <p:nvSpPr>
          <p:cNvPr id="5734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5734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8B04CE3-C926-423B-978C-8F76498663F9}" type="slidenum">
              <a:rPr lang="pt-BR" altLang="pt-BR"/>
              <a:pPr/>
              <a:t>2</a:t>
            </a:fld>
            <a:endParaRPr lang="pt-BR" altLang="pt-BR"/>
          </a:p>
        </p:txBody>
      </p:sp>
      <p:sp>
        <p:nvSpPr>
          <p:cNvPr id="24577" name="Text Box 1"/>
          <p:cNvSpPr txBox="1">
            <a:spLocks noGrp="1"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pt-BR" altLang="pt-BR" sz="2000" smtClean="0">
                <a:solidFill>
                  <a:srgbClr val="FFFFFF"/>
                </a:solidFill>
                <a:latin typeface="+mn-lt" charset="0"/>
                <a:ea typeface="+mn-ea" charset="0"/>
                <a:cs typeface="+mn-ea" charset="0"/>
              </a:rPr>
              <a:t>No tópico da unidade você vai falar sobre a estrutura da UBS e composição da equipe? Se não, sugiro fazer um slide sobre esses aspectos. </a:t>
            </a:r>
          </a:p>
          <a:p>
            <a:pPr eaLnBrk="1">
              <a:spcBef>
                <a:spcPct val="0"/>
              </a:spcBef>
              <a:defRPr/>
            </a:pPr>
            <a:r>
              <a:rPr lang="pt-BR" altLang="pt-BR" sz="2000" smtClean="0">
                <a:solidFill>
                  <a:srgbClr val="FFFFFF"/>
                </a:solidFill>
                <a:latin typeface="+mn-lt" charset="0"/>
                <a:ea typeface="+mn-ea" charset="0"/>
                <a:cs typeface="+mn-ea" charset="0"/>
              </a:rPr>
              <a:t>Talvez fazer mais de um slide da introdução? Primeiro introduzindo o tema, depois sobre a cidade, outro sobre a unidade de saúde... </a:t>
            </a: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defRPr/>
            </a:pPr>
            <a:fld id="{71B375FC-79DE-4FB0-9658-AD82B127682F}" type="slidenum">
              <a:rPr lang="pt-BR" altLang="pt-BR">
                <a:solidFill>
                  <a:srgbClr val="FFFFFF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2</a:t>
            </a:fld>
            <a:endParaRPr lang="pt-BR" altLang="pt-BR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A5D12B4-C292-4A4C-A6D8-569BABCD087F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41987" name="Rectangle 1"/>
          <p:cNvSpPr txBox="1">
            <a:spLocks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defRPr/>
            </a:pPr>
            <a:fld id="{0FD5481B-6BCB-4D1F-AF7D-8377F49A3756}" type="slidenum">
              <a:rPr lang="pt-BR" altLang="pt-BR">
                <a:solidFill>
                  <a:srgbClr val="FFFFFF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7</a:t>
            </a:fld>
            <a:endParaRPr lang="pt-BR" altLang="pt-BR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A61740D-5609-415A-8678-BF494E0D3BAE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26625" name="Text Box 1"/>
          <p:cNvSpPr txBox="1">
            <a:spLocks noGrp="1"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pt-BR" altLang="pt-BR" sz="2000" smtClean="0">
                <a:solidFill>
                  <a:srgbClr val="FFFFFF"/>
                </a:solidFill>
                <a:latin typeface="+mn-lt" charset="0"/>
                <a:ea typeface="+mn-ea" charset="0"/>
                <a:cs typeface="+mn-ea" charset="0"/>
              </a:rPr>
              <a:t>Daniela, </a:t>
            </a:r>
          </a:p>
          <a:p>
            <a:pPr eaLnBrk="1">
              <a:spcBef>
                <a:spcPct val="0"/>
              </a:spcBef>
              <a:defRPr/>
            </a:pPr>
            <a:r>
              <a:rPr lang="pt-BR" altLang="pt-BR" sz="2000" smtClean="0">
                <a:solidFill>
                  <a:srgbClr val="FFFFFF"/>
                </a:solidFill>
                <a:latin typeface="+mn-lt" charset="0"/>
                <a:ea typeface="+mn-ea" charset="0"/>
                <a:cs typeface="+mn-ea" charset="0"/>
              </a:rPr>
              <a:t>Por favor, coloca as ações da planilha nos slides, conforme orientações do curso, só para constar. Não precisa ler todas. Só dizer que foram desenvolvidas ações nos 4 eixos. </a:t>
            </a: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defRPr/>
            </a:pPr>
            <a:fld id="{AC7F2BDB-9953-4762-BE60-B4819C40BCDB}" type="slidenum">
              <a:rPr lang="pt-BR" altLang="pt-BR">
                <a:solidFill>
                  <a:srgbClr val="FFFFFF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9</a:t>
            </a:fld>
            <a:endParaRPr lang="pt-BR" altLang="pt-BR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D32C293-FA21-4F27-B9AB-28842358F061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44035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4036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F7616EE-22B9-465D-9FCA-E7A56E66049E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28673" name="Text Box 1"/>
          <p:cNvSpPr txBox="1">
            <a:spLocks noGrp="1" noChangeArrowheads="1"/>
          </p:cNvSpPr>
          <p:nvPr>
            <p:ph type="body"/>
          </p:nvPr>
        </p:nvSpPr>
        <p:spPr>
          <a:xfrm>
            <a:off x="0" y="0"/>
            <a:ext cx="1588" cy="1588"/>
          </a:xfrm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 eaLnBrk="1">
              <a:spcBef>
                <a:spcPct val="0"/>
              </a:spcBef>
              <a:defRPr/>
            </a:pPr>
            <a:r>
              <a:rPr lang="pt-BR" altLang="pt-BR" sz="2000" smtClean="0">
                <a:solidFill>
                  <a:srgbClr val="FFFFFF"/>
                </a:solidFill>
                <a:latin typeface="+mn-lt" charset="0"/>
                <a:ea typeface="+mn-ea" charset="0"/>
                <a:cs typeface="+mn-ea" charset="0"/>
              </a:rPr>
              <a:t>Daniela, faltou a parte qualitativa dos resultados. Ou você vai só falar em cada um dos resultados? </a:t>
            </a: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defRPr/>
            </a:pPr>
            <a:fld id="{D0E889E9-28B8-4C1C-93C1-28E076761AE1}" type="slidenum">
              <a:rPr lang="pt-BR" altLang="pt-BR">
                <a:solidFill>
                  <a:srgbClr val="FFFFFF"/>
                </a:solidFill>
                <a:latin typeface="+mn-lt" charset="0"/>
              </a:rPr>
              <a:pPr>
                <a:lnSpc>
                  <a:spcPct val="100000"/>
                </a:lnSpc>
                <a:defRPr/>
              </a:pPr>
              <a:t>21</a:t>
            </a:fld>
            <a:endParaRPr lang="pt-BR" altLang="pt-BR">
              <a:solidFill>
                <a:srgbClr val="FFFFFF"/>
              </a:solidFill>
              <a:latin typeface="+mn-lt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43D4AD3F-7BB7-4C98-AEC2-A32C2083EEA4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46083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6084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B07E4FC3-4511-4F9F-B119-7C119FD8835D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47107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7108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7F104DC-8BFF-4610-B32F-C75B4ADC9A9B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48131" name="Rectangle 1"/>
          <p:cNvSpPr txBox="1">
            <a:spLocks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48132" name="Rectangle 2"/>
          <p:cNvSpPr txBox="1"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8562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62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1213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8562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62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1213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3050"/>
            <a:ext cx="2741613" cy="585628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3050"/>
            <a:ext cx="8077200" cy="585628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1213" cy="1143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4963"/>
            <a:ext cx="54086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0613" y="1604963"/>
            <a:ext cx="54102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"/>
          <p:cNvSpPr>
            <a:spLocks noChangeShapeType="1"/>
          </p:cNvSpPr>
          <p:nvPr/>
        </p:nvSpPr>
        <p:spPr bwMode="auto">
          <a:xfrm flipH="1">
            <a:off x="11274425" y="2963863"/>
            <a:ext cx="915988" cy="912812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7" name="Line 2"/>
          <p:cNvSpPr>
            <a:spLocks noChangeShapeType="1"/>
          </p:cNvSpPr>
          <p:nvPr/>
        </p:nvSpPr>
        <p:spPr bwMode="auto">
          <a:xfrm flipH="1">
            <a:off x="9205913" y="3190875"/>
            <a:ext cx="2984500" cy="2981325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8" name="Line 3"/>
          <p:cNvSpPr>
            <a:spLocks noChangeShapeType="1"/>
          </p:cNvSpPr>
          <p:nvPr/>
        </p:nvSpPr>
        <p:spPr bwMode="auto">
          <a:xfrm flipH="1">
            <a:off x="10290175" y="3284538"/>
            <a:ext cx="1900238" cy="1897062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29" name="Line 4"/>
          <p:cNvSpPr>
            <a:spLocks noChangeShapeType="1"/>
          </p:cNvSpPr>
          <p:nvPr/>
        </p:nvSpPr>
        <p:spPr bwMode="auto">
          <a:xfrm flipH="1">
            <a:off x="10440988" y="3130550"/>
            <a:ext cx="1749425" cy="1746250"/>
          </a:xfrm>
          <a:prstGeom prst="lin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0" name="Line 5"/>
          <p:cNvSpPr>
            <a:spLocks noChangeShapeType="1"/>
          </p:cNvSpPr>
          <p:nvPr/>
        </p:nvSpPr>
        <p:spPr bwMode="auto">
          <a:xfrm flipH="1">
            <a:off x="10917238" y="3683000"/>
            <a:ext cx="1273175" cy="1270000"/>
          </a:xfrm>
          <a:prstGeom prst="lin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1" name="Rectangle 6"/>
          <p:cNvSpPr>
            <a:spLocks noChangeArrowheads="1"/>
          </p:cNvSpPr>
          <p:nvPr/>
        </p:nvSpPr>
        <p:spPr bwMode="auto">
          <a:xfrm>
            <a:off x="684213" y="6172200"/>
            <a:ext cx="7543800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H="1">
            <a:off x="8226425" y="7938"/>
            <a:ext cx="3813175" cy="3810000"/>
          </a:xfrm>
          <a:prstGeom prst="line">
            <a:avLst/>
          </a:prstGeom>
          <a:noFill/>
          <a:ln w="126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 flipH="1">
            <a:off x="6107113" y="92075"/>
            <a:ext cx="6083300" cy="6080125"/>
          </a:xfrm>
          <a:prstGeom prst="line">
            <a:avLst/>
          </a:prstGeom>
          <a:noFill/>
          <a:ln w="126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4" name="Line 9"/>
          <p:cNvSpPr>
            <a:spLocks noChangeShapeType="1"/>
          </p:cNvSpPr>
          <p:nvPr/>
        </p:nvSpPr>
        <p:spPr bwMode="auto">
          <a:xfrm flipH="1">
            <a:off x="7234238" y="228600"/>
            <a:ext cx="4956175" cy="4953000"/>
          </a:xfrm>
          <a:prstGeom prst="line">
            <a:avLst/>
          </a:prstGeom>
          <a:noFill/>
          <a:ln w="1260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5" name="Line 10"/>
          <p:cNvSpPr>
            <a:spLocks noChangeShapeType="1"/>
          </p:cNvSpPr>
          <p:nvPr/>
        </p:nvSpPr>
        <p:spPr bwMode="auto">
          <a:xfrm flipH="1">
            <a:off x="7334250" y="31750"/>
            <a:ext cx="4856163" cy="4852988"/>
          </a:xfrm>
          <a:prstGeom prst="line">
            <a:avLst/>
          </a:prstGeom>
          <a:noFill/>
          <a:ln w="3168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6" name="Line 11"/>
          <p:cNvSpPr>
            <a:spLocks noChangeShapeType="1"/>
          </p:cNvSpPr>
          <p:nvPr/>
        </p:nvSpPr>
        <p:spPr bwMode="auto">
          <a:xfrm flipH="1">
            <a:off x="7843838" y="609600"/>
            <a:ext cx="4346575" cy="4343400"/>
          </a:xfrm>
          <a:prstGeom prst="line">
            <a:avLst/>
          </a:prstGeom>
          <a:noFill/>
          <a:ln w="3168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37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1038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  <a:p>
            <a:pPr lvl="4"/>
            <a:r>
              <a:rPr lang="en-GB" altLang="pt-BR" smtClean="0"/>
              <a:t>8.º Nível da estrutura de tópicos</a:t>
            </a:r>
          </a:p>
          <a:p>
            <a:pPr lvl="4"/>
            <a:r>
              <a:rPr lang="en-GB" altLang="pt-BR" smtClean="0"/>
              <a:t>9.º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"/>
          <p:cNvSpPr>
            <a:spLocks noChangeShapeType="1"/>
          </p:cNvSpPr>
          <p:nvPr/>
        </p:nvSpPr>
        <p:spPr bwMode="auto">
          <a:xfrm flipH="1">
            <a:off x="11274425" y="2963863"/>
            <a:ext cx="915988" cy="912812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 flipH="1">
            <a:off x="9205913" y="3190875"/>
            <a:ext cx="2984500" cy="2981325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2" name="Line 3"/>
          <p:cNvSpPr>
            <a:spLocks noChangeShapeType="1"/>
          </p:cNvSpPr>
          <p:nvPr/>
        </p:nvSpPr>
        <p:spPr bwMode="auto">
          <a:xfrm flipH="1">
            <a:off x="10290175" y="3284538"/>
            <a:ext cx="1900238" cy="1897062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3" name="Line 4"/>
          <p:cNvSpPr>
            <a:spLocks noChangeShapeType="1"/>
          </p:cNvSpPr>
          <p:nvPr/>
        </p:nvSpPr>
        <p:spPr bwMode="auto">
          <a:xfrm flipH="1">
            <a:off x="10440988" y="3130550"/>
            <a:ext cx="1749425" cy="1746250"/>
          </a:xfrm>
          <a:prstGeom prst="lin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4" name="Line 5"/>
          <p:cNvSpPr>
            <a:spLocks noChangeShapeType="1"/>
          </p:cNvSpPr>
          <p:nvPr/>
        </p:nvSpPr>
        <p:spPr bwMode="auto">
          <a:xfrm flipH="1">
            <a:off x="10917238" y="3683000"/>
            <a:ext cx="1273175" cy="1270000"/>
          </a:xfrm>
          <a:prstGeom prst="lin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684213" y="6172200"/>
            <a:ext cx="7543800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205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  <a:p>
            <a:pPr lvl="4"/>
            <a:r>
              <a:rPr lang="en-GB" altLang="pt-BR" smtClean="0"/>
              <a:t>8.º Nível da estrutura de tópicos</a:t>
            </a:r>
          </a:p>
          <a:p>
            <a:pPr lvl="4"/>
            <a:r>
              <a:rPr lang="en-GB" altLang="pt-BR" smtClean="0"/>
              <a:t>9.º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1"/>
          <p:cNvSpPr>
            <a:spLocks noChangeShapeType="1"/>
          </p:cNvSpPr>
          <p:nvPr/>
        </p:nvSpPr>
        <p:spPr bwMode="auto">
          <a:xfrm flipH="1">
            <a:off x="11274425" y="2963863"/>
            <a:ext cx="915988" cy="912812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5" name="Line 2"/>
          <p:cNvSpPr>
            <a:spLocks noChangeShapeType="1"/>
          </p:cNvSpPr>
          <p:nvPr/>
        </p:nvSpPr>
        <p:spPr bwMode="auto">
          <a:xfrm flipH="1">
            <a:off x="9205913" y="3190875"/>
            <a:ext cx="2984500" cy="2981325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6" name="Line 3"/>
          <p:cNvSpPr>
            <a:spLocks noChangeShapeType="1"/>
          </p:cNvSpPr>
          <p:nvPr/>
        </p:nvSpPr>
        <p:spPr bwMode="auto">
          <a:xfrm flipH="1">
            <a:off x="10290175" y="3284538"/>
            <a:ext cx="1900238" cy="1897062"/>
          </a:xfrm>
          <a:prstGeom prst="line">
            <a:avLst/>
          </a:prstGeom>
          <a:noFill/>
          <a:ln w="936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 flipH="1">
            <a:off x="10440988" y="3130550"/>
            <a:ext cx="1749425" cy="1746250"/>
          </a:xfrm>
          <a:prstGeom prst="lin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8" name="Line 5"/>
          <p:cNvSpPr>
            <a:spLocks noChangeShapeType="1"/>
          </p:cNvSpPr>
          <p:nvPr/>
        </p:nvSpPr>
        <p:spPr bwMode="auto">
          <a:xfrm flipH="1">
            <a:off x="10917238" y="3683000"/>
            <a:ext cx="1273175" cy="1270000"/>
          </a:xfrm>
          <a:prstGeom prst="line">
            <a:avLst/>
          </a:prstGeom>
          <a:noFill/>
          <a:ln w="28440">
            <a:solidFill>
              <a:srgbClr val="FF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684213" y="6172200"/>
            <a:ext cx="7543800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080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3050"/>
            <a:ext cx="10971213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do título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712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t-BR" smtClean="0"/>
              <a:t>Clique para editar o formato do texto da estrutura de tópicos</a:t>
            </a:r>
          </a:p>
          <a:p>
            <a:pPr lvl="1"/>
            <a:r>
              <a:rPr lang="en-GB" altLang="pt-BR" smtClean="0"/>
              <a:t>2.º Nível da estrutura de tópicos</a:t>
            </a:r>
          </a:p>
          <a:p>
            <a:pPr lvl="2"/>
            <a:r>
              <a:rPr lang="en-GB" altLang="pt-BR" smtClean="0"/>
              <a:t>3.º Nível da estrutura de tópicos</a:t>
            </a:r>
          </a:p>
          <a:p>
            <a:pPr lvl="3"/>
            <a:r>
              <a:rPr lang="en-GB" altLang="pt-BR" smtClean="0"/>
              <a:t>4.º Nível da estrutura de tópicos</a:t>
            </a:r>
          </a:p>
          <a:p>
            <a:pPr lvl="4"/>
            <a:r>
              <a:rPr lang="en-GB" altLang="pt-BR" smtClean="0"/>
              <a:t>5.º Nível da estrutura de tópicos</a:t>
            </a:r>
          </a:p>
          <a:p>
            <a:pPr lvl="4"/>
            <a:r>
              <a:rPr lang="en-GB" altLang="pt-BR" smtClean="0"/>
              <a:t>6.º Nível da estrutura de tópicos</a:t>
            </a:r>
          </a:p>
          <a:p>
            <a:pPr lvl="4"/>
            <a:r>
              <a:rPr lang="en-GB" altLang="pt-BR" smtClean="0"/>
              <a:t>7.º Nível da estrutura de tópicos</a:t>
            </a:r>
          </a:p>
          <a:p>
            <a:pPr lvl="4"/>
            <a:r>
              <a:rPr lang="en-GB" altLang="pt-BR" smtClean="0"/>
              <a:t>8.º Nível da estrutura de tópicos</a:t>
            </a:r>
          </a:p>
          <a:p>
            <a:pPr lvl="4"/>
            <a:r>
              <a:rPr lang="en-GB" altLang="pt-BR" smtClean="0"/>
              <a:t>9.º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825500" y="1970088"/>
            <a:ext cx="8001000" cy="2971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t-BR" altLang="pt-BR" sz="3200" b="1">
                <a:solidFill>
                  <a:srgbClr val="052F61"/>
                </a:solidFill>
              </a:rPr>
              <a:t>Qualificação da Atenção à Saúde Bucal  dos Escolares de 6 a 12 anos, E.E.E.F. Piá, UBS do Bairro Piá, Nova Petrópolis/ RS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pt-BR" altLang="pt-BR" sz="3200" b="1">
              <a:solidFill>
                <a:srgbClr val="052F61"/>
              </a:solidFill>
            </a:endParaRP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5157788" y="4491038"/>
            <a:ext cx="6400800" cy="1946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2100">
                <a:solidFill>
                  <a:srgbClr val="0F496F"/>
                </a:solidFill>
              </a:rPr>
              <a:t>Daniela Aumond</a:t>
            </a: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2100" b="1">
                <a:solidFill>
                  <a:srgbClr val="0F496F"/>
                </a:solidFill>
              </a:rPr>
              <a:t>Orientadora: Msc. Camila Dallazen</a:t>
            </a: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pt-BR" altLang="pt-BR" sz="2100">
              <a:solidFill>
                <a:srgbClr val="0F496F"/>
              </a:solidFill>
            </a:endParaRP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2100">
                <a:solidFill>
                  <a:srgbClr val="0F496F"/>
                </a:solidFill>
              </a:rPr>
              <a:t>Pelotas, 2014.</a:t>
            </a:r>
          </a:p>
          <a:p>
            <a:pPr algn="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pt-BR" altLang="pt-BR" sz="2100">
              <a:solidFill>
                <a:srgbClr val="0F496F"/>
              </a:solidFill>
            </a:endParaRPr>
          </a:p>
        </p:txBody>
      </p:sp>
      <p:sp>
        <p:nvSpPr>
          <p:cNvPr id="4100" name="Rectangle 3"/>
          <p:cNvSpPr>
            <a:spLocks noChangeArrowheads="1"/>
          </p:cNvSpPr>
          <p:nvPr/>
        </p:nvSpPr>
        <p:spPr bwMode="auto">
          <a:xfrm>
            <a:off x="2692400" y="433388"/>
            <a:ext cx="6840538" cy="1187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t-BR" altLang="pt-BR">
                <a:solidFill>
                  <a:srgbClr val="002060"/>
                </a:solidFill>
              </a:rPr>
              <a:t>Universidade Aberta do Sistema Único de Saúde - UNASUS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t-BR" altLang="pt-BR">
                <a:solidFill>
                  <a:srgbClr val="002060"/>
                </a:solidFill>
              </a:rPr>
              <a:t>Universidade Federal de Pelotas - UFPEL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t-BR" altLang="pt-BR">
                <a:solidFill>
                  <a:srgbClr val="002060"/>
                </a:solidFill>
              </a:rPr>
              <a:t>Especialização em Saúde da Família - EAD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</a:pPr>
            <a:r>
              <a:rPr lang="pt-BR" altLang="pt-BR">
                <a:solidFill>
                  <a:srgbClr val="002060"/>
                </a:solidFill>
              </a:rPr>
              <a:t>Turma 4</a:t>
            </a:r>
          </a:p>
        </p:txBody>
      </p:sp>
      <p:pic>
        <p:nvPicPr>
          <p:cNvPr id="410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0750" y="273050"/>
            <a:ext cx="1028700" cy="1038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710738" y="287338"/>
            <a:ext cx="2293937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684213" y="685800"/>
            <a:ext cx="10058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3200">
                <a:solidFill>
                  <a:srgbClr val="FFFFFF"/>
                </a:solidFill>
              </a:rPr>
              <a:t>METODOLOGIA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10285413" cy="1143000"/>
          </a:xfrm>
        </p:spPr>
        <p:txBody>
          <a:bodyPr>
            <a:normAutofit/>
          </a:bodyPr>
          <a:lstStyle/>
          <a:p>
            <a:pPr algn="l" eaLnBrk="1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Monitoramento e Avaliação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935163"/>
            <a:ext cx="11471275" cy="4389437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pt-BR" b="1" kern="0" dirty="0" smtClean="0">
                <a:solidFill>
                  <a:srgbClr val="002060"/>
                </a:solidFill>
              </a:rPr>
              <a:t>MONITORAR 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a situação de risco dos escolares para doenças bucais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número de escolares moradores da área de abrangência com primeira consulta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número de escolares que são de alto risco e realizaram a primeira consulta odontológica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a periodicidade das consultas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os faltosos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as buscas realizadas pelo programa de atenção a saúde bucal do escolar</a:t>
            </a:r>
            <a:endParaRPr lang="pt-BR" b="1" kern="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468313" y="1992313"/>
            <a:ext cx="10883900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1200"/>
              </a:spcBef>
              <a:defRPr/>
            </a:pPr>
            <a:r>
              <a:rPr lang="pt-BR" sz="2400" b="1" kern="0" dirty="0" smtClean="0">
                <a:solidFill>
                  <a:srgbClr val="002060"/>
                </a:solidFill>
              </a:rPr>
              <a:t>MONITORAR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a média de ações coletivas de escovação dental supervisionada por escolar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a conclusão do tratamento dentário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 registro de todos os escolares moradores da área de abrangência da unidade de saúde com primeira consulta odontológica</a:t>
            </a:r>
          </a:p>
          <a:p>
            <a:pPr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as atividades educativas coletivas</a:t>
            </a:r>
            <a:endParaRPr lang="pt-BR" sz="2400" b="1" kern="0" dirty="0">
              <a:solidFill>
                <a:srgbClr val="002060"/>
              </a:solidFill>
            </a:endParaRP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10285413" cy="1143000"/>
          </a:xfrm>
        </p:spPr>
        <p:txBody>
          <a:bodyPr>
            <a:normAutofit/>
          </a:bodyPr>
          <a:lstStyle/>
          <a:p>
            <a:pPr algn="l" eaLnBrk="1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Monitoramento e Avaliação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68313" y="2060575"/>
            <a:ext cx="11028362" cy="4389438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 Identificação dos espaços escolares adstritos a cada Unidade Básica de Saúde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 Contato com os espaços escolares para cadastro e viabilização das atividades em saúde bucal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agenda de saúde bucal para atividades nas escolas e atendimento prioritário a escolares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agenda de saúde bucal para atendimento dos escolares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 agenda de modo a priorizar o atendimento aos escolares de alto risco</a:t>
            </a:r>
            <a:endParaRPr lang="pt-BR" sz="2400" kern="0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908050"/>
            <a:ext cx="10956925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Organização e Gestão do Serviço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303213" y="1992313"/>
            <a:ext cx="11193462" cy="431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>
            <a:normAutofit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 agenda para acomodar os faltosos após a busca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 agenda para garantir as consultas necessárias para conclusão do tratamento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agenda de atendimento de forma a possibilitar atividades educativas em grupo na escola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acolhimento deste escolar na unidade de saúde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Cadastrar na unidade de saúde os escolares da área de abrangência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836613"/>
            <a:ext cx="108854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Organização e Gestão do Serviço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215900" y="1992313"/>
            <a:ext cx="11280775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>
            <a:normAutofit lnSpcReduction="10000"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as visitas domiciliares para busca de faltosos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Estimar o número de turnos necessários para atingir a meta para os escolares das escolas da área da unidade de saúde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Pactuar com as escolas os horários para realização de ações coletivas de saúde bucal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Elaborar listas de frequência para monitorar o número de escovação supervisionada recebida por cada escolar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Planejar a necessidade de materiais de higiene bucal necessários para realização das atividades. </a:t>
            </a:r>
            <a:endParaRPr lang="pt-BR" sz="2400" kern="0" dirty="0">
              <a:solidFill>
                <a:srgbClr val="00206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836613"/>
            <a:ext cx="108854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Organização e Gestão do Serviço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230188" y="1557338"/>
            <a:ext cx="11266487" cy="466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Garantir com o gestor o fornecimento do material necessário para o atendimento odontológico e o oferecimento de serviços diagnósticos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Implantar planilha de saúde bucal e ficha para acompanhamento dos escolares cadastrados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Pactuar com a equipe o registro das informações.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Identificar e organizar os conteúdos a serem trabalhados nas atividades educativas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todo material necessário para essas atividades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Organizar listas de presença para monitoramento dos escolares que participarem destas atividades</a:t>
            </a:r>
          </a:p>
          <a:p>
            <a:pPr algn="just">
              <a:spcBef>
                <a:spcPts val="1200"/>
              </a:spcBef>
              <a:buFont typeface="Wingdings" pitchFamily="2" charset="2"/>
              <a:buChar char="v"/>
              <a:defRPr/>
            </a:pPr>
            <a:endParaRPr lang="pt-BR" sz="2400" kern="0" dirty="0">
              <a:solidFill>
                <a:srgbClr val="00206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23850" y="836613"/>
            <a:ext cx="108854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Organização e Gestão do Serviço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55600" y="1944688"/>
            <a:ext cx="11501438" cy="4940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Sensibilizar professores sobre a dinâmica das atividades e importância da instituição de rotinas de escovação dental nas escolas da área de abrangência da unidade de saúde</a:t>
            </a:r>
          </a:p>
          <a:p>
            <a:pPr marL="0" indent="0" algn="just">
              <a:defRPr/>
            </a:pPr>
            <a:endParaRPr lang="pt-BR" sz="2200" kern="0" dirty="0" smtClean="0">
              <a:solidFill>
                <a:srgbClr val="002060"/>
              </a:solidFill>
            </a:endParaRPr>
          </a:p>
          <a:p>
            <a:pPr algn="just">
              <a:defRPr/>
            </a:pPr>
            <a:r>
              <a:rPr lang="pt-BR" sz="2200" b="1" kern="0" dirty="0" smtClean="0">
                <a:solidFill>
                  <a:srgbClr val="002060"/>
                </a:solidFill>
              </a:rPr>
              <a:t>ESCLARECER: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pais e/ou responsáveis sobre a necessidade da realização dos tratamentos odontológicos dos escolares  e a priorização nos escolares de alto risco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pais e/ou responsáveis sobre a importância de concluir o tratamento dentário</a:t>
            </a:r>
          </a:p>
          <a:p>
            <a:pPr algn="just"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escolares e seus responsáveis sobre o direito de manutenção dos registros de saúde no serviço inclusive sobre a possibilidade de solicitação de segunda via se necessário</a:t>
            </a:r>
          </a:p>
          <a:p>
            <a:pPr marL="0" indent="0" algn="just">
              <a:defRPr/>
            </a:pPr>
            <a:endParaRPr lang="pt-BR" sz="2200" kern="0" dirty="0" smtClean="0">
              <a:solidFill>
                <a:srgbClr val="002060"/>
              </a:solidFill>
            </a:endParaRPr>
          </a:p>
          <a:p>
            <a:pPr algn="just">
              <a:buFont typeface="Wingdings" pitchFamily="2" charset="2"/>
              <a:buChar char="v"/>
              <a:defRPr/>
            </a:pPr>
            <a:endParaRPr lang="pt-BR" sz="2200" kern="0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908050"/>
            <a:ext cx="879475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Engajamento Público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3"/>
          <p:cNvSpPr txBox="1">
            <a:spLocks/>
          </p:cNvSpPr>
          <p:nvPr/>
        </p:nvSpPr>
        <p:spPr bwMode="auto">
          <a:xfrm>
            <a:off x="304800" y="2352675"/>
            <a:ext cx="11120438" cy="438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Divulgar as potencialidades das ações </a:t>
            </a:r>
            <a:r>
              <a:rPr lang="pt-BR" sz="2400" kern="0" dirty="0" err="1" smtClean="0">
                <a:solidFill>
                  <a:srgbClr val="002060"/>
                </a:solidFill>
              </a:rPr>
              <a:t>trans</a:t>
            </a:r>
            <a:r>
              <a:rPr lang="pt-BR" sz="2400" kern="0" dirty="0" smtClean="0">
                <a:solidFill>
                  <a:srgbClr val="002060"/>
                </a:solidFill>
              </a:rPr>
              <a:t> e interdisciplinares no cuidado á saúde do escolar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Incentivar a importância do </a:t>
            </a:r>
            <a:r>
              <a:rPr lang="pt-BR" sz="2400" kern="0" dirty="0" err="1" smtClean="0">
                <a:solidFill>
                  <a:srgbClr val="002060"/>
                </a:solidFill>
              </a:rPr>
              <a:t>auto-cuidado</a:t>
            </a:r>
            <a:r>
              <a:rPr lang="pt-BR" sz="2400" kern="0" dirty="0" smtClean="0">
                <a:solidFill>
                  <a:srgbClr val="002060"/>
                </a:solidFill>
              </a:rPr>
              <a:t> do escolar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Fazer busca a pacientes faltosos com visitas domiciliares (cirurgião-dentista e auxiliar de saúde bucal)</a:t>
            </a:r>
            <a:endParaRPr lang="pt-BR" sz="2400" kern="0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908050"/>
            <a:ext cx="879475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</a:t>
            </a:r>
            <a:r>
              <a:rPr lang="pt-BR" sz="2400" b="1" dirty="0">
                <a:solidFill>
                  <a:srgbClr val="002060"/>
                </a:solidFill>
                <a:latin typeface="+mn-lt"/>
              </a:rPr>
              <a:t>Engajamento Público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395288" y="2224088"/>
            <a:ext cx="10885487" cy="458946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1800"/>
              </a:spcBef>
              <a:defRPr/>
            </a:pPr>
            <a:r>
              <a:rPr lang="pt-BR" sz="2400" b="1" kern="0" dirty="0" smtClean="0">
                <a:solidFill>
                  <a:srgbClr val="002060"/>
                </a:solidFill>
              </a:rPr>
              <a:t>Capacitar a equipe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para realizar classificação de riscos, programação de atividades segundo as necessidades e hierarquização dos encaminhamentos dos escolares para atendimento clínico na unidade de saúde.</a:t>
            </a:r>
            <a:r>
              <a:rPr lang="pt-BR" sz="2400" u="sng" kern="0" dirty="0" smtClean="0">
                <a:solidFill>
                  <a:srgbClr val="002060"/>
                </a:solidFill>
              </a:rPr>
              <a:t> </a:t>
            </a:r>
            <a:endParaRPr lang="pt-BR" sz="2400" kern="0" dirty="0" smtClean="0">
              <a:solidFill>
                <a:srgbClr val="002060"/>
              </a:solidFill>
            </a:endParaRP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para realizar acolhimento dos escolares e seus responsáveis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para fazer cadastramento e agendamento dos escolares de alto risco</a:t>
            </a:r>
            <a:endParaRPr lang="pt-BR" sz="2400" kern="0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908050"/>
            <a:ext cx="10596563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Qualificação da Prática Clínica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323850" y="2135188"/>
            <a:ext cx="11317288" cy="438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>
            <a:normAutofit/>
          </a:bodyPr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spcBef>
                <a:spcPts val="1800"/>
              </a:spcBef>
              <a:defRPr/>
            </a:pPr>
            <a:r>
              <a:rPr lang="pt-BR" sz="2400" b="1" kern="0" dirty="0" smtClean="0">
                <a:solidFill>
                  <a:srgbClr val="002060"/>
                </a:solidFill>
              </a:rPr>
              <a:t>Capacitar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a equipe para esclarecer a comunidade sobre a importância do atendimento em saúde bucal e para o preparo do ambiente e desenvolvimento de ação coletiva de escovação dental supervisionada</a:t>
            </a:r>
          </a:p>
          <a:p>
            <a:pPr algn="just"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400" kern="0" dirty="0" smtClean="0">
                <a:solidFill>
                  <a:srgbClr val="002060"/>
                </a:solidFill>
              </a:rPr>
              <a:t>os profissionais da unidade de saúde de acordo com os Cadernos de Atenção Básica do Ministério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908050"/>
            <a:ext cx="11101388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Qualificação da Prática Clínica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343150" y="404813"/>
            <a:ext cx="8001000" cy="706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b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t-BR" altLang="pt-BR" sz="3600" b="1">
                <a:solidFill>
                  <a:srgbClr val="0F496F"/>
                </a:solidFill>
              </a:rPr>
              <a:t>Introdução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4213" y="1435100"/>
            <a:ext cx="10812462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marL="457200" indent="-457200" algn="just">
              <a:lnSpc>
                <a:spcPct val="150000"/>
              </a:lnSpc>
              <a:buSzPct val="45000"/>
              <a:buFont typeface="Wingdings" panose="05000000000000000000" pitchFamily="2" charset="2"/>
              <a:buChar char="q"/>
              <a:defRPr/>
            </a:pPr>
            <a:r>
              <a:rPr lang="pt-BR" sz="2200" dirty="0" smtClean="0">
                <a:solidFill>
                  <a:srgbClr val="002060"/>
                </a:solidFill>
              </a:rPr>
              <a:t>A atenção à saúde bucal dos escolares é uma ação de grande relevância para melhoria da situação de saúde da comunidade.</a:t>
            </a:r>
          </a:p>
          <a:p>
            <a:pPr marL="457200" indent="-457200" algn="just">
              <a:lnSpc>
                <a:spcPct val="150000"/>
              </a:lnSpc>
              <a:buSzPct val="45000"/>
              <a:buFont typeface="Wingdings" panose="05000000000000000000" pitchFamily="2" charset="2"/>
              <a:buChar char="q"/>
              <a:defRPr/>
            </a:pPr>
            <a:r>
              <a:rPr lang="pt-BR" sz="2200" dirty="0" smtClean="0">
                <a:solidFill>
                  <a:srgbClr val="002060"/>
                </a:solidFill>
              </a:rPr>
              <a:t>Proporciona melhores condições de saúde para essa população: promoção de saúde e estímulo à adoção de um estilo de vida saudável, </a:t>
            </a:r>
          </a:p>
          <a:p>
            <a:pPr marL="457200" indent="-457200" algn="just">
              <a:lnSpc>
                <a:spcPct val="150000"/>
              </a:lnSpc>
              <a:buSzPct val="45000"/>
              <a:buFont typeface="Wingdings" panose="05000000000000000000" pitchFamily="2" charset="2"/>
              <a:buChar char="q"/>
              <a:defRPr/>
            </a:pPr>
            <a:r>
              <a:rPr lang="pt-BR" sz="2200" dirty="0" smtClean="0">
                <a:solidFill>
                  <a:srgbClr val="002060"/>
                </a:solidFill>
              </a:rPr>
              <a:t>Expansão desses efeitos benéficos a outros membros da família, a partir da abrangência do espaço social da escola.</a:t>
            </a:r>
          </a:p>
          <a:p>
            <a:pPr marL="457200" indent="-457200" algn="just">
              <a:lnSpc>
                <a:spcPct val="150000"/>
              </a:lnSpc>
              <a:buSzPct val="45000"/>
              <a:buFont typeface="Wingdings" panose="05000000000000000000" pitchFamily="2" charset="2"/>
              <a:buChar char="q"/>
              <a:defRPr/>
            </a:pPr>
            <a:r>
              <a:rPr lang="pt-BR" sz="2200" dirty="0" smtClean="0">
                <a:solidFill>
                  <a:srgbClr val="002060"/>
                </a:solidFill>
              </a:rPr>
              <a:t>Favorecer o acesso da parcela dessa população de maior risco ao desenvolvimento de doenças bucais ao tratamento reabilitador também é fundamental para promoção de saúde.</a:t>
            </a:r>
          </a:p>
          <a:p>
            <a:pPr marL="457200" indent="-457200" algn="just">
              <a:lnSpc>
                <a:spcPct val="150000"/>
              </a:lnSpc>
              <a:buSzPct val="45000"/>
              <a:buFont typeface="Wingdings" panose="05000000000000000000" pitchFamily="2" charset="2"/>
              <a:buChar char="q"/>
              <a:defRPr/>
            </a:pPr>
            <a:endParaRPr lang="pt-BR" altLang="pt-BR" sz="2200" dirty="0" smtClean="0">
              <a:solidFill>
                <a:srgbClr val="002060"/>
              </a:solidFill>
            </a:endParaRPr>
          </a:p>
          <a:p>
            <a:pPr algn="just">
              <a:lnSpc>
                <a:spcPct val="150000"/>
              </a:lnSpc>
              <a:buClrTx/>
              <a:buSzTx/>
              <a:defRPr/>
            </a:pPr>
            <a:r>
              <a:rPr lang="pt-BR" altLang="pt-BR" sz="2200" dirty="0" smtClean="0">
                <a:solidFill>
                  <a:srgbClr val="002060"/>
                </a:solidFill>
              </a:rPr>
              <a:t> </a:t>
            </a:r>
          </a:p>
          <a:p>
            <a:pPr marL="457200" indent="-457200" algn="just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q"/>
              <a:defRPr/>
            </a:pPr>
            <a:endParaRPr lang="pt-BR" altLang="pt-BR" sz="2200" dirty="0" smtClean="0">
              <a:solidFill>
                <a:srgbClr val="002060"/>
              </a:solidFill>
            </a:endParaRPr>
          </a:p>
          <a:p>
            <a:pPr marL="457200" indent="-457200" algn="just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q"/>
              <a:defRPr/>
            </a:pPr>
            <a:endParaRPr lang="pt-BR" altLang="pt-BR" sz="2200" dirty="0" smtClean="0">
              <a:solidFill>
                <a:srgbClr val="002060"/>
              </a:solidFill>
            </a:endParaRPr>
          </a:p>
          <a:p>
            <a:pPr marL="457200" indent="-457200" algn="just">
              <a:lnSpc>
                <a:spcPct val="150000"/>
              </a:lnSpc>
              <a:buClrTx/>
              <a:buSzTx/>
              <a:buFont typeface="Wingdings" panose="05000000000000000000" pitchFamily="2" charset="2"/>
              <a:buChar char="q"/>
              <a:defRPr/>
            </a:pPr>
            <a:endParaRPr lang="pt-BR" altLang="pt-BR" sz="2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 bwMode="auto">
          <a:xfrm>
            <a:off x="374650" y="1341438"/>
            <a:ext cx="10977563" cy="4545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/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lnSpc>
                <a:spcPct val="100000"/>
              </a:lnSpc>
              <a:spcBef>
                <a:spcPts val="1800"/>
              </a:spcBef>
              <a:defRPr/>
            </a:pPr>
            <a:r>
              <a:rPr lang="pt-BR" sz="2200" b="1" kern="0" dirty="0" smtClean="0">
                <a:solidFill>
                  <a:srgbClr val="002060"/>
                </a:solidFill>
              </a:rPr>
              <a:t>Capacitar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a equipe para realizar diagnóstico das principais doenças bucais de crianças de 6 a 12 anos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a equipe para adequado preenchimento de prontuários, planilhas e fichas de acompanhamento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defRPr/>
            </a:pPr>
            <a:r>
              <a:rPr lang="pt-BR" sz="2200" b="1" kern="0" dirty="0" smtClean="0">
                <a:solidFill>
                  <a:srgbClr val="002060"/>
                </a:solidFill>
              </a:rPr>
              <a:t>Capacitar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a equipe para atividades de gestão em saúde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a equipe para atividades de fortalecimento do controle social</a:t>
            </a:r>
          </a:p>
          <a:p>
            <a:pPr algn="just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v"/>
              <a:defRPr/>
            </a:pPr>
            <a:r>
              <a:rPr lang="pt-BR" sz="2200" kern="0" dirty="0" smtClean="0">
                <a:solidFill>
                  <a:srgbClr val="002060"/>
                </a:solidFill>
              </a:rPr>
              <a:t>a equipe para o trabalho multidisciplinar</a:t>
            </a:r>
          </a:p>
          <a:p>
            <a:pPr marL="0" indent="0" algn="just">
              <a:lnSpc>
                <a:spcPct val="100000"/>
              </a:lnSpc>
              <a:spcBef>
                <a:spcPts val="1800"/>
              </a:spcBef>
              <a:defRPr/>
            </a:pPr>
            <a:endParaRPr lang="pt-BR" sz="2200" kern="0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850" y="620713"/>
            <a:ext cx="11172825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Metodologia – </a:t>
            </a:r>
            <a:r>
              <a:rPr lang="pt-BR" sz="2400" b="1" dirty="0" smtClean="0">
                <a:solidFill>
                  <a:srgbClr val="002060"/>
                </a:solidFill>
                <a:latin typeface="+mn-lt"/>
              </a:rPr>
              <a:t>Ações Eixo Qualificação da Prática Clínica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455613" y="-766763"/>
            <a:ext cx="10058400" cy="27432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3200">
                <a:solidFill>
                  <a:srgbClr val="FFFFFF"/>
                </a:solidFill>
              </a:rPr>
              <a:t>Objetivos, metas e resultados</a:t>
            </a: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563563" y="620713"/>
            <a:ext cx="11293475" cy="2654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pt-BR" altLang="pt-BR" sz="2800" b="1">
                <a:solidFill>
                  <a:srgbClr val="0F496F"/>
                </a:solidFill>
              </a:rPr>
              <a:t>1. Ampliar a cobertura da atenção à saúde bucal dos escolare</a:t>
            </a:r>
            <a:r>
              <a:rPr lang="pt-BR" altLang="pt-BR" sz="2600" b="1">
                <a:solidFill>
                  <a:srgbClr val="0F496F"/>
                </a:solidFill>
              </a:rPr>
              <a:t>s</a:t>
            </a:r>
          </a:p>
          <a:p>
            <a:pPr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pt-BR" altLang="pt-BR" sz="2600" b="1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Meta 1. Ampliar a cobertura de ação coletiva de exame bucal com finalidade epidemiológica para estabelecimento de prioridade de atendimento em 100% dos escolares de seis a 12 anos de idade da escola da área de abrangência</a:t>
            </a:r>
          </a:p>
          <a:p>
            <a:pPr>
              <a:lnSpc>
                <a:spcPct val="10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pt-BR" altLang="pt-BR" sz="2000" b="1">
                <a:solidFill>
                  <a:srgbClr val="0F496F"/>
                </a:solidFill>
              </a:rPr>
              <a:t>      </a:t>
            </a:r>
            <a:endParaRPr lang="pt-BR" altLang="pt-BR" sz="2000">
              <a:solidFill>
                <a:srgbClr val="0F496F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2909888" y="6372225"/>
            <a:ext cx="5994400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1. </a:t>
            </a:r>
            <a:r>
              <a:rPr lang="pt-BR" altLang="pt-BR" sz="1200">
                <a:solidFill>
                  <a:srgbClr val="000000"/>
                </a:solidFill>
              </a:rPr>
              <a:t>Proporção de escolares examinados na escola.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pt-BR" altLang="pt-BR" sz="1200">
              <a:solidFill>
                <a:srgbClr val="00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4582" name="Imagem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088" y="2781300"/>
            <a:ext cx="6553200" cy="359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684213" y="901700"/>
            <a:ext cx="10525125" cy="1806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Meta 2. Ampliar a cobertura de primeira consulta, com plano de tratamento odontológico, para 100% dos escolares moradores da área de abrangência da unidade de saúde.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566988" y="6092825"/>
            <a:ext cx="6265862" cy="728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2. </a:t>
            </a:r>
            <a:r>
              <a:rPr lang="pt-BR" altLang="pt-BR" sz="1200">
                <a:solidFill>
                  <a:srgbClr val="000000"/>
                </a:solidFill>
              </a:rPr>
              <a:t>Proporção de escolares moradores da área de abrangência da unidade de saúde com primeira consulta odontológica.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</a:t>
            </a:r>
            <a:r>
              <a:rPr lang="pt-BR" altLang="pt-BR" sz="1200">
                <a:solidFill>
                  <a:srgbClr val="000000"/>
                </a:solidFill>
                <a:latin typeface="Century Gothic" pitchFamily="32" charset="0"/>
              </a:rPr>
              <a:t>.</a:t>
            </a: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5605" name="Imagem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8213" y="2276475"/>
            <a:ext cx="720090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ChangeArrowheads="1"/>
          </p:cNvSpPr>
          <p:nvPr/>
        </p:nvSpPr>
        <p:spPr bwMode="auto">
          <a:xfrm>
            <a:off x="771525" y="534988"/>
            <a:ext cx="10058400" cy="4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6627" name="Rectangle 2"/>
          <p:cNvSpPr>
            <a:spLocks noChangeArrowheads="1"/>
          </p:cNvSpPr>
          <p:nvPr/>
        </p:nvSpPr>
        <p:spPr bwMode="auto">
          <a:xfrm>
            <a:off x="695325" y="981075"/>
            <a:ext cx="10883900" cy="2363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Meta 3. Realizar primeira consulta odontológica em 100% dos escolares da área classificados como alto risco para doenças bucais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pt-BR" altLang="pt-BR" sz="2200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pt-BR" altLang="pt-BR" sz="2200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pt-BR" altLang="pt-BR" sz="2200">
              <a:solidFill>
                <a:srgbClr val="0F496F"/>
              </a:solidFill>
            </a:endParaRP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55913" y="6300788"/>
            <a:ext cx="6281737" cy="72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3.</a:t>
            </a:r>
            <a:r>
              <a:rPr lang="pt-BR" altLang="pt-BR" sz="1200">
                <a:solidFill>
                  <a:srgbClr val="000000"/>
                </a:solidFill>
              </a:rPr>
              <a:t> Proporção de escolares de alto risco com primeira consulta odontológica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pt-BR" altLang="pt-BR" sz="1200">
              <a:solidFill>
                <a:srgbClr val="000000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6630" name="Imagem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4113" y="2060575"/>
            <a:ext cx="7127875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900113" y="-458788"/>
            <a:ext cx="10956925" cy="5461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pt-BR" altLang="pt-BR" sz="2800" b="1">
                <a:solidFill>
                  <a:srgbClr val="0F496F"/>
                </a:solidFill>
              </a:rPr>
              <a:t>2. Melhorar a adesão ao atendimento em saúde bucal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pt-BR" altLang="pt-BR" sz="2800" b="1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Meta 1. Fazer busca ativa de 100% dos escolares da área, com primeira consulta programática, faltosos às consultas.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478088" y="6189663"/>
            <a:ext cx="6265862" cy="9112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3.</a:t>
            </a:r>
            <a:r>
              <a:rPr lang="pt-BR" altLang="pt-BR" sz="1200">
                <a:solidFill>
                  <a:srgbClr val="000000"/>
                </a:solidFill>
              </a:rPr>
              <a:t> Proporção de buscas realizadas aos escolares moradores da área de abrangência da unidade de saúde.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pt-BR" altLang="pt-BR" sz="1200">
              <a:solidFill>
                <a:srgbClr val="00000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7653" name="Imagem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1088" y="2781300"/>
            <a:ext cx="7058025" cy="340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ChangeArrowheads="1"/>
          </p:cNvSpPr>
          <p:nvPr/>
        </p:nvSpPr>
        <p:spPr bwMode="auto">
          <a:xfrm>
            <a:off x="684213" y="685800"/>
            <a:ext cx="10058400" cy="444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28675" name="Rectangle 2"/>
          <p:cNvSpPr>
            <a:spLocks noChangeArrowheads="1"/>
          </p:cNvSpPr>
          <p:nvPr/>
        </p:nvSpPr>
        <p:spPr bwMode="auto">
          <a:xfrm>
            <a:off x="561975" y="908050"/>
            <a:ext cx="11366500" cy="27003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800" b="1">
                <a:solidFill>
                  <a:srgbClr val="0F496F"/>
                </a:solidFill>
              </a:rPr>
              <a:t>3. Melhorar a qualidade da atenção em saúde bucal dos escolares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800" b="1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Meta 1. Realizar a escovação supervisionada com creme dental em 100% dos escolares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782888" y="6034088"/>
            <a:ext cx="6242050" cy="638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4.</a:t>
            </a:r>
            <a:r>
              <a:rPr lang="pt-BR" altLang="pt-BR" sz="1200">
                <a:solidFill>
                  <a:srgbClr val="000000"/>
                </a:solidFill>
              </a:rPr>
              <a:t> Proporção de escolares com escovação dental supervisionada com creme dental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escolares.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28678" name="Imagem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5550" y="2565400"/>
            <a:ext cx="6769100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623888" y="620713"/>
            <a:ext cx="11244262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Meta 2. Realizar a aplicação de gel fluoretado com escova dental em 100% dos escolares de alto risco para doenças bucais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200">
              <a:solidFill>
                <a:srgbClr val="0F496F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9700" name="Retângulo 1"/>
          <p:cNvSpPr>
            <a:spLocks noChangeArrowheads="1"/>
          </p:cNvSpPr>
          <p:nvPr/>
        </p:nvSpPr>
        <p:spPr bwMode="auto">
          <a:xfrm>
            <a:off x="623888" y="3033713"/>
            <a:ext cx="10944225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>
                <a:solidFill>
                  <a:srgbClr val="002060"/>
                </a:solidFill>
              </a:rPr>
              <a:t>Todos os alunos diagnosticados no exame inicial como de alto risco receberam aplicações tópicas de flúor gel na escola.  </a:t>
            </a:r>
          </a:p>
          <a:p>
            <a:pPr>
              <a:lnSpc>
                <a:spcPct val="150000"/>
              </a:lnSpc>
            </a:pPr>
            <a:r>
              <a:rPr lang="pt-BR" sz="2200">
                <a:solidFill>
                  <a:srgbClr val="002060"/>
                </a:solidFill>
              </a:rPr>
              <a:t>No mês um foram 23 aplicações (100%).</a:t>
            </a:r>
          </a:p>
          <a:p>
            <a:pPr>
              <a:lnSpc>
                <a:spcPct val="150000"/>
              </a:lnSpc>
            </a:pPr>
            <a:r>
              <a:rPr lang="pt-BR" sz="2200">
                <a:solidFill>
                  <a:srgbClr val="002060"/>
                </a:solidFill>
              </a:rPr>
              <a:t>No mês dois, três e quatro também foram realizadas 23 aplicações (100%).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ChangeArrowheads="1"/>
          </p:cNvSpPr>
          <p:nvPr/>
        </p:nvSpPr>
        <p:spPr bwMode="auto">
          <a:xfrm>
            <a:off x="623888" y="620713"/>
            <a:ext cx="11244262" cy="2879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200">
                <a:solidFill>
                  <a:srgbClr val="002060"/>
                </a:solidFill>
              </a:rPr>
              <a:t>Meta 2. </a:t>
            </a:r>
            <a:r>
              <a:rPr lang="pt-BR" sz="2400">
                <a:solidFill>
                  <a:srgbClr val="002060"/>
                </a:solidFill>
              </a:rPr>
              <a:t>Concluir o tratamento dentário em 100% dos escolares com primeira consulta odontológica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200">
              <a:solidFill>
                <a:srgbClr val="002060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30724" name="Imagem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2888" y="2349500"/>
            <a:ext cx="70516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5" name="Retângulo 6"/>
          <p:cNvSpPr>
            <a:spLocks noChangeArrowheads="1"/>
          </p:cNvSpPr>
          <p:nvPr/>
        </p:nvSpPr>
        <p:spPr bwMode="auto">
          <a:xfrm>
            <a:off x="3287713" y="6176963"/>
            <a:ext cx="79930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1400" b="1"/>
              <a:t>Figura 5.</a:t>
            </a:r>
            <a:r>
              <a:rPr lang="pt-BR" sz="1400"/>
              <a:t> Proporção de escolares com tratamento dentário concluído</a:t>
            </a:r>
          </a:p>
          <a:p>
            <a:r>
              <a:rPr lang="pt-BR" sz="1400" b="1"/>
              <a:t>Fonte:</a:t>
            </a:r>
            <a:r>
              <a:rPr lang="pt-BR" sz="1400"/>
              <a:t> Planilha de coleta de dados para a saúde bucal em escolares.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684213" y="365125"/>
            <a:ext cx="11028362" cy="49244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800" b="1">
                <a:solidFill>
                  <a:srgbClr val="0F496F"/>
                </a:solidFill>
              </a:rPr>
              <a:t>4. Melhorar registro das informações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800" b="1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Meta 1. Manter registro atualizado em planilha e/ou prontuário de 100% dos escolares da área</a:t>
            </a: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  <a:p>
            <a:pPr algn="just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</p:txBody>
      </p:sp>
      <p:sp>
        <p:nvSpPr>
          <p:cNvPr id="31747" name="Retângulo 1"/>
          <p:cNvSpPr>
            <a:spLocks noChangeArrowheads="1"/>
          </p:cNvSpPr>
          <p:nvPr/>
        </p:nvSpPr>
        <p:spPr bwMode="auto">
          <a:xfrm>
            <a:off x="684213" y="3644900"/>
            <a:ext cx="1102836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>
                <a:solidFill>
                  <a:srgbClr val="002060"/>
                </a:solidFill>
              </a:rPr>
              <a:t>Desde o primeiro mês de intervenção, todos os escolares (100%) com primeira consulta programática tiveram os registros atualizados na planilha e no prontuário (mês um n=19, mês dois n=19, mês três n=24 e mês três n=25).  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684213" y="685800"/>
            <a:ext cx="10058400" cy="77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685800" y="-387350"/>
            <a:ext cx="10628313" cy="49291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800" b="1">
                <a:solidFill>
                  <a:srgbClr val="0F496F"/>
                </a:solidFill>
              </a:rPr>
              <a:t>5. Promover a saúde bucal dos escolares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pt-BR" altLang="pt-BR" sz="2800" b="1">
              <a:solidFill>
                <a:srgbClr val="0F496F"/>
              </a:solidFill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Meta 1 . Fornecer orientações sobre higiene bucal para 100% dos escolares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2670175" y="6300788"/>
            <a:ext cx="6230938" cy="728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6.</a:t>
            </a:r>
            <a:r>
              <a:rPr lang="pt-BR" altLang="pt-BR" sz="1200">
                <a:solidFill>
                  <a:srgbClr val="000000"/>
                </a:solidFill>
              </a:rPr>
              <a:t> Proporção de escolares com orientações sobre higiene bucal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endParaRPr lang="pt-BR" altLang="pt-BR" sz="1200">
              <a:solidFill>
                <a:srgbClr val="000000"/>
              </a:solidFill>
            </a:endParaRPr>
          </a:p>
        </p:txBody>
      </p:sp>
      <p:pic>
        <p:nvPicPr>
          <p:cNvPr id="32773" name="Imagem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5188" y="2305050"/>
            <a:ext cx="7489825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pt-BR" b="1" smtClean="0">
                <a:solidFill>
                  <a:srgbClr val="002060"/>
                </a:solidFill>
              </a:rPr>
              <a:t>Nova Petrópolis - RS</a:t>
            </a:r>
          </a:p>
        </p:txBody>
      </p:sp>
      <p:sp>
        <p:nvSpPr>
          <p:cNvPr id="6147" name="AutoShape 2" descr="data:image/jpeg;base64,/9j/4AAQSkZJRgABAQAAAQABAAD/2wCEAAkGBxMQEhUTExQVFBUXGBYXGRYYGBQYGBYYFxgXFxwcGBcYHCggGRolHBYYITUiJSkrLi8uFx81ODMsNygtLisBCgoKDg0OGxAQGyslHyYsNCwsLCwsNywsLCwtNCwsLCwsLCw0LCwsLCwsLCwsLCwsLCwsLCwsLCwsLCwsLCwsLP/AABEIAMEA4AMBIgACEQEDEQH/xAAbAAACAwEBAQAAAAAAAAAAAAAABAIDBQEGB//EAEIQAAIBAwIDBAUKBQMDBQEAAAECEQADIRIxBEFRBRMiYTJScXKBBhQzQpGhsbLS8CNzk8HRYoLxFSThNEOSorNj/8QAGgEBAAMBAQEAAAAAAAAAAAAAAAEDBAIFBv/EACcRAAIBBAIBAwQDAAAAAAAAAAABAgMREjEhUUEEMmETInHRM4Hw/9oADAMBAAIRAxEAPwD0fZ+prVsm5dJKKSe9vZJA/wBVMaT693+re/VVHZn0Nv3E/KKZrxJTld8s3qKtojpPr3f6t79VGk+vd/q3v1VKiuc5dsYrojpPr3f6t79VGk+vd/q3v1VKimcu2MV0R0n17v8AVvfqo0n17v8AVvfqqVVBmb0YA6kEz94ipzl2xiujlwnYPdn+begDqfF91dt2SP8A3Lx9t69+qp200j8TzJ86lT6ku2MV0R0n17v9W9+qjSfXu/1b36qlRUZy7YxXRHSfXu/1b36qr7HX/u7qXLlwq9q21pTfu72y4uwurf8AiW9uQFSv31QSzBR5nfyHU+QqPyUuLxF1uILpAL2rCq4JKiO8cwc6vBAjAUGfFi6lKd73djiaib78EuwNyf5t7A/+dTHZ6dbn9W9+ulrnbFktoVtTA6SVVmFs6gsOQPBJwJ3g9DXOP+UPDWHVHuqCzaNwdJhT4z9XDLv6wq/7/kr4GW4FAP8A3P6t79dct8AsCTc/q3v100jg5BB9hnfNRz6I+3yqMn2TZFPzBOtz+re/XUbnAoMy+P8A+t79dM6PM1xhkb0yfYsha52cjqRquiQRIvXgRPMHXg0pwXYekhrl69ceDMXbyW88xbD4xHM1sUUzl2LIV+YJ1uf1b366VucALY1a3ZRuDdujHvat/bv99P3uIVI1MBP7n2edL3LvesqLJUEMzQdMAyACd5I5ch5ipUpEWQjYthUVrneaW3Y3b6lNz4gWwMbzzFMlLfS/PIa+IyB/u/GmO0DhVOzOqnaI3z7Yj401RyYsZXzRjGGWcgm7fOkCfSGsSTjbqemY8Zwgt2ZD3dS6PF3t6SdSyY18+la9Ids/RN/t/OlTGbug0rHm+z0Pc2yCZ0JgnB8Ix5Uzrb1T9q/5qrsz6G37iflFM1hltmhaK9beqftX/NGtvVP2r/mrKK5BXrb1T9q/5o1t6p+1f81ZRQFYDNv4R0ByfjU0WBArtFCQooqPD2fnFwW1aF0lndT4lEgKBggFiSQT6hwc11CDk7IhuyuD3Qu5AJkgczG8Dc/ClbfGC8wtWtWtgpHhPhRvr+KPqgsOuOtb3CfJy0hfXN4tE99BxgjSoAC5UcslR0rRUMEhfqjwzyAGFgRnlNbIemS5kyl1X4Euy+x+6JdiL90ACSmkKBJ8KkkoxOSZzA6CO9odlcOxR2t2mGqSdKYGlt53GefXlTfD8XrG4kAEjmJ36SPPIqvjLk2r2mWAR8iNys/CJrSlbhFT5ODs+ybXd92vdghtGnwlpnI235UNwFk23td0gVxDIqqoYScGI5z99MX21EgEaSviMHIkYEnGCeuIqmz4H04IYFpwNJU8+WQ3/wBTUgT4nsSyoAtf9u5IE2TonEElNmwIyD91Q4rsR2AKcVfV1ggkoyyDnWoA1AhSNMgeIxBzWgTqKmCIJUsIEyPuzB9oFMiNWR9oGfjt/wA1FgYlngONtsZ4i1eGotpa0bYIMeAMGJTTEg+KdZkYFWdi9rfORcVk7q7abRct6g2k7qwIiUYZBIHPoa2GAIHOR1HSsvtDsmxxF1Wu2kZlV/EYBElYBPNTBMH1edcuCZN7DNy9pAAEsZAWeY3k8h51TbsXWYl2C4AGhicgtJ0ssZkddqUX5L2kuG7wxbhnI0sE0lHMrpLoRkAqdis6jnpLg+1W702L/d2r4VX0h9YIbVgGFOrwnBA6iRVcoNaJTNGzYCzuSYknJMf23+01JXXYEfvpQQTvgeR3qUcqqOiF5FdSDkHfP96VvXXtwRNy3PiwS43yun0hMCInzpvux0qdTcFdu6GEjIOxpPtnNpsc0/OtXPZZDNsAySWUmBPUEAwZ3rP7Wd9BDsFkIQqxkrcXUCWyd12jnXUVyiHoyuzPobfuJ+UUzS3Zn0Nv3E/KKZrDLbNC0FFFFQSFFFFAFV8TeFtSx5AmBufIDmTsB1NL8bxypADWwZ8UkEosElu7BBeI2ke2tf8A6Tw9khVtNxTurMdbAsFUgkpqgIxZ1wunltAq+lQc+WVynYotdjtc/wDUO1sGIRI0spmVd2X0m2gRHxrW4Ls5eGRUthVCjkDqYj1yTJO+fOrey+Ge3Yt27zG46gSTB1adsgZIxnBO9XdwVGbjhY56ZGDzImt8YqKsihtvZ23xIbIGoAbyuDzGPh9orqWGBNwGSYlPq/7TyPnsaoLgqCVVy0CQB6Uc+u21NWYAAkzzwRk5OOW+1SQLcNbUfw40hZ0SAJncAdRMdc0zeuFQWUeR3O3MRuRnHOq7V8XfCuROW5YPLqcAfGphjjBmeZxNAW27Y0gDIjBxz5iKV4mzqhtgDjyPI/bXTw2QFAWZJYHcAjEEQfSPsqVy5plW9Hww56tMDzbA+0UBWAC0Tq1DxSPsyoA1Y9u1dUusq8HeCCJI8xA+6rrniBEg6hiDk+Y8878qOFOtQx3jf2/dGNxQFV5mKkAKCY3znbYbx8K5YSLl0EtBVDJjnrXly8NXO05mYMEAeY/uPuqLLmRgzEyZjeCJyP8ANAZ6dpu73bSWm1WyEJYqiGVDBubd2ZIDAGSrDlV3C9mLpdbgS8Xcu+pFCsWAEhTMAABRkmBvS/A2RYu3C2pmvMum7AzpDEWzBkBTrjl462VOryj986kGEFfhWKka7BZQryS1oudIRgZLLMeKfrxGJrUqziOFW8jJcGpWwRkHyMjY7EEVk8KzcO/cXCSCW7q4c6l30MfXUbTlgpPI1TUh5R0maVFFFUnYVn9ugdyZj0kieutdvOtCsTtRQ4uls6HthckgZQzA+tJO9dQ2cvRl9mfQ2/cT8opmluzPobfuJ+UUzWKW2aFoKKKKgkKqvM2EQTcYjSoGoxI1GJGADMkgbda5xdxgCtsFrjBtCgFiTG8D6oJEk4E5r1HZnZycOW063LRqd9OogbCFUAKJOAOZq+jRz5eiuc7cCPH8GnDcK1th3yO3ia6FKLrPpOqAeAGMDPnzplOIsWT3tziUYuNKu72lWBmLYEADMnc4EkwK1Q1ZXHcALb/ObFpDeClXAAVrtsnUV1evIkE+Y5zXoLozjfC8bav5tXEuBdyjq0TMeiT0P2eVMFiOpHwrONixxH8ZGYMQVLW2dHwdnGCWU8mGCT1Ndt2+ItgQ631jIcBbvwuJCN7NA9tAOraBOqM7fvzxVffLOWgjlOST5DnjlWdb4G/bdbyP3hcRetElUJ5NamdBX0YPpDeCMz4LtNCX0pdL6gGUISUaJ0sw8IIJnfZgdjNAMWGYAAqyvyBMg9ZI2ic/dNXJZYEww8wRIz0Agrt50tf4m8+kW7TIxOWuBGRBBkkJcBY+QI33qJ4x7APziW3i7atXCsAT4kXWbcZyTGNxtQDltSpJK+yDgD9/vFcupBQ+l4hgxuREii1eW4qsjhlYBgwYMrKeYYbiOYNQvIDI6EEQcz5RyoCF24qquohCYgjDGPVjcnb/AHVHhQY0hRC4XkfYVbONqvPDqApAz4c88eZ+NXgjA3+/7/jQGZxXbVlJU3UDSoFsMneaiQI0Tqkk9KU43tIXQLdm7puXSUJDJrs6SS5KmYaAQJBExTPZDQjoxHeh37wDEkmVaNWAViB0ESYmnOIulVJzK5I5AGRMmRG+fI1IE7PZw1S9w3NIXSLsEW2BbxAAAE7ZPqjbm9w906SSMknIwMYBE8oANRu64MBZEkEz06QMf4rssq6ZU6QOTSY8uX30AwhAHn/moXuHW4CtxQwMYIBGOY6HO+9RIdjOF8skN7TiiyzOocHJG2CPOD8N6gkSu/Jzh2iBcSAVAt3bqCCI2VgNvsqhfk/D3D864qLkHRrSLcCBpYoWHXLEExjlWzJiZH2HH31n9uXrlvhOIdcOtq6wImQQjEEDypa5Bi8XebhuICW7vEcRAh7JTWE1jwE3VTwnUsw52YkbU92hY0WbkmSzKxiQJLrtJ8qs7I7Os2LcWVhWhydRcuSB4jcJJcwANUnAFc7ZMWWyN0HmfGuPbVGSclY7twYHZn0Nv3E/KKZpbsz6G37iflFM1gltmhaCouGMKkamIVZ2k8z5Df4UXbgUSfYAASSTsABkk9BWv2N2SwPe3BDz4EJkIIiTpMaznOYBirKNNzfwczlZDXZnYwsv3huNcfSVyFVQGKk6VAn6i7s21aIBHSuKTt+zUtHxr0UklZGcCJ6fjVWN8kez94qVxYzuOn73qTCRg+f/ADUgybF+5buXj83vFWeVI7qICqNu8nJBO1aPA8Sl1dSGRJmQVIPMMrAFT5EA1epkA1k9sBLT27xOmXCO0lVKkGCzbCCBBMdOcUINWCDiqrKxMAeZ2LHr91VPwwIjUS3rTz3yAI5dOZrpa4QQNEjkAdvenB35GhJd3nMDG378qnB51QFYnLBMQAACeWZOPuqtrvdmASwIJGpucgYY5jP4UIEv+nXbCsOGKlRlbNxQQpydNt1KlVJP1g0ezFVcJx1+/bS9aThyLttX1d4/hDKCBOjxHJGK0SLgWVI7wyRqkoTykDlttG1ZvA8WvDi3w1wlXVFAhiwOlQJ8OUEAxqgQNzBqQM8PxSd2bzhkCFlYOZYFSRiMGTtAzIiut2trIFq3c1yB/EtX7S6ST4ixt49HY1K/2RaLh9B1Bte5AZhkEoDDGRIkYimjaDZBIPkSNpiaAxv+n3me47Xu6NxFtkWlU+FC5U95cBlouvJ0jOnpmPaPBJYtXLutl7tJUtcJC93qYDx7hiYMzP2VrXFKgHcddiJMyYNTa1ODBBxETIHXcb0uCrg1ItjX6ULORExkDO1NW1yMmSCfwn+1ef7E7ONq33YZkS0XtpaUhQAjHTLKdZ8JG7fCaO1+xLd5IBdbhJ0XAzFxMSAxadJ05A6UJXLNrjbiW0LG4LYXJJI2HL/iDV/B3kdA1tlZeqsGE8/EN815T5O/Jazwdx7h/iEwFJT0RuSWjDc5rX4h+64hLhGlGVgzKHOtzEKUEmfDIIkzI55g7qRjGVou670azj2Qev8AzXivlN20eKe/2bYW9qCqt66qsSguEAqsCMpq8TFR5nNbnbnH3XsunD2bjswKS02YlTJQ3ACXAMjAEj0hWd8k+yFVLXEXbLWeLClLhlySZghgCVZZEruAD4cVKKzW4ftC2ysQdOglWUwGQjkVHlERuCIrH46+bpDNgBk0r08S5P8Aq/D7al2mUv3Q2lSLZOloGpmypOr1RJEbST0FVXth7yfnWtPp/TKKzf8ARmrVrvFC3Zn0Nv3E/KKZUMzhEXU5kxsABEljyGQPaRSHBcUi27Klhra2ulBl28I9FBlvgK9T2H2U6Hvbhi4V0hBtbBIJBIPiYwsnYaccyfGp0s5c6PRlOyOdkdkFG727BYYRRkJO5nmx2nkNtzW1Xn3+VIltFm5cVSQHBtgPHNNTCVmRJjaRINP9m9s270rOi4N7bFdUYyIPiXIyOvWtkcV9qKXfbH25VKo6vI/v21wTXRBOolAaNf761Vb4nUAVBMic4wdv35GgE+3CQiqjMrO6IArBWIJ8UHlCgmR0rp7N1fTXLl0GPDhUgcilsDVPPVI6ADFLXfnIe7dFlCQCEBck6FBMKAvpMxPP1elONx1wyUsMymdJJCEnlqR4Kr9++KkgbfIgD47R/egmIEgT++dIJwFy4T393WAI02w9pJO5PjLMfKYHSc1ceyrO5QMerEsfbLGZ86AYUCY38+nt6Vy+igScRkHGCNonFZfH8J3en5uzWnukJ4O7KmNTamFxWyq6toJwDyjVu2zIIzBnlPPagK7FuUB3aN/Ok+zRDXUZSH162bfWr6ghzyhSmn/QeRE2dpcYLSg3CAWIVVXLuzGAqz589huSKlwHAlXN1yTcI0xqYqiTIUesZzqOcmMYoC63c8CjJbA85G+/sriXwDDeFum+oTiI3/tV1xBloE9eeKDyxMZn/HnFAZh4i93i20gSjPqcahCsFZVRdJkalOTs3ODVQvPw6v3yhlA1JctjSpJk6WUt4WlRB9HxDamu0LaPd4ckSQ1wA5EfwySPYSqn/aKbAiPadic1IEuzLGlFf0zcXW7QcswGVVshQMad4A51K54h6JhWAnIJyJMETV6FjMRGw3JkY6/dWPxPaD2+PtWvD3b2/EWnV3jF9MEEASLZERnqMSSuNGobRgaMAEnkRseu4+ypWFYHT6MKCNjqJJ1TEbY2I39lMW08/huKg/gYGRmFyQDz26zNQCBsmQSxJBLDA3IjkNs+3zpHt7iiqi2MM85Hq/WYdNwJ5FhWmWM8s/h+zXmOJu95dd/PQPYhIx7Wn7vKrqMM58ldWeMSCqAAAIAwB0FQvbD3k/OtWVXe2HvJ+da9GWmYI7EeEX+DaYEoyohV1jUp0xiQeu0U0rX8f9zxA/3W8CMj0M+0ycb7ytwA/h2PcX8lO18r9SUXZM9zFPZCzaCKqqIVQFA6ACAPsFR4nhw+nJVlIZXWNSMDMqSCPtEEb1bRXCbTudWNfsLtouRZvwL2mQwEJdA3K+qRiVPWRjbYN5fb7ATHtgYrxl+wtwQwkfh5gjIPmK0fk92r3R+b33Y+j3Vxx6cyCjOo06wRzgkOIkg1upVlPh7KJwtyb19iykBWkgjpBjGT/aastjSAOQET5Dyqyirzg4WqJMjB/fSpAVTbu4wpPLlBIx+zUgtTbFD8qptK22obndeX21MXYwwPtAMH/HxoDO7S0pes3SRHjtkE+ESurWDsrDRE8wxHSp/9Tl+7tIbhKo4YFdAVy4EtP+hjgHl1FNd0LkSo0YMGPF0kco3rN+TaoDfI0B2usWRdI0qrMiSo2mCZO8+wAQSsdnXH/ivpW8XVwG8QQAR3eobrljI5tzpvse+7oS5DEXLiggBZCsQPCCY2+yKdLAVk8Rwt22LjcPolwZV5jWBAuAwcxEgiDpG2ZAjdF7iDcUG2LWprRXxaioK6jqG0jWsD1pml44jg0vXCUu2kQlE1adCWg530ksSpA8u7HWtvhOHFtQoJO5kxLFiWJMACSSdhVj9IBnEHpS4MQXHa9Z722VKd4xIDG0ZVQkMRAfxMIJ+q2Mqa128OSQIySdudZ3YPHI1pLLMO+t2kFy2fSUqoVp9aD0J9Jeol63Y3nPIA7Qf+TQFMmCROXwdpGOcggGKwPldwFoAXSfHp0sgI8aoS5OskaCsk65xyia9NbtLPogGeleQ4jtI3uKdG0+FDoA5L3ro0zzOlD9nSrqEXKZXVklEj2L2pftW40n+I4ZCxuXQiFZOvUQ4JPKYE/bn9vcTxDkayLplguETQbgYqUAEkhragHUTJHWtqnOwl1XmPJLZDE7AuykfdbJ8pHWtVSEacXJbM8JynLFmn2ze7uy2kwx8Knc6jgHzjf4V562gUBRgAAD2DFXcZxffvr+oJ7sRGDu58zy6D2mq6n09PGN35Oa88pWQVXe2HvJ+dasqu9sPeT861dLTKo7Euz/o7HuL+QU7WfwF5dFoTGlFmcQdIEe2nPnC+sK+UlF30e6mrFlFV/OF9YUfOF9YVzi+ibosqjjgCkMYUsgYzEKXWTPKBJnlE1P5wvrCj5wvrCpSad7ENpo2+N+UibcOBebmwMWk9r/WPksxzjE4nZfEXuECkFr4OnvVJGpmgA3ELnDYypMHyO584X1hR84X1hV7rVG7pHChGx663xa3La3LbSrBSGj6p5wdj5Har0SBArxvZfGmwHVR3llyTpUjVbJBDaAYUgnMEjJb2Vudh9ui/KXF7q9v3ZM6lOQyn62NwNiD5E641Iy0VOLRrss1wKRzn2/8Aiulq5pneuiCLOdhE/h7aU7Q7LW7DBil1ZKXFkFZiZAIDKYEqZBgdBThxAHnWdxHabjULdp3YEoreEW9QiSzapVROZGYMTUkEexOJvubgvLbJQi2HSVFwgSxCMSVALRk8j5VpElsbUtwHCG0gRm1MSzOwkBmYy0AkkCTgTsKdAigF7JZxq1QDtAWI5HM713u3O7Ae6P7tP4VLhvRHTMeyTH3V2632c6AR4vgDcIIuOrKTpcC3ziQRp8SnSJHkNiAa531y0662R0ZtJKoVKkjwkkuZE+GP9QrRDA153t3tNWPc27bOVdCX1BUVkZH0kzqYwDyIneuopydkQ2lyzT7bum3YchtJABBxIAPiieYWTXm1VbYLTjJLMST4jJ8RzvVvEO164z3FXlpGW0gDO/n+NVcZOho9L6sb6/qR56orfRpunFt7MdWpm7IY4HhTxFxQC4tjVqZQADtADkbz6pnfIpntV0UfNrShUH0kc52WeZIyT0gczDXafaYSbVg+IYLQCtvyAIy3lsOfQ5CLHX2kkkk7kk7muIRlVlnLXhHU2qaxjslRRRWszBVd7Ye8n51qyq72w95PzrXMtMmOz6FpHQVGVmMTVlI3/SNYDcTvXIMCPsqxHUATE0pFFAMm8uIA88VfoHQUhUxfYc/toBzQOgo0DoKrXiRzxVoM0B4Dih/FvfzH/GqbloNhgDzz1q7i/pb381/xquvEq/yP8m+HtRUge147DMrDOjUdD/6WUyoB21AAjrXruz+MF+2txcBgDGCVJGVPQjavLUWXa22u02lsahurgcnH4HcfaDbRr48SOJwvo9XxN1bSl2MKoJOCTjoBkk9BuaV7NVksqrKTcI1XOcO0FhMnURMYJwtYfaHb3eqiPbewO8tk3SUa2NDa21aWkIdIAJH1s6a9TbgDBmcyI8U862pprgpsSLgiRn/PxrjqSpE5POoG02dJAzMETHxmovfYELpWTy1f+NqkE7VyVBCwNowI5R8K6oB55BNVaWUGQMmQu+TymOtduXRECVbGCM5PI7HntNAJfKDjjwthrqgMygkIWgvGYWfrf5rzvZ10vbVyILy8QR6bFtjkb86a+UnB3kuPe1RbK2kRpBNshmLagwwHLRInYYFK8bZJW0UvMNWl9IVA+jeLjEMqg9QJPKtlBxir+WZaycuPCJ8St1lZLGk3ijlNRhQQDDP/AKZj7ajdsKdIR7rBSCHLadPkCh/iNyLTp6Scjtvh95ODuJMH3iTLew4HICr60YuTvLXX7KMlFWW+ziqAIAgV2iirSsKKKKAKrvbD3k/OtWVXe2HvJ+da5lpkx2e84tjgUtWgRO9VLw6+2sBuFJrlW3LBHs8qroAqM100GgCp2XII9tRpnhrMZPwoDw/F/S3v5r/jVdWcX9Le/mv+NV14lX3y/Jvh7UFFFFVnQVd8nL5sXu5LN3VxVFpWYkW3t6tSrOQGQqQAYHdmAJzTULinBU6WVgymAQCOo5giQfbVtKphL4OJxuj2bMRy++juxGRNY/Z3yhV5W/psviBqJVwRurFQNwQRuMdROhx3FLZtm5vjwiR4ydgJ6yNq9FO+jO+NmZ8oO0jwrWxatC476pGqAqiBqjmxYqgA31HpWvZsmFNyC4AmPRDRnSOk9c15LtO385uJcuKoZAVBQuCQ31WMiVG4kYORFb3D9osvC963icAqJ+uwJRT8TE/Gr50nGKvsqhUUmxP5V8T3tu5w1v0mADOfRTIMf6mjly59Kz7NoIIH37nlmu20gZMnck7sTkk+01Kt1KkoL5MdSo5sKKKKtKwooooAooooAqu9sPeT861ZVd7Ye8n51rmWmTHZ9EooorAbgpLiLenbnTtU8RaJyOVAJ0c66aAOlAcNaKCAKVs2DIJEeVN0B8/4v6W9/Nf8arqzi/pb381/xquvEq++X5N8Pagoooqs6CiiigIX7iqpZyAoEktAAHnNK8F2dcd3exaXSvhMlRJ8LHSpypK4AGCd9MSbrXD3eJZktpKgeJmOm2ckFSwBOqIMAbNXreyOAFi3pxqOWjaYAgDoAAB7K9L09J0vvb56/ZkqSVT7bcHm7QN1hbQkMTBxlBzLAjBA5HnFaPbgVBasIIA8RHRVwsneSx+Ohq2+IvJaVnYhQBk/8ZJ8q8q1wuzXGEMxmPVAwq/AffNejTk6003pGSaVKDS2woooraZQooooAooooAooooAqu9sPeT861ZVd7Ye8n51rmWmTHZ9EooorAbgrF7R47uzed7xtW7YXZVMys8xJJ6VtVgcfa4a49+3xGgg92QGIB9HdTuD5iokX0EsuVx8K72jx9n5dq1yHa6iE+nFswOrKB+Fe+7EYlDJ1eIgMQASMESB7a8LwfyR4ReKYteU8OullUsviYzKk81ED2zXveybgcXGUgg3HgjIO1Vwy8m718fTpL6K8c8f7nseoooq08o+f8X9Le/mv+NV1bxQ/i3v5r/jVcV4lX3y/Jvh7UcorsURVZ0corsUAUBpfJG59MvRlafekR7fBP+4VscbxqWV1OfYBlmPRRzNeT+T3EnhbZtCyO9JDvcDeC6zSGd8AhvD6IB5Qd4tfUza3Op9p5AdFH1R+zXu0aX1bSWjzqlVQ48k+L4l7zBnwBlUBkKepP1m89hy61CiKIr0YxUVZGGUnJ3YUURRFdEBRRFEUAUURRFAFFEURQBVd7Ye8n51qyKheGB7yfnWolpkx2fQ6KKK883BS9/eiijOo7KqZsbUUVCOpaLKKKKkrPgnyv/8AXcT/ADT+ArIoorLLbLloKKKKgBRRRQFvDbn4f3piiitlL2Ion7goooqw4CiiigCiiigCiiigCiiigCreD+ltfzbX/wCi0UVDCP/Z"/>
          <p:cNvSpPr>
            <a:spLocks noChangeAspect="1" noChangeArrowheads="1"/>
          </p:cNvSpPr>
          <p:nvPr/>
        </p:nvSpPr>
        <p:spPr bwMode="auto">
          <a:xfrm>
            <a:off x="155575" y="-1333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6148" name="AutoShape 4" descr="data:image/jpeg;base64,/9j/4AAQSkZJRgABAQAAAQABAAD/2wCEAAkGBxMQEhUTExQVFBUXGBYXGRYYGBQYGBYYFxgXFxwcGBcYHCggGRolHBYYITUiJSkrLi8uFx81ODMsNygtLisBCgoKDg0OGxAQGyslHyYsNCwsLCwsNywsLCwtNCwsLCwsLCw0LCwsLCwsLCwsLCwsLCwsLCwsLCwsLCwsLCwsLP/AABEIAMEA4AMBIgACEQEDEQH/xAAbAAACAwEBAQAAAAAAAAAAAAAABAIDBQEGB//EAEIQAAIBAwIDBAUKBQMDBQEAAAECEQADIRIxBEFRBRMiYTJScXKBBhQzQpGhsbLS8CNzk8HRYoLxFSThNEOSorNj/8QAGgEBAAMBAQEAAAAAAAAAAAAAAAEDBAIFBv/EACcRAAIBBAIBAwQDAAAAAAAAAAABAgMREjEhUUEEMmETInHRM4Hw/9oADAMBAAIRAxEAPwD0fZ+prVsm5dJKKSe9vZJA/wBVMaT693+re/VVHZn0Nv3E/KKZrxJTld8s3qKtojpPr3f6t79VGk+vd/q3v1VKiuc5dsYrojpPr3f6t79VGk+vd/q3v1VKimcu2MV0R0n17v8AVvfqo0n17v8AVvfqqVVBmb0YA6kEz94ipzl2xiujlwnYPdn+begDqfF91dt2SP8A3Lx9t69+qp200j8TzJ86lT6ku2MV0R0n17v9W9+qjSfXu/1b36qlRUZy7YxXRHSfXu/1b36qr7HX/u7qXLlwq9q21pTfu72y4uwurf8AiW9uQFSv31QSzBR5nfyHU+QqPyUuLxF1uILpAL2rCq4JKiO8cwc6vBAjAUGfFi6lKd73djiaib78EuwNyf5t7A/+dTHZ6dbn9W9+ulrnbFktoVtTA6SVVmFs6gsOQPBJwJ3g9DXOP+UPDWHVHuqCzaNwdJhT4z9XDLv6wq/7/kr4GW4FAP8A3P6t79dct8AsCTc/q3v100jg5BB9hnfNRz6I+3yqMn2TZFPzBOtz+re/XUbnAoMy+P8A+t79dM6PM1xhkb0yfYsha52cjqRquiQRIvXgRPMHXg0pwXYekhrl69ceDMXbyW88xbD4xHM1sUUzl2LIV+YJ1uf1b366VucALY1a3ZRuDdujHvat/bv99P3uIVI1MBP7n2edL3LvesqLJUEMzQdMAyACd5I5ch5ipUpEWQjYthUVrneaW3Y3b6lNz4gWwMbzzFMlLfS/PIa+IyB/u/GmO0DhVOzOqnaI3z7Yj401RyYsZXzRjGGWcgm7fOkCfSGsSTjbqemY8Zwgt2ZD3dS6PF3t6SdSyY18+la9Ids/RN/t/OlTGbug0rHm+z0Pc2yCZ0JgnB8Ix5Uzrb1T9q/5qrsz6G37iflFM1hltmhaK9beqftX/NGtvVP2r/mrKK5BXrb1T9q/5o1t6p+1f81ZRQFYDNv4R0ByfjU0WBArtFCQooqPD2fnFwW1aF0lndT4lEgKBggFiSQT6hwc11CDk7IhuyuD3Qu5AJkgczG8Dc/ClbfGC8wtWtWtgpHhPhRvr+KPqgsOuOtb3CfJy0hfXN4tE99BxgjSoAC5UcslR0rRUMEhfqjwzyAGFgRnlNbIemS5kyl1X4Euy+x+6JdiL90ACSmkKBJ8KkkoxOSZzA6CO9odlcOxR2t2mGqSdKYGlt53GefXlTfD8XrG4kAEjmJ36SPPIqvjLk2r2mWAR8iNys/CJrSlbhFT5ODs+ybXd92vdghtGnwlpnI235UNwFk23td0gVxDIqqoYScGI5z99MX21EgEaSviMHIkYEnGCeuIqmz4H04IYFpwNJU8+WQ3/wBTUgT4nsSyoAtf9u5IE2TonEElNmwIyD91Q4rsR2AKcVfV1ggkoyyDnWoA1AhSNMgeIxBzWgTqKmCIJUsIEyPuzB9oFMiNWR9oGfjt/wA1FgYlngONtsZ4i1eGotpa0bYIMeAMGJTTEg+KdZkYFWdi9rfORcVk7q7abRct6g2k7qwIiUYZBIHPoa2GAIHOR1HSsvtDsmxxF1Wu2kZlV/EYBElYBPNTBMH1edcuCZN7DNy9pAAEsZAWeY3k8h51TbsXWYl2C4AGhicgtJ0ssZkddqUX5L2kuG7wxbhnI0sE0lHMrpLoRkAqdis6jnpLg+1W702L/d2r4VX0h9YIbVgGFOrwnBA6iRVcoNaJTNGzYCzuSYknJMf23+01JXXYEfvpQQTvgeR3qUcqqOiF5FdSDkHfP96VvXXtwRNy3PiwS43yun0hMCInzpvux0qdTcFdu6GEjIOxpPtnNpsc0/OtXPZZDNsAySWUmBPUEAwZ3rP7Wd9BDsFkIQqxkrcXUCWyd12jnXUVyiHoyuzPobfuJ+UUzS3Zn0Nv3E/KKZrDLbNC0FFFFQSFFFFAFV8TeFtSx5AmBufIDmTsB1NL8bxypADWwZ8UkEosElu7BBeI2ke2tf8A6Tw9khVtNxTurMdbAsFUgkpqgIxZ1wunltAq+lQc+WVynYotdjtc/wDUO1sGIRI0spmVd2X0m2gRHxrW4Ls5eGRUthVCjkDqYj1yTJO+fOrey+Ge3Yt27zG46gSTB1adsgZIxnBO9XdwVGbjhY56ZGDzImt8YqKsihtvZ23xIbIGoAbyuDzGPh9orqWGBNwGSYlPq/7TyPnsaoLgqCVVy0CQB6Uc+u21NWYAAkzzwRk5OOW+1SQLcNbUfw40hZ0SAJncAdRMdc0zeuFQWUeR3O3MRuRnHOq7V8XfCuROW5YPLqcAfGphjjBmeZxNAW27Y0gDIjBxz5iKV4mzqhtgDjyPI/bXTw2QFAWZJYHcAjEEQfSPsqVy5plW9Hww56tMDzbA+0UBWAC0Tq1DxSPsyoA1Y9u1dUusq8HeCCJI8xA+6rrniBEg6hiDk+Y8878qOFOtQx3jf2/dGNxQFV5mKkAKCY3znbYbx8K5YSLl0EtBVDJjnrXly8NXO05mYMEAeY/uPuqLLmRgzEyZjeCJyP8ANAZ6dpu73bSWm1WyEJYqiGVDBubd2ZIDAGSrDlV3C9mLpdbgS8Xcu+pFCsWAEhTMAABRkmBvS/A2RYu3C2pmvMum7AzpDEWzBkBTrjl462VOryj986kGEFfhWKka7BZQryS1oudIRgZLLMeKfrxGJrUqziOFW8jJcGpWwRkHyMjY7EEVk8KzcO/cXCSCW7q4c6l30MfXUbTlgpPI1TUh5R0maVFFFUnYVn9ugdyZj0kieutdvOtCsTtRQ4uls6HthckgZQzA+tJO9dQ2cvRl9mfQ2/cT8opmluzPobfuJ+UUzWKW2aFoKKKKgkKqvM2EQTcYjSoGoxI1GJGADMkgbda5xdxgCtsFrjBtCgFiTG8D6oJEk4E5r1HZnZycOW063LRqd9OogbCFUAKJOAOZq+jRz5eiuc7cCPH8GnDcK1th3yO3ia6FKLrPpOqAeAGMDPnzplOIsWT3tziUYuNKu72lWBmLYEADMnc4EkwK1Q1ZXHcALb/ObFpDeClXAAVrtsnUV1evIkE+Y5zXoLozjfC8bav5tXEuBdyjq0TMeiT0P2eVMFiOpHwrONixxH8ZGYMQVLW2dHwdnGCWU8mGCT1Ndt2+ItgQ631jIcBbvwuJCN7NA9tAOraBOqM7fvzxVffLOWgjlOST5DnjlWdb4G/bdbyP3hcRetElUJ5NamdBX0YPpDeCMz4LtNCX0pdL6gGUISUaJ0sw8IIJnfZgdjNAMWGYAAqyvyBMg9ZI2ic/dNXJZYEww8wRIz0Agrt50tf4m8+kW7TIxOWuBGRBBkkJcBY+QI33qJ4x7APziW3i7atXCsAT4kXWbcZyTGNxtQDltSpJK+yDgD9/vFcupBQ+l4hgxuREii1eW4qsjhlYBgwYMrKeYYbiOYNQvIDI6EEQcz5RyoCF24qquohCYgjDGPVjcnb/AHVHhQY0hRC4XkfYVbONqvPDqApAz4c88eZ+NXgjA3+/7/jQGZxXbVlJU3UDSoFsMneaiQI0Tqkk9KU43tIXQLdm7puXSUJDJrs6SS5KmYaAQJBExTPZDQjoxHeh37wDEkmVaNWAViB0ESYmnOIulVJzK5I5AGRMmRG+fI1IE7PZw1S9w3NIXSLsEW2BbxAAAE7ZPqjbm9w906SSMknIwMYBE8oANRu64MBZEkEz06QMf4rssq6ZU6QOTSY8uX30AwhAHn/moXuHW4CtxQwMYIBGOY6HO+9RIdjOF8skN7TiiyzOocHJG2CPOD8N6gkSu/Jzh2iBcSAVAt3bqCCI2VgNvsqhfk/D3D864qLkHRrSLcCBpYoWHXLEExjlWzJiZH2HH31n9uXrlvhOIdcOtq6wImQQjEEDypa5Bi8XebhuICW7vEcRAh7JTWE1jwE3VTwnUsw52YkbU92hY0WbkmSzKxiQJLrtJ8qs7I7Os2LcWVhWhydRcuSB4jcJJcwANUnAFc7ZMWWyN0HmfGuPbVGSclY7twYHZn0Nv3E/KKZpbsz6G37iflFM1gltmhaCouGMKkamIVZ2k8z5Df4UXbgUSfYAASSTsABkk9BWv2N2SwPe3BDz4EJkIIiTpMaznOYBirKNNzfwczlZDXZnYwsv3huNcfSVyFVQGKk6VAn6i7s21aIBHSuKTt+zUtHxr0UklZGcCJ6fjVWN8kez94qVxYzuOn73qTCRg+f/ADUgybF+5buXj83vFWeVI7qICqNu8nJBO1aPA8Sl1dSGRJmQVIPMMrAFT5EA1epkA1k9sBLT27xOmXCO0lVKkGCzbCCBBMdOcUINWCDiqrKxMAeZ2LHr91VPwwIjUS3rTz3yAI5dOZrpa4QQNEjkAdvenB35GhJd3nMDG378qnB51QFYnLBMQAACeWZOPuqtrvdmASwIJGpucgYY5jP4UIEv+nXbCsOGKlRlbNxQQpydNt1KlVJP1g0ezFVcJx1+/bS9aThyLttX1d4/hDKCBOjxHJGK0SLgWVI7wyRqkoTykDlttG1ZvA8WvDi3w1wlXVFAhiwOlQJ8OUEAxqgQNzBqQM8PxSd2bzhkCFlYOZYFSRiMGTtAzIiut2trIFq3c1yB/EtX7S6ST4ixt49HY1K/2RaLh9B1Bte5AZhkEoDDGRIkYimjaDZBIPkSNpiaAxv+n3me47Xu6NxFtkWlU+FC5U95cBlouvJ0jOnpmPaPBJYtXLutl7tJUtcJC93qYDx7hiYMzP2VrXFKgHcddiJMyYNTa1ODBBxETIHXcb0uCrg1ItjX6ULORExkDO1NW1yMmSCfwn+1ef7E7ONq33YZkS0XtpaUhQAjHTLKdZ8JG7fCaO1+xLd5IBdbhJ0XAzFxMSAxadJ05A6UJXLNrjbiW0LG4LYXJJI2HL/iDV/B3kdA1tlZeqsGE8/EN815T5O/Jazwdx7h/iEwFJT0RuSWjDc5rX4h+64hLhGlGVgzKHOtzEKUEmfDIIkzI55g7qRjGVou670azj2Qev8AzXivlN20eKe/2bYW9qCqt66qsSguEAqsCMpq8TFR5nNbnbnH3XsunD2bjswKS02YlTJQ3ACXAMjAEj0hWd8k+yFVLXEXbLWeLClLhlySZghgCVZZEruAD4cVKKzW4ftC2ysQdOglWUwGQjkVHlERuCIrH46+bpDNgBk0r08S5P8Aq/D7al2mUv3Q2lSLZOloGpmypOr1RJEbST0FVXth7yfnWtPp/TKKzf8ARmrVrvFC3Zn0Nv3E/KKZUMzhEXU5kxsABEljyGQPaRSHBcUi27Klhra2ulBl28I9FBlvgK9T2H2U6Hvbhi4V0hBtbBIJBIPiYwsnYaccyfGp0s5c6PRlOyOdkdkFG727BYYRRkJO5nmx2nkNtzW1Xn3+VIltFm5cVSQHBtgPHNNTCVmRJjaRINP9m9s270rOi4N7bFdUYyIPiXIyOvWtkcV9qKXfbH25VKo6vI/v21wTXRBOolAaNf761Vb4nUAVBMic4wdv35GgE+3CQiqjMrO6IArBWIJ8UHlCgmR0rp7N1fTXLl0GPDhUgcilsDVPPVI6ADFLXfnIe7dFlCQCEBck6FBMKAvpMxPP1elONx1wyUsMymdJJCEnlqR4Kr9++KkgbfIgD47R/egmIEgT++dIJwFy4T393WAI02w9pJO5PjLMfKYHSc1ceyrO5QMerEsfbLGZ86AYUCY38+nt6Vy+igScRkHGCNonFZfH8J3en5uzWnukJ4O7KmNTamFxWyq6toJwDyjVu2zIIzBnlPPagK7FuUB3aN/Ok+zRDXUZSH162bfWr6ghzyhSmn/QeRE2dpcYLSg3CAWIVVXLuzGAqz589huSKlwHAlXN1yTcI0xqYqiTIUesZzqOcmMYoC63c8CjJbA85G+/sriXwDDeFum+oTiI3/tV1xBloE9eeKDyxMZn/HnFAZh4i93i20gSjPqcahCsFZVRdJkalOTs3ODVQvPw6v3yhlA1JctjSpJk6WUt4WlRB9HxDamu0LaPd4ckSQ1wA5EfwySPYSqn/aKbAiPadic1IEuzLGlFf0zcXW7QcswGVVshQMad4A51K54h6JhWAnIJyJMETV6FjMRGw3JkY6/dWPxPaD2+PtWvD3b2/EWnV3jF9MEEASLZERnqMSSuNGobRgaMAEnkRseu4+ypWFYHT6MKCNjqJJ1TEbY2I39lMW08/huKg/gYGRmFyQDz26zNQCBsmQSxJBLDA3IjkNs+3zpHt7iiqi2MM85Hq/WYdNwJ5FhWmWM8s/h+zXmOJu95dd/PQPYhIx7Wn7vKrqMM58ldWeMSCqAAAIAwB0FQvbD3k/OtWVXe2HvJ+da9GWmYI7EeEX+DaYEoyohV1jUp0xiQeu0U0rX8f9zxA/3W8CMj0M+0ycb7ytwA/h2PcX8lO18r9SUXZM9zFPZCzaCKqqIVQFA6ACAPsFR4nhw+nJVlIZXWNSMDMqSCPtEEb1bRXCbTudWNfsLtouRZvwL2mQwEJdA3K+qRiVPWRjbYN5fb7ATHtgYrxl+wtwQwkfh5gjIPmK0fk92r3R+b33Y+j3Vxx6cyCjOo06wRzgkOIkg1upVlPh7KJwtyb19iykBWkgjpBjGT/aastjSAOQET5Dyqyirzg4WqJMjB/fSpAVTbu4wpPLlBIx+zUgtTbFD8qptK22obndeX21MXYwwPtAMH/HxoDO7S0pes3SRHjtkE+ESurWDsrDRE8wxHSp/9Tl+7tIbhKo4YFdAVy4EtP+hjgHl1FNd0LkSo0YMGPF0kco3rN+TaoDfI0B2usWRdI0qrMiSo2mCZO8+wAQSsdnXH/ivpW8XVwG8QQAR3eobrljI5tzpvse+7oS5DEXLiggBZCsQPCCY2+yKdLAVk8Rwt22LjcPolwZV5jWBAuAwcxEgiDpG2ZAjdF7iDcUG2LWprRXxaioK6jqG0jWsD1pml44jg0vXCUu2kQlE1adCWg530ksSpA8u7HWtvhOHFtQoJO5kxLFiWJMACSSdhVj9IBnEHpS4MQXHa9Z722VKd4xIDG0ZVQkMRAfxMIJ+q2Mqa128OSQIySdudZ3YPHI1pLLMO+t2kFy2fSUqoVp9aD0J9Jeol63Y3nPIA7Qf+TQFMmCROXwdpGOcggGKwPldwFoAXSfHp0sgI8aoS5OskaCsk65xyia9NbtLPogGeleQ4jtI3uKdG0+FDoA5L3ro0zzOlD9nSrqEXKZXVklEj2L2pftW40n+I4ZCxuXQiFZOvUQ4JPKYE/bn9vcTxDkayLplguETQbgYqUAEkhragHUTJHWtqnOwl1XmPJLZDE7AuykfdbJ8pHWtVSEacXJbM8JynLFmn2ze7uy2kwx8Knc6jgHzjf4V562gUBRgAAD2DFXcZxffvr+oJ7sRGDu58zy6D2mq6n09PGN35Oa88pWQVXe2HvJ+dasqu9sPeT861dLTKo7Euz/o7HuL+QU7WfwF5dFoTGlFmcQdIEe2nPnC+sK+UlF30e6mrFlFV/OF9YUfOF9YVzi+ibosqjjgCkMYUsgYzEKXWTPKBJnlE1P5wvrCj5wvrCpSad7ENpo2+N+UibcOBebmwMWk9r/WPksxzjE4nZfEXuECkFr4OnvVJGpmgA3ELnDYypMHyO584X1hR84X1hV7rVG7pHChGx663xa3La3LbSrBSGj6p5wdj5Har0SBArxvZfGmwHVR3llyTpUjVbJBDaAYUgnMEjJb2Vudh9ui/KXF7q9v3ZM6lOQyn62NwNiD5E641Iy0VOLRrss1wKRzn2/8Aiulq5pneuiCLOdhE/h7aU7Q7LW7DBil1ZKXFkFZiZAIDKYEqZBgdBThxAHnWdxHabjULdp3YEoreEW9QiSzapVROZGYMTUkEexOJvubgvLbJQi2HSVFwgSxCMSVALRk8j5VpElsbUtwHCG0gRm1MSzOwkBmYy0AkkCTgTsKdAigF7JZxq1QDtAWI5HM713u3O7Ae6P7tP4VLhvRHTMeyTH3V2632c6AR4vgDcIIuOrKTpcC3ziQRp8SnSJHkNiAa531y0662R0ZtJKoVKkjwkkuZE+GP9QrRDA153t3tNWPc27bOVdCX1BUVkZH0kzqYwDyIneuopydkQ2lyzT7bum3YchtJABBxIAPiieYWTXm1VbYLTjJLMST4jJ8RzvVvEO164z3FXlpGW0gDO/n+NVcZOho9L6sb6/qR56orfRpunFt7MdWpm7IY4HhTxFxQC4tjVqZQADtADkbz6pnfIpntV0UfNrShUH0kc52WeZIyT0gczDXafaYSbVg+IYLQCtvyAIy3lsOfQ5CLHX2kkkk7kk7muIRlVlnLXhHU2qaxjslRRRWszBVd7Ye8n51qyq72w95PzrXMtMmOz6FpHQVGVmMTVlI3/SNYDcTvXIMCPsqxHUATE0pFFAMm8uIA88VfoHQUhUxfYc/toBzQOgo0DoKrXiRzxVoM0B4Dih/FvfzH/GqbloNhgDzz1q7i/pb381/xquvEq/yP8m+HtRUge147DMrDOjUdD/6WUyoB21AAjrXruz+MF+2txcBgDGCVJGVPQjavLUWXa22u02lsahurgcnH4HcfaDbRr48SOJwvo9XxN1bSl2MKoJOCTjoBkk9BuaV7NVksqrKTcI1XOcO0FhMnURMYJwtYfaHb3eqiPbewO8tk3SUa2NDa21aWkIdIAJH1s6a9TbgDBmcyI8U862pprgpsSLgiRn/PxrjqSpE5POoG02dJAzMETHxmovfYELpWTy1f+NqkE7VyVBCwNowI5R8K6oB55BNVaWUGQMmQu+TymOtduXRECVbGCM5PI7HntNAJfKDjjwthrqgMygkIWgvGYWfrf5rzvZ10vbVyILy8QR6bFtjkb86a+UnB3kuPe1RbK2kRpBNshmLagwwHLRInYYFK8bZJW0UvMNWl9IVA+jeLjEMqg9QJPKtlBxir+WZaycuPCJ8St1lZLGk3ijlNRhQQDDP/AKZj7ajdsKdIR7rBSCHLadPkCh/iNyLTp6Scjtvh95ODuJMH3iTLew4HICr60YuTvLXX7KMlFWW+ziqAIAgV2iirSsKKKKAKrvbD3k/OtWVXe2HvJ+da5lpkx2e84tjgUtWgRO9VLw6+2sBuFJrlW3LBHs8qroAqM100GgCp2XII9tRpnhrMZPwoDw/F/S3v5r/jVdWcX9Le/mv+NV14lX3y/Jvh7UFFFFVnQVd8nL5sXu5LN3VxVFpWYkW3t6tSrOQGQqQAYHdmAJzTULinBU6WVgymAQCOo5giQfbVtKphL4OJxuj2bMRy++juxGRNY/Z3yhV5W/psviBqJVwRurFQNwQRuMdROhx3FLZtm5vjwiR4ydgJ6yNq9FO+jO+NmZ8oO0jwrWxatC476pGqAqiBqjmxYqgA31HpWvZsmFNyC4AmPRDRnSOk9c15LtO385uJcuKoZAVBQuCQ31WMiVG4kYORFb3D9osvC963icAqJ+uwJRT8TE/Gr50nGKvsqhUUmxP5V8T3tu5w1v0mADOfRTIMf6mjly59Kz7NoIIH37nlmu20gZMnck7sTkk+01Kt1KkoL5MdSo5sKKKKtKwooooAooooAqu9sPeT861ZVd7Ye8n51rmWmTHZ9EooorAbgpLiLenbnTtU8RaJyOVAJ0c66aAOlAcNaKCAKVs2DIJEeVN0B8/4v6W9/Nf8arqzi/pb381/xquvEq++X5N8Pagoooqs6CiiigIX7iqpZyAoEktAAHnNK8F2dcd3exaXSvhMlRJ8LHSpypK4AGCd9MSbrXD3eJZktpKgeJmOm2ckFSwBOqIMAbNXreyOAFi3pxqOWjaYAgDoAAB7K9L09J0vvb56/ZkqSVT7bcHm7QN1hbQkMTBxlBzLAjBA5HnFaPbgVBasIIA8RHRVwsneSx+Ohq2+IvJaVnYhQBk/8ZJ8q8q1wuzXGEMxmPVAwq/AffNejTk6003pGSaVKDS2woooraZQooooAooooAooooAqu9sPeT861ZVd7Ye8n51rmWmTHZ9EooorAbgrF7R47uzed7xtW7YXZVMys8xJJ6VtVgcfa4a49+3xGgg92QGIB9HdTuD5iokX0EsuVx8K72jx9n5dq1yHa6iE+nFswOrKB+Fe+7EYlDJ1eIgMQASMESB7a8LwfyR4ReKYteU8OullUsviYzKk81ED2zXveybgcXGUgg3HgjIO1Vwy8m718fTpL6K8c8f7nseoooq08o+f8X9Le/mv+NV1bxQ/i3v5r/jVcV4lX3y/Jvh7UcorsURVZ0corsUAUBpfJG59MvRlafekR7fBP+4VscbxqWV1OfYBlmPRRzNeT+T3EnhbZtCyO9JDvcDeC6zSGd8AhvD6IB5Qd4tfUza3Op9p5AdFH1R+zXu0aX1bSWjzqlVQ48k+L4l7zBnwBlUBkKepP1m89hy61CiKIr0YxUVZGGUnJ3YUURRFdEBRRFEUAUURRFAFFEURQBVd7Ye8n51qyKheGB7yfnWolpkx2fQ6KKK883BS9/eiijOo7KqZsbUUVCOpaLKKKKkrPgnyv/8AXcT/ADT+ArIoorLLbLloKKKKgBRRRQFvDbn4f3piiitlL2Ion7goooqw4CiiigCiiigCiiigCiiigCreD+ltfzbX/wCi0UVDCP/Z"/>
          <p:cNvSpPr>
            <a:spLocks noChangeAspect="1" noChangeArrowheads="1"/>
          </p:cNvSpPr>
          <p:nvPr/>
        </p:nvSpPr>
        <p:spPr bwMode="auto">
          <a:xfrm>
            <a:off x="307975" y="190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6149" name="Picture 6" descr="http://upload.wikimedia.org/wikipedia/commons/thumb/3/34/RioGrandedoSul_Municip_NovaPetropolis.svg/280px-RioGrandedoSul_Municip_NovaPetropoli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56313" y="1700213"/>
            <a:ext cx="5414962" cy="468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tângulo 4"/>
          <p:cNvSpPr>
            <a:spLocks noChangeArrowheads="1"/>
          </p:cNvSpPr>
          <p:nvPr/>
        </p:nvSpPr>
        <p:spPr bwMode="auto">
          <a:xfrm>
            <a:off x="306388" y="2133600"/>
            <a:ext cx="5499100" cy="352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pt-BR" sz="2400">
                <a:solidFill>
                  <a:srgbClr val="002060"/>
                </a:solidFill>
              </a:rPr>
              <a:t>Região serrana do estado do Rio Grande do Sul. </a:t>
            </a:r>
          </a:p>
          <a:p>
            <a:pPr marL="285750" indent="-285750">
              <a:buFont typeface="Arial" charset="0"/>
              <a:buChar char="•"/>
            </a:pPr>
            <a:endParaRPr lang="pt-BR" sz="2400">
              <a:solidFill>
                <a:srgbClr val="00206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pt-BR" sz="2400">
                <a:solidFill>
                  <a:srgbClr val="002060"/>
                </a:solidFill>
              </a:rPr>
              <a:t>19 mil habitantes </a:t>
            </a:r>
          </a:p>
          <a:p>
            <a:pPr marL="285750" indent="-285750">
              <a:buFont typeface="Arial" charset="0"/>
              <a:buChar char="•"/>
            </a:pPr>
            <a:endParaRPr lang="pt-BR" sz="2400">
              <a:solidFill>
                <a:srgbClr val="002060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pt-BR" sz="2400">
                <a:solidFill>
                  <a:srgbClr val="002060"/>
                </a:solidFill>
              </a:rPr>
              <a:t>Mantêm viva a essência da sua cultura germânica por meio do sotaque alemão, dos costumes, da farta gastronomia, da arquitetura germânica e do seu legado cultural.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684213" y="404813"/>
            <a:ext cx="10058400" cy="427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684213" y="1052513"/>
            <a:ext cx="11172825" cy="187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Meta 2. Fornecer orientações sobre cárie dentária para 100% das crianças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2628900" y="6402388"/>
            <a:ext cx="6169025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7.</a:t>
            </a:r>
            <a:r>
              <a:rPr lang="pt-BR" altLang="pt-BR" sz="1200">
                <a:solidFill>
                  <a:srgbClr val="000000"/>
                </a:solidFill>
              </a:rPr>
              <a:t> Proporção de escolares com orientações sobre cárie dentária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</a:t>
            </a:r>
          </a:p>
        </p:txBody>
      </p:sp>
      <p:pic>
        <p:nvPicPr>
          <p:cNvPr id="33797" name="Imagem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47850" y="2259013"/>
            <a:ext cx="7200900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395288" y="4048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ChangeArrowheads="1"/>
          </p:cNvSpPr>
          <p:nvPr/>
        </p:nvSpPr>
        <p:spPr bwMode="auto">
          <a:xfrm>
            <a:off x="684213" y="249238"/>
            <a:ext cx="10058400" cy="131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820738" y="333375"/>
            <a:ext cx="10058400" cy="3240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Meta 3. Fornecer orientações nutricionais para 100% das crianças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684463" y="6402388"/>
            <a:ext cx="6330950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Figura 8.</a:t>
            </a:r>
            <a:r>
              <a:rPr lang="pt-BR" altLang="pt-BR" sz="1200">
                <a:solidFill>
                  <a:srgbClr val="000000"/>
                </a:solidFill>
              </a:rPr>
              <a:t> Proporção de escolares com orientações nutricionais.</a:t>
            </a:r>
          </a:p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</a:pPr>
            <a:r>
              <a:rPr lang="pt-BR" altLang="pt-BR" sz="1200" b="1">
                <a:solidFill>
                  <a:srgbClr val="000000"/>
                </a:solidFill>
              </a:rPr>
              <a:t>Fonte:</a:t>
            </a:r>
            <a:r>
              <a:rPr lang="pt-BR" altLang="pt-BR" sz="1200">
                <a:solidFill>
                  <a:srgbClr val="000000"/>
                </a:solidFill>
              </a:rPr>
              <a:t> Planilha de coleta de dados para a saúde bucal em escolares.</a:t>
            </a:r>
          </a:p>
        </p:txBody>
      </p:sp>
      <p:pic>
        <p:nvPicPr>
          <p:cNvPr id="34821" name="Imagem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813" y="2278063"/>
            <a:ext cx="7262812" cy="410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395288" y="336550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Resultados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ChangeArrowheads="1"/>
          </p:cNvSpPr>
          <p:nvPr/>
        </p:nvSpPr>
        <p:spPr bwMode="auto">
          <a:xfrm>
            <a:off x="684213" y="-419100"/>
            <a:ext cx="100584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3200">
                <a:solidFill>
                  <a:srgbClr val="FFFFFF"/>
                </a:solidFill>
              </a:rPr>
              <a:t>Discussão</a:t>
            </a: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684213" y="1808163"/>
            <a:ext cx="10710862" cy="40687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marL="342900" indent="-342900">
              <a:lnSpc>
                <a:spcPct val="15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Qualidade da atenção à saúde bucal dos escolares: visitas mensais, maior número do alunos, maior número de primeiras consultas, maior número de consultas para escolares de alto risco, melhor adesão aos tratamentos, maior número de tratamentos concluídos e sistematização dos registros.</a:t>
            </a:r>
          </a:p>
          <a:p>
            <a:pPr marL="342900" indent="-342900">
              <a:lnSpc>
                <a:spcPct val="15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Equipe integrada as atividades propostas, maior proximidade da comunidade escolar</a:t>
            </a:r>
          </a:p>
          <a:p>
            <a:pPr marL="342900" indent="-342900">
              <a:lnSpc>
                <a:spcPct val="15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Comunidade participativa . As professoras reconhecem a importância e a evolução dos alunos em cuidados com a saúde bucal nesses quatro meses. Hoje, com o auxílio das ACS a escovação supervisionada vem sendo realizada semanalmente na escola.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95288" y="315913"/>
            <a:ext cx="11172825" cy="5715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pt-BR" sz="3200" b="1" dirty="0" smtClean="0">
                <a:solidFill>
                  <a:srgbClr val="002060"/>
                </a:solidFill>
                <a:latin typeface="+mn-lt"/>
              </a:rPr>
              <a:t>Discussão</a:t>
            </a:r>
            <a:endParaRPr lang="pt-BR" sz="24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684213" y="685800"/>
            <a:ext cx="10058400" cy="80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3200">
                <a:solidFill>
                  <a:srgbClr val="FFFFFF"/>
                </a:solidFill>
              </a:rPr>
              <a:t>Importância do curso o para crescimento profissional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684213" y="2233613"/>
            <a:ext cx="10956925" cy="4219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marL="342900" indent="-342900" algn="just">
              <a:lnSpc>
                <a:spcPct val="15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Qualificação profissional</a:t>
            </a:r>
          </a:p>
          <a:p>
            <a:pPr marL="342900" indent="-342900" algn="just">
              <a:lnSpc>
                <a:spcPct val="15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Oportunidade de proporcionar com minhas atividades também a qualificação dos serviços de saúde prestados a comunidade onde estou inserida profissionalmente</a:t>
            </a:r>
          </a:p>
          <a:p>
            <a:pPr marL="342900" indent="-342900" algn="just">
              <a:lnSpc>
                <a:spcPct val="150000"/>
              </a:lnSpc>
              <a:buSzPct val="45000"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400">
                <a:solidFill>
                  <a:srgbClr val="0F496F"/>
                </a:solidFill>
              </a:rPr>
              <a:t>Promover mudanças no processo de trabalho dentro da minha UBS, qualificando o serviço de saúde ofertado e melhorando a condição de saúde dessa população.  Buscar conhecer melhor as condições de vida e facilitar o acesso dos que mais necessitam geram melhores resultados, e mais duradouros.</a:t>
            </a:r>
          </a:p>
          <a:p>
            <a:pPr marL="342900" indent="-342900" algn="just">
              <a:lnSpc>
                <a:spcPct val="150000"/>
              </a:lnSpc>
              <a:buClrTx/>
              <a:buSzTx/>
              <a:buFont typeface="Wingdings" pitchFamily="2" charset="2"/>
              <a:buChar char="q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endParaRPr lang="pt-BR" altLang="pt-BR" sz="2400">
              <a:solidFill>
                <a:srgbClr val="0F496F"/>
              </a:solidFill>
            </a:endParaRPr>
          </a:p>
        </p:txBody>
      </p:sp>
      <p:sp>
        <p:nvSpPr>
          <p:cNvPr id="36868" name="Retângulo 1"/>
          <p:cNvSpPr>
            <a:spLocks noChangeArrowheads="1"/>
          </p:cNvSpPr>
          <p:nvPr/>
        </p:nvSpPr>
        <p:spPr bwMode="auto">
          <a:xfrm>
            <a:off x="684213" y="382588"/>
            <a:ext cx="10812462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200" b="1">
                <a:solidFill>
                  <a:srgbClr val="002060"/>
                </a:solidFill>
              </a:rPr>
              <a:t>Reflexão crítica sobre seu processo pessoal de aprendizagem</a:t>
            </a:r>
            <a:endParaRPr lang="pt-BR" sz="32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"/>
          <p:cNvSpPr>
            <a:spLocks noChangeArrowheads="1"/>
          </p:cNvSpPr>
          <p:nvPr/>
        </p:nvSpPr>
        <p:spPr bwMode="auto">
          <a:xfrm>
            <a:off x="684213" y="685800"/>
            <a:ext cx="10058400" cy="2743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pt-BR" altLang="pt-BR" sz="3200" b="1">
                <a:solidFill>
                  <a:srgbClr val="FFFFFF"/>
                </a:solidFill>
                <a:latin typeface="Century Gothic" pitchFamily="32" charset="0"/>
              </a:rPr>
              <a:t>OBRIGADA!</a:t>
            </a: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684213" y="4114800"/>
            <a:ext cx="8535987" cy="1879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pt-BR"/>
          </a:p>
        </p:txBody>
      </p:sp>
      <p:sp>
        <p:nvSpPr>
          <p:cNvPr id="37892" name="CaixaDeTexto 1"/>
          <p:cNvSpPr txBox="1">
            <a:spLocks noChangeArrowheads="1"/>
          </p:cNvSpPr>
          <p:nvPr/>
        </p:nvSpPr>
        <p:spPr bwMode="auto">
          <a:xfrm>
            <a:off x="3359150" y="3284538"/>
            <a:ext cx="6049963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4000" b="1">
                <a:solidFill>
                  <a:srgbClr val="002060"/>
                </a:solidFill>
              </a:rPr>
              <a:t>OBRIGADA!!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pt-BR" altLang="pt-BR" sz="3600" b="1" smtClean="0">
                <a:solidFill>
                  <a:srgbClr val="0F496F"/>
                </a:solidFill>
              </a:rPr>
              <a:t>Unidade Básica de Saúde do Bairro Piá</a:t>
            </a:r>
            <a:endParaRPr lang="pt-BR" sz="3600" b="1" smtClean="0"/>
          </a:p>
        </p:txBody>
      </p:sp>
      <p:sp>
        <p:nvSpPr>
          <p:cNvPr id="3" name="Retângulo 2"/>
          <p:cNvSpPr/>
          <p:nvPr/>
        </p:nvSpPr>
        <p:spPr>
          <a:xfrm>
            <a:off x="479425" y="1701800"/>
            <a:ext cx="10801350" cy="47085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50000"/>
              </a:lnSpc>
              <a:defRPr/>
            </a:pPr>
            <a:r>
              <a:rPr lang="pt-BR" sz="2400" b="1" dirty="0">
                <a:solidFill>
                  <a:srgbClr val="002060"/>
                </a:solidFill>
              </a:rPr>
              <a:t>Características: 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Localiza-se no bairro Piá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Aproximadamente 3km do Centro da Cidade. </a:t>
            </a:r>
          </a:p>
          <a:p>
            <a:pPr marL="285750" indent="-285750" fontAlgn="auto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Área urbana do município onde estão as duas maiores indústrias da cidade que são a Cooperativa Piá e a Dakota.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A população </a:t>
            </a:r>
            <a:r>
              <a:rPr lang="pt-BR" sz="2200" dirty="0" err="1">
                <a:solidFill>
                  <a:srgbClr val="002060"/>
                </a:solidFill>
              </a:rPr>
              <a:t>adscrita</a:t>
            </a:r>
            <a:r>
              <a:rPr lang="pt-BR" sz="2200" dirty="0">
                <a:solidFill>
                  <a:srgbClr val="002060"/>
                </a:solidFill>
              </a:rPr>
              <a:t> é de 860 famílias: aproximadamente 2.700 pessoas.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Na área urbana temos 800 famílias e na área rural 60 famílias.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População da área cadastrada na UBS Piá é de 2146 pessoas: 1033 do sexo masculino e 1113 do sexo feminino.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/>
            <a:r>
              <a:rPr lang="pt-BR" altLang="pt-BR" sz="3600" b="1" smtClean="0">
                <a:solidFill>
                  <a:srgbClr val="0F496F"/>
                </a:solidFill>
              </a:rPr>
              <a:t>Unidade Básica de Saúde do Bairro Piá</a:t>
            </a:r>
            <a:endParaRPr lang="pt-BR" sz="3600" b="1" smtClean="0"/>
          </a:p>
        </p:txBody>
      </p:sp>
      <p:sp>
        <p:nvSpPr>
          <p:cNvPr id="4" name="CaixaDeTexto 3"/>
          <p:cNvSpPr txBox="1"/>
          <p:nvPr/>
        </p:nvSpPr>
        <p:spPr>
          <a:xfrm>
            <a:off x="479425" y="1652588"/>
            <a:ext cx="11017250" cy="51006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400" b="1" dirty="0">
                <a:solidFill>
                  <a:srgbClr val="002060"/>
                </a:solidFill>
              </a:rPr>
              <a:t>Estrutura:</a:t>
            </a:r>
          </a:p>
          <a:p>
            <a:pPr algn="just">
              <a:defRPr/>
            </a:pPr>
            <a:endParaRPr lang="pt-BR" sz="2000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Prédio inaugurado em 2011 especialmente para abrigar atividades da unidade de saúde.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sz="2200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Dois consultórios médicos (um clínico e um pediátrico), um consultório de enfermagem, um consultório odontológico, uma sala de procedimentos, uma sala de imunização, uma sala de inalação, uma sala de estocagem de material, uma sala de estoque e dispensação de medicamentos, uma sala de reuniões, recepção e sala de espera,  uma cozinha, área de serviço e três sanitários. </a:t>
            </a:r>
            <a:r>
              <a:rPr lang="pt-BR" sz="2200" b="1" dirty="0">
                <a:solidFill>
                  <a:srgbClr val="002060"/>
                </a:solidFill>
              </a:rPr>
              <a:t>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sz="2200" b="1" dirty="0">
              <a:solidFill>
                <a:srgbClr val="00206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200" dirty="0">
                <a:solidFill>
                  <a:srgbClr val="002060"/>
                </a:solidFill>
              </a:rPr>
              <a:t>Equipe: Médico clinico geral (40hs semanais), Enfermeira (40hs semanais), dois Técnicos de enfermagem (40hs semanais cada um), Odontóloga (20hs semanais), Pediatra (4hs semanais), Auxiliar de limpeza (20hs semanais) e quatro Agentes comunitárias de Saúde (40hs semanais cada).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pt-BR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>
              <a:lnSpc>
                <a:spcPct val="100000"/>
              </a:lnSpc>
            </a:pPr>
            <a:r>
              <a:rPr lang="pt-BR" altLang="pt-BR" sz="3200" b="1" smtClean="0">
                <a:solidFill>
                  <a:srgbClr val="0F496F"/>
                </a:solidFill>
              </a:rPr>
              <a:t>Atenção á saúde bucal dos escolares antes da intervenção: E. E.E. F.Piá. </a:t>
            </a:r>
          </a:p>
        </p:txBody>
      </p:sp>
      <p:pic>
        <p:nvPicPr>
          <p:cNvPr id="9219" name="figura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4425" y="2636838"/>
            <a:ext cx="4546600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tângulo 3"/>
          <p:cNvSpPr>
            <a:spLocks noChangeArrowheads="1"/>
          </p:cNvSpPr>
          <p:nvPr/>
        </p:nvSpPr>
        <p:spPr bwMode="auto">
          <a:xfrm>
            <a:off x="407988" y="1458913"/>
            <a:ext cx="6767512" cy="495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Arial" charset="0"/>
              <a:buChar char="•"/>
            </a:pPr>
            <a:r>
              <a:rPr lang="pt-BR" sz="2000">
                <a:solidFill>
                  <a:srgbClr val="002060"/>
                </a:solidFill>
              </a:rPr>
              <a:t>135 alunos na faixa etária dos 6 aos 12 anos. </a:t>
            </a:r>
          </a:p>
          <a:p>
            <a:pPr marL="285750" indent="-285750" algn="just">
              <a:buFont typeface="Arial" charset="0"/>
              <a:buChar char="•"/>
            </a:pPr>
            <a:endParaRPr lang="pt-BR" sz="2000">
              <a:solidFill>
                <a:srgbClr val="002060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pt-BR" sz="2000">
                <a:solidFill>
                  <a:srgbClr val="002060"/>
                </a:solidFill>
              </a:rPr>
              <a:t>Atualmente são realizadas ações que contemplam educação em saúde e prevenção na escola, por meio do Programa Sorrindo para o Futuro</a:t>
            </a:r>
          </a:p>
          <a:p>
            <a:pPr marL="285750" indent="-285750" algn="just">
              <a:buFont typeface="Arial" charset="0"/>
              <a:buChar char="•"/>
            </a:pPr>
            <a:endParaRPr lang="pt-BR" sz="2000">
              <a:solidFill>
                <a:srgbClr val="002060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pt-BR" sz="2000">
                <a:solidFill>
                  <a:srgbClr val="002060"/>
                </a:solidFill>
              </a:rPr>
              <a:t>Participam alunos de 5 a 10 anos. </a:t>
            </a:r>
          </a:p>
          <a:p>
            <a:pPr marL="285750" indent="-285750" algn="just">
              <a:buFont typeface="Arial" charset="0"/>
              <a:buChar char="•"/>
            </a:pPr>
            <a:endParaRPr lang="pt-BR" sz="2000">
              <a:solidFill>
                <a:srgbClr val="002060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pt-BR" sz="2000">
                <a:solidFill>
                  <a:srgbClr val="002060"/>
                </a:solidFill>
              </a:rPr>
              <a:t>Alunos recebem kit de saúde bucal, com escova, dentifrício e fio dental, são examinados pelos dentistas no início e no final do ano e aqueles que necessitam de tratamento são encaminhados para atendimento na UBS.</a:t>
            </a:r>
          </a:p>
          <a:p>
            <a:pPr marL="285750" indent="-285750" algn="just">
              <a:buFont typeface="Arial" charset="0"/>
              <a:buChar char="•"/>
            </a:pPr>
            <a:endParaRPr lang="pt-BR" sz="2000">
              <a:solidFill>
                <a:srgbClr val="002060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pt-BR" sz="2000">
                <a:solidFill>
                  <a:srgbClr val="002060"/>
                </a:solidFill>
              </a:rPr>
              <a:t>Maior dificuldade na atenção à saúde dos escolares na área adstrita a UBS Piá está na continuidade das ações iniciadas na escola.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684213" y="1684338"/>
            <a:ext cx="10991850" cy="4697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r>
              <a:rPr lang="pt-BR" altLang="pt-BR" sz="3600">
                <a:solidFill>
                  <a:srgbClr val="0F496F"/>
                </a:solidFill>
              </a:rPr>
              <a:t>Qualificar a atenção à saúde bucal prestada aos estudantes de 6 a12 anos moradores no Bairro Piá, Nova Petrópolis.</a:t>
            </a: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pt-BR" altLang="pt-BR" sz="2800">
              <a:solidFill>
                <a:srgbClr val="0F496F"/>
              </a:solidFill>
            </a:endParaRPr>
          </a:p>
          <a:p>
            <a: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</a:pPr>
            <a:endParaRPr lang="pt-BR" altLang="pt-BR" sz="2800">
              <a:solidFill>
                <a:srgbClr val="0F496F"/>
              </a:solidFill>
            </a:endParaRP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684213" y="685800"/>
            <a:ext cx="8534400" cy="846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pt-BR" altLang="pt-BR" sz="3200" b="1">
                <a:solidFill>
                  <a:srgbClr val="FFFFFF"/>
                </a:solidFill>
              </a:rPr>
              <a:t>OBJETIVO</a:t>
            </a:r>
          </a:p>
        </p:txBody>
      </p:sp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2043113" y="404813"/>
            <a:ext cx="8229600" cy="1143000"/>
          </a:xfrm>
        </p:spPr>
        <p:txBody>
          <a:bodyPr>
            <a:normAutofit/>
          </a:bodyPr>
          <a:lstStyle/>
          <a:p>
            <a:pPr eaLnBrk="1"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+mn-lt"/>
              </a:rPr>
              <a:t>  Objetivo Geral</a:t>
            </a:r>
            <a:endParaRPr lang="pt-BR" sz="36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 txBox="1">
            <a:spLocks/>
          </p:cNvSpPr>
          <p:nvPr/>
        </p:nvSpPr>
        <p:spPr>
          <a:xfrm>
            <a:off x="457200" y="1935163"/>
            <a:ext cx="11110913" cy="4389437"/>
          </a:xfrm>
          <a:prstGeom prst="rect">
            <a:avLst/>
          </a:prstGeom>
        </p:spPr>
        <p:txBody>
          <a:bodyPr/>
          <a:lstStyle>
            <a:lvl1pPr marL="342900" indent="-3429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100000"/>
              <a:buFont typeface="Times New Roman" pitchFamily="16" charset="0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100000"/>
              <a:buFont typeface="Times New Roman" pitchFamily="16" charset="0"/>
              <a:defRPr sz="28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pt-BR" b="1" kern="0" dirty="0" smtClean="0">
                <a:solidFill>
                  <a:srgbClr val="002060"/>
                </a:solidFill>
              </a:rPr>
              <a:t> </a:t>
            </a:r>
            <a:r>
              <a:rPr lang="pt-BR" kern="0" dirty="0" smtClean="0">
                <a:solidFill>
                  <a:srgbClr val="002060"/>
                </a:solidFill>
              </a:rPr>
              <a:t>Ampliar a cobertura da atenção à saúde bucal dos escolares</a:t>
            </a:r>
          </a:p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Melhorar a adesão ao atendimento em saúde bucal</a:t>
            </a:r>
          </a:p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Melhorar a qualidade da atenção em saúde bucal dos escolares</a:t>
            </a:r>
          </a:p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Melhorar registro das informações</a:t>
            </a:r>
          </a:p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r>
              <a:rPr lang="pt-BR" kern="0" dirty="0" smtClean="0">
                <a:solidFill>
                  <a:srgbClr val="002060"/>
                </a:solidFill>
              </a:rPr>
              <a:t>Promover a saúde bucal dos escolares</a:t>
            </a:r>
          </a:p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endParaRPr lang="pt-BR" kern="0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endParaRPr lang="pt-BR" kern="0" dirty="0" smtClean="0">
              <a:solidFill>
                <a:srgbClr val="002060"/>
              </a:solidFill>
            </a:endParaRPr>
          </a:p>
          <a:p>
            <a:pPr marL="514350" indent="-514350">
              <a:spcBef>
                <a:spcPts val="1800"/>
              </a:spcBef>
              <a:buClr>
                <a:schemeClr val="accent1"/>
              </a:buClr>
              <a:buFont typeface="+mj-lt"/>
              <a:buAutoNum type="arabicPeriod"/>
              <a:defRPr/>
            </a:pPr>
            <a:endParaRPr lang="pt-BR" kern="0" dirty="0">
              <a:solidFill>
                <a:srgbClr val="002060"/>
              </a:solidFill>
            </a:endParaRPr>
          </a:p>
        </p:txBody>
      </p:sp>
      <p:sp>
        <p:nvSpPr>
          <p:cNvPr id="4" name="Título 4"/>
          <p:cNvSpPr>
            <a:spLocks noGrp="1"/>
          </p:cNvSpPr>
          <p:nvPr>
            <p:ph type="title"/>
          </p:nvPr>
        </p:nvSpPr>
        <p:spPr>
          <a:xfrm>
            <a:off x="2043113" y="404813"/>
            <a:ext cx="8229600" cy="1143000"/>
          </a:xfrm>
        </p:spPr>
        <p:txBody>
          <a:bodyPr>
            <a:normAutofit/>
          </a:bodyPr>
          <a:lstStyle/>
          <a:p>
            <a:pPr eaLnBrk="1">
              <a:defRPr/>
            </a:pPr>
            <a:r>
              <a:rPr lang="pt-BR" sz="3600" b="1" dirty="0" smtClean="0">
                <a:solidFill>
                  <a:srgbClr val="002060"/>
                </a:solidFill>
                <a:latin typeface="+mn-lt"/>
              </a:rPr>
              <a:t>  Objetivo Específicos</a:t>
            </a:r>
            <a:endParaRPr lang="pt-BR" sz="3600" b="1" dirty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12775" y="188913"/>
            <a:ext cx="11579225" cy="3363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Protocolo Cadernos de Atenção Básica: Saúde na Escola, do Ministério da Saúde, 2009.  </a:t>
            </a:r>
          </a:p>
          <a:p>
            <a:pPr>
              <a:lnSpc>
                <a:spcPct val="15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 Fichas-espelho disponibilizadas pelo curso</a:t>
            </a:r>
          </a:p>
          <a:p>
            <a:pPr>
              <a:lnSpc>
                <a:spcPct val="150000"/>
              </a:lnSpc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pt-BR" altLang="pt-BR" sz="2200">
                <a:solidFill>
                  <a:srgbClr val="0F496F"/>
                </a:solidFill>
              </a:rPr>
              <a:t>Termos de Consentimento Livre e Esclarecido para diretor e pais/responsáveis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19288" y="2767013"/>
            <a:ext cx="3024187" cy="394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tângulo 1"/>
          <p:cNvSpPr>
            <a:spLocks noChangeArrowheads="1"/>
          </p:cNvSpPr>
          <p:nvPr/>
        </p:nvSpPr>
        <p:spPr bwMode="auto">
          <a:xfrm>
            <a:off x="3935413" y="333375"/>
            <a:ext cx="3243262" cy="60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3600" b="1">
                <a:solidFill>
                  <a:srgbClr val="002060"/>
                </a:solidFill>
              </a:rPr>
              <a:t>Metodologia</a:t>
            </a:r>
            <a:endParaRPr lang="pt-BR" sz="3600"/>
          </a:p>
        </p:txBody>
      </p:sp>
      <p:pic>
        <p:nvPicPr>
          <p:cNvPr id="12293" name="figura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2973388"/>
            <a:ext cx="5326063" cy="369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ma do Office">
  <a:themeElements>
    <a:clrScheme name="Tema do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o Office">
      <a:majorFont>
        <a:latin typeface="Arial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pt-BR" sz="1800" b="0" i="0" u="none" strike="noStrike" cap="none" normalizeH="0" baseline="0" smtClean="0">
            <a:ln>
              <a:noFill/>
            </a:ln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o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o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o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2290</Words>
  <Application>Microsoft Office PowerPoint</Application>
  <PresentationFormat>Personalizar</PresentationFormat>
  <Paragraphs>231</Paragraphs>
  <Slides>34</Slides>
  <Notes>18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34</vt:i4>
      </vt:variant>
    </vt:vector>
  </HeadingPairs>
  <TitlesOfParts>
    <vt:vector size="43" baseType="lpstr">
      <vt:lpstr>Arial</vt:lpstr>
      <vt:lpstr>Microsoft YaHei</vt:lpstr>
      <vt:lpstr>Times New Roman</vt:lpstr>
      <vt:lpstr>Wingdings</vt:lpstr>
      <vt:lpstr>Century Gothic</vt:lpstr>
      <vt:lpstr>Calibri</vt:lpstr>
      <vt:lpstr>Tema do Office</vt:lpstr>
      <vt:lpstr>1_Tema do Office</vt:lpstr>
      <vt:lpstr>2_Tema do Office</vt:lpstr>
      <vt:lpstr>Slide 1</vt:lpstr>
      <vt:lpstr>Slide 2</vt:lpstr>
      <vt:lpstr>Nova Petrópolis - RS</vt:lpstr>
      <vt:lpstr>Unidade Básica de Saúde do Bairro Piá</vt:lpstr>
      <vt:lpstr>Unidade Básica de Saúde do Bairro Piá</vt:lpstr>
      <vt:lpstr>Atenção á saúde bucal dos escolares antes da intervenção: E. E.E. F.Piá. </vt:lpstr>
      <vt:lpstr>  Objetivo Geral</vt:lpstr>
      <vt:lpstr>  Objetivo Específicos</vt:lpstr>
      <vt:lpstr>Slide 9</vt:lpstr>
      <vt:lpstr>Metodologia – Ações Eixo Monitoramento e Avaliação</vt:lpstr>
      <vt:lpstr>Metodologia – Ações Eixo Monitoramento e Avaliação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Camila Dallazen</dc:creator>
  <cp:lastModifiedBy>Marcinia</cp:lastModifiedBy>
  <cp:revision>10</cp:revision>
  <cp:lastPrinted>1601-01-01T00:00:00Z</cp:lastPrinted>
  <dcterms:created xsi:type="dcterms:W3CDTF">1601-01-01T00:00:00Z</dcterms:created>
  <dcterms:modified xsi:type="dcterms:W3CDTF">2014-11-01T17:39:37Z</dcterms:modified>
</cp:coreProperties>
</file>