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9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9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Cobertura do programa de atenção à saúde do idoso na unidade de saúde</a:t>
            </a:r>
          </a:p>
        </c:rich>
      </c:tx>
      <c:layout>
        <c:manualLayout>
          <c:xMode val="edge"/>
          <c:yMode val="edge"/>
          <c:x val="0.11908038356488529"/>
          <c:y val="4.03271164315076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0.12429378531073447</c:v>
                </c:pt>
                <c:pt idx="1">
                  <c:v>0.22033898305084745</c:v>
                </c:pt>
                <c:pt idx="2">
                  <c:v>0.32768361581920902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08896"/>
        <c:axId val="24912640"/>
      </c:barChart>
      <c:catAx>
        <c:axId val="278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912640"/>
        <c:crosses val="autoZero"/>
        <c:auto val="1"/>
        <c:lblAlgn val="ctr"/>
        <c:lblOffset val="100"/>
        <c:noMultiLvlLbl val="0"/>
      </c:catAx>
      <c:valAx>
        <c:axId val="24912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78088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12B0-0C03-4571-B074-81AA5A2A29D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2543-ABEE-4174-B494-272E6C36B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59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92543-ABEE-4174-B494-272E6C36B10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59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92543-ABEE-4174-B494-272E6C36B10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3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EBA8C4-823E-4F7D-9630-E12D683E2DC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2353DC-E761-4834-906C-7989C08B87F9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5140" y="2636912"/>
            <a:ext cx="7772400" cy="118199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Programa de Pós-Graduação em Saúde da Família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SUS/UNA-SUS</a:t>
            </a:r>
            <a:b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Departamento de Medicina Social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0940" y="414908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Implantação da Atenção à Saúde do Idoso na UBS Mãe Dita, Demerval Lobão/PI</a:t>
            </a:r>
            <a:endParaRPr lang="pt-B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aniela\Pictures\UFPEL-ESCUDO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05" y="620688"/>
            <a:ext cx="2689671" cy="19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78992" y="57332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DANIELA KELLY VELOSO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078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108011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idosos acamados ou com problemas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locomoção.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50" y="2636912"/>
            <a:ext cx="6454450" cy="35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473597"/>
            <a:ext cx="76533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3635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11171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visita domiciliar em 100% dos idosos acamados ou com problemas de locomoção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3"/>
            <a:ext cx="64807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32240" y="3635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8100392" cy="1080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Rastrear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dos idosos para 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ipertensão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Arterial Sistêmica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408712" cy="353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88224" y="313167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12776"/>
            <a:ext cx="7920880" cy="11521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2.7: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	Rastrear 100% dos idosos com pressão arterial sustentada maior que 135/85 para diabetes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48071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60232" y="2627620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94,7%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10081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2.8: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avaliação da necessidade de atendimento odontológico em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636912"/>
            <a:ext cx="648071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13629" y="32298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7"/>
            <a:ext cx="7992888" cy="1008112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Char char="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primeira consulta odontológica em 100%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408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13628" y="4067780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56,9%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16561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dos idosos ao Programa de Saúde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Buscar 100% dos idosos faltosos as consultas programadas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5527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3626477"/>
            <a:ext cx="77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340768"/>
            <a:ext cx="7920880" cy="15121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informações.</a:t>
            </a:r>
          </a:p>
          <a:p>
            <a:pPr algn="just">
              <a:buFont typeface="Wingdings 2" pitchFamily="18" charset="2"/>
              <a:buChar char="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específico de 100% das pessoas idosas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96952"/>
            <a:ext cx="655272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85636" y="3581355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992888" cy="11171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4.2: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Distribuir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caderneta de saúde da pessoa idosa a 100% dos idosos cadastrados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99" y="2502188"/>
            <a:ext cx="6465893" cy="37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13628" y="3429000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91,4%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1"/>
            <a:ext cx="7992888" cy="158417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Mapear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idosos de risco da área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abrangência.</a:t>
            </a:r>
          </a:p>
          <a:p>
            <a:pPr algn="just">
              <a:buFont typeface="Wingdings 2" pitchFamily="18" charset="2"/>
              <a:buChar char="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Rastrear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100% das pessoas idosas para risco de morbimortalidade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64807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60232" y="357301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51917"/>
            <a:ext cx="7725544" cy="485740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ação programática de saúde do idoso é de suma importância para a qualificação da APS;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histórico da saúde no município de Demerval Lobão é um tanto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precário;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UBS;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Inexistia qualquer ação voltada especificamente à saúde do idoso.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8080" cy="973088"/>
          </a:xfrm>
        </p:spPr>
        <p:txBody>
          <a:bodyPr/>
          <a:lstStyle/>
          <a:p>
            <a:pPr algn="just">
              <a:buFont typeface="Wingdings 2" pitchFamily="18" charset="2"/>
              <a:buChar char="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Investigar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presença de indicadores de fragilização na velhice em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4807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60232" y="3203684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920880" cy="971452"/>
          </a:xfrm>
        </p:spPr>
        <p:txBody>
          <a:bodyPr/>
          <a:lstStyle/>
          <a:p>
            <a:pPr algn="just">
              <a:buFont typeface="Wingdings 2" pitchFamily="18" charset="2"/>
              <a:buChar char="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5.3: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rede social em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 typeface="Wingdings 2" pitchFamily="18" charset="2"/>
              <a:buChar char=""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48072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85636" y="277163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13681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Promover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saúde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nutricional para hábitos alimentares saudáveis a 100% das pessoas idosas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4087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88224" y="3429000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4408" y="1268760"/>
            <a:ext cx="7962088" cy="901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para a prática regular de atividade física a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64807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0232" y="313167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104509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orientações sobre higiene bucal para 100% dos idosos cadastrados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95655"/>
            <a:ext cx="6408712" cy="356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05741" y="30689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8100392" cy="197450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das ações coletivas em saúde para 70% dos idosos da área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abrangência.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da primeira consulta odontológica a 70% dos idosos da área de abrangência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64087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57645" y="54359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18,6%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9"/>
            <a:ext cx="8049072" cy="129614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1.2: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das ações coletivas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bucal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70%  dos idosos da área de abrangência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408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88224" y="493187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27,1%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24744"/>
            <a:ext cx="7992888" cy="194421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 saúde bucal ao idoso na 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necessidade de tratamento dentário em 100%  dos idosos que realizaram a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3263"/>
            <a:ext cx="6624736" cy="32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85636" y="5291916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18,2%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1"/>
            <a:ext cx="7992888" cy="129614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Concluir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tratamento odontológico em 100% dos idosos com primeira consulta odontológica programática que tinham plano de tratamento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4807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43558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59632"/>
            <a:ext cx="7992888" cy="1296144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alterações de mucosa bucal em 100% dos idosos com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4807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77749" y="32129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 GERAL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060848"/>
            <a:ext cx="7498080" cy="22692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atenção à saúde do idoso, na UBS Mãe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Dita.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ilson\Desktop\DANIELA\saúde-do-idoso-em-dese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1"/>
            <a:ext cx="7992888" cy="122413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Avaliar necessidade de prótese dentária em 100% dos idosos com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4807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33956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77749" y="321297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992888" cy="17281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dos idosos ao Programa de Saúde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3.1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Buscar 100% dos idosos faltosos à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648072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77749" y="377974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59632"/>
            <a:ext cx="7992888" cy="16653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4.1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específico de 100% dos  idosas com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64807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0232" y="34197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9"/>
            <a:ext cx="7992888" cy="13681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4.2: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Distribuir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Caderneta de Saúde da Pessoa Idosa a 100% dos idosos que realizaram a primeira consulta odontológica programática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4807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35010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97%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7992888" cy="165618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Mapear os idosos de risco da área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abrangência.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5.1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de risco para o câncer de boca e outras alterações bucais em 100% dos idosos.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65199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32240" y="36357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1"/>
            <a:ext cx="7992888" cy="144016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Promover a saúde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nutricional para hábitos alimentares saudáveis a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14426"/>
            <a:ext cx="6480720" cy="36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60232" y="33569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90108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Estimular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prática regular de atividade física a 100%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62" y="2636911"/>
            <a:ext cx="6597654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77749" y="30689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1"/>
            <a:ext cx="7992888" cy="100811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orientação sobre os malefícios do tabagismo, álcool e drogas para a saúde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5956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49757" y="32849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992888" cy="1368151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6.4: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orientações sobre higiene bucal (incluindo higiene de próteses dentárias) para 100% dos idosos da área de abrangência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87627"/>
            <a:ext cx="6527251" cy="359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43263"/>
            <a:ext cx="768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20081" y="116632"/>
            <a:ext cx="86044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 de Saúde Bucal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77749" y="32036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723494" y="3219547"/>
            <a:ext cx="2448272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alibri" pitchFamily="34" charset="0"/>
              </a:rPr>
              <a:t>INTERVENÇÃO DE SAÚDE DO IDOSO</a:t>
            </a:r>
            <a:endParaRPr lang="pt-BR" b="1" dirty="0">
              <a:latin typeface="Calibri" pitchFamily="34" charset="0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4705314" y="2446040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836295" y="1331640"/>
            <a:ext cx="2222670" cy="995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itchFamily="34" charset="0"/>
              </a:rPr>
              <a:t>Importância da intervenção</a:t>
            </a:r>
          </a:p>
        </p:txBody>
      </p:sp>
      <p:sp>
        <p:nvSpPr>
          <p:cNvPr id="9" name="Elipse 8"/>
          <p:cNvSpPr/>
          <p:nvPr/>
        </p:nvSpPr>
        <p:spPr>
          <a:xfrm>
            <a:off x="1211706" y="5056052"/>
            <a:ext cx="2088107" cy="1312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itchFamily="34" charset="0"/>
              </a:rPr>
              <a:t>Incorporação à rotina do serviço</a:t>
            </a:r>
          </a:p>
        </p:txBody>
      </p:sp>
      <p:sp>
        <p:nvSpPr>
          <p:cNvPr id="10" name="Elipse 9"/>
          <p:cNvSpPr/>
          <p:nvPr/>
        </p:nvSpPr>
        <p:spPr>
          <a:xfrm>
            <a:off x="6520708" y="5056052"/>
            <a:ext cx="2299764" cy="1312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itchFamily="34" charset="0"/>
              </a:rPr>
              <a:t>Mudanças para viabilizar a continuidade</a:t>
            </a:r>
          </a:p>
        </p:txBody>
      </p:sp>
      <p:sp>
        <p:nvSpPr>
          <p:cNvPr id="12" name="Seta em curva para a esquerda 11"/>
          <p:cNvSpPr/>
          <p:nvPr/>
        </p:nvSpPr>
        <p:spPr>
          <a:xfrm rot="2225291">
            <a:off x="3573550" y="457414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Seta em curva para a direita 12"/>
          <p:cNvSpPr/>
          <p:nvPr/>
        </p:nvSpPr>
        <p:spPr>
          <a:xfrm rot="19664778">
            <a:off x="5521115" y="4577947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187624" y="44624"/>
            <a:ext cx="749808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7776864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de idosos;</a:t>
            </a:r>
          </a:p>
          <a:p>
            <a:pPr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Divulgação da ação;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4928" y="1340769"/>
            <a:ext cx="7941568" cy="38164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minhas expectativas iniciais foram superadas ao longo do curso;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curso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significou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bem mais que adquirir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título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pós-graduada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trouxe contribuições  para a minha qualificação profissional e também pessoal;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experiência adquirida foi um dos aprendizados mais relevantes;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87624" y="44624"/>
            <a:ext cx="749808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Reflexão crítica </a:t>
            </a:r>
            <a:endParaRPr lang="pt-B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060848"/>
            <a:ext cx="7920880" cy="2913187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dirty="0" smtClean="0">
                <a:latin typeface="Aparajita" pitchFamily="34" charset="0"/>
                <a:cs typeface="Aparajita" pitchFamily="34" charset="0"/>
              </a:rPr>
              <a:t>“</a:t>
            </a:r>
            <a:r>
              <a:rPr lang="pt-BR" sz="3400" dirty="0" smtClean="0">
                <a:latin typeface="Aparajita" pitchFamily="34" charset="0"/>
                <a:cs typeface="Aparajita" pitchFamily="34" charset="0"/>
              </a:rPr>
              <a:t>Nunca </a:t>
            </a:r>
            <a:r>
              <a:rPr lang="pt-BR" sz="3400" dirty="0">
                <a:latin typeface="Aparajita" pitchFamily="34" charset="0"/>
                <a:cs typeface="Aparajita" pitchFamily="34" charset="0"/>
              </a:rPr>
              <a:t>se sabe tudo, nem o suficiente. A vida é um eterno aprendizado. Estude</a:t>
            </a:r>
            <a:r>
              <a:rPr lang="pt-BR" sz="3400" dirty="0" smtClean="0">
                <a:latin typeface="Aparajita" pitchFamily="34" charset="0"/>
                <a:cs typeface="Aparajita" pitchFamily="34" charset="0"/>
              </a:rPr>
              <a:t>!”</a:t>
            </a:r>
          </a:p>
          <a:p>
            <a:pPr marL="82296" indent="0" algn="just">
              <a:buNone/>
            </a:pPr>
            <a:endParaRPr lang="pt-BR" sz="3400" dirty="0">
              <a:latin typeface="Aparajita" pitchFamily="34" charset="0"/>
              <a:cs typeface="Aparajita" pitchFamily="34" charset="0"/>
            </a:endParaRPr>
          </a:p>
          <a:p>
            <a:pPr marL="82296" indent="0" algn="just">
              <a:buNone/>
            </a:pPr>
            <a:r>
              <a:rPr lang="pt-BR" sz="3400" dirty="0">
                <a:latin typeface="Aparajita" pitchFamily="34" charset="0"/>
                <a:cs typeface="Aparajita" pitchFamily="34" charset="0"/>
              </a:rPr>
              <a:t>Dourival José</a:t>
            </a:r>
          </a:p>
        </p:txBody>
      </p:sp>
    </p:spTree>
    <p:extLst>
      <p:ext uri="{BB962C8B-B14F-4D97-AF65-F5344CB8AC3E}">
        <p14:creationId xmlns:p14="http://schemas.microsoft.com/office/powerpoint/2010/main" val="1657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087724" y="836712"/>
            <a:ext cx="6722380" cy="5760640"/>
            <a:chOff x="2087724" y="836712"/>
            <a:chExt cx="6722380" cy="5760640"/>
          </a:xfrm>
        </p:grpSpPr>
        <p:pic>
          <p:nvPicPr>
            <p:cNvPr id="2051" name="Picture 3" descr="E:\MEUS DOCUMENTOS PRICIPAL\jailton arquivos\DANIELA DOCS\APRESENTAÇÃO TCC E IMAGENS\enfermeir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531765"/>
              <a:ext cx="3302000" cy="406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 explicativo em forma de nuvem 2"/>
            <p:cNvSpPr/>
            <p:nvPr/>
          </p:nvSpPr>
          <p:spPr>
            <a:xfrm>
              <a:off x="2087724" y="836712"/>
              <a:ext cx="3744416" cy="1872208"/>
            </a:xfrm>
            <a:prstGeom prst="cloudCallout">
              <a:avLst>
                <a:gd name="adj1" fmla="val 44551"/>
                <a:gd name="adj2" fmla="val 8900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C:\Users\jailson\Desktop\DANIELA\Imagem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833" y="980728"/>
              <a:ext cx="3316287" cy="123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8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15616" y="1628800"/>
            <a:ext cx="78488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spcBef>
                <a:spcPts val="600"/>
              </a:spcBef>
              <a:buClr>
                <a:srgbClr val="94C600"/>
              </a:buClr>
              <a:buSzPct val="80000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pPr marL="425196" lvl="0" indent="-342900" algn="just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v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25196" lvl="0" indent="-342900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Realização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consultas multiprofissional em saúde do idoso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25196" lvl="0" indent="-342900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25196" lvl="0" indent="-342900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Realização de atividades educativas de grupo e orientação individual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25196" lvl="0" indent="-342900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25196" lvl="0" indent="-342900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Criação de arquivo de registro específico;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268760"/>
            <a:ext cx="8064896" cy="183306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do Programa de Saúde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de atenção à saúde do idoso para 70%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79030586"/>
              </p:ext>
            </p:extLst>
          </p:nvPr>
        </p:nvGraphicFramePr>
        <p:xfrm>
          <a:off x="1691680" y="3206589"/>
          <a:ext cx="6321975" cy="334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60232" y="50851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3"/>
            <a:ext cx="7992888" cy="18001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ao idoso na 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avaliação multidimensional rápida em 100% dos idosos da área de abrangência.</a:t>
            </a:r>
          </a:p>
          <a:p>
            <a:pPr marL="342900" indent="-342900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50260"/>
            <a:ext cx="64807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88224" y="37890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115212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2.2: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exame clínico apropriado em 100% das consultas.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4807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660232" y="305966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</a:t>
            </a:r>
            <a:r>
              <a:rPr lang="pt-BR" dirty="0" smtClean="0">
                <a:solidFill>
                  <a:srgbClr val="FF0000"/>
                </a:solidFill>
              </a:rPr>
              <a:t>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21684"/>
            <a:ext cx="7992888" cy="107121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solicitação de exame complementar em 100%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0012"/>
            <a:ext cx="6552728" cy="35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437112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732240" y="32849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C DANIELA MODELO 1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TCC DANIELA MODELO 1</Template>
  <TotalTime>26</TotalTime>
  <Words>1216</Words>
  <Application>Microsoft Office PowerPoint</Application>
  <PresentationFormat>Apresentação na tela (4:3)</PresentationFormat>
  <Paragraphs>157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TCC DANIELA MODELO 1</vt:lpstr>
      <vt:lpstr>Programa de Pós-Graduação em Saúde da Família Universidade Aberta do SUS/UNA-SUS Departamento de Medicina Social</vt:lpstr>
      <vt:lpstr>INTRODUÇÃO</vt:lpstr>
      <vt:lpstr>OBJETIVO GERAL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Pós-Graduação em Saúde da Família Universidade Aberta do SUS/UNA-SUS Departamento de Medicina Social</dc:title>
  <dc:creator>jailson</dc:creator>
  <cp:lastModifiedBy>Daniela</cp:lastModifiedBy>
  <cp:revision>24</cp:revision>
  <dcterms:created xsi:type="dcterms:W3CDTF">2015-01-22T18:10:25Z</dcterms:created>
  <dcterms:modified xsi:type="dcterms:W3CDTF">2015-01-22T23:44:13Z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