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2" r:id="rId3"/>
    <p:sldId id="303" r:id="rId4"/>
    <p:sldId id="304" r:id="rId5"/>
    <p:sldId id="305" r:id="rId6"/>
    <p:sldId id="306" r:id="rId7"/>
    <p:sldId id="307" r:id="rId8"/>
    <p:sldId id="356" r:id="rId9"/>
    <p:sldId id="309" r:id="rId10"/>
    <p:sldId id="310" r:id="rId11"/>
    <p:sldId id="372" r:id="rId12"/>
    <p:sldId id="373" r:id="rId13"/>
    <p:sldId id="374" r:id="rId14"/>
    <p:sldId id="375" r:id="rId15"/>
    <p:sldId id="376" r:id="rId16"/>
    <p:sldId id="377" r:id="rId17"/>
    <p:sldId id="380" r:id="rId18"/>
    <p:sldId id="378" r:id="rId19"/>
    <p:sldId id="379" r:id="rId20"/>
    <p:sldId id="383" r:id="rId21"/>
    <p:sldId id="312" r:id="rId22"/>
    <p:sldId id="313" r:id="rId23"/>
    <p:sldId id="315" r:id="rId24"/>
    <p:sldId id="316" r:id="rId25"/>
    <p:sldId id="382" r:id="rId26"/>
    <p:sldId id="381" r:id="rId27"/>
    <p:sldId id="360" r:id="rId28"/>
    <p:sldId id="362" r:id="rId29"/>
    <p:sldId id="364" r:id="rId30"/>
    <p:sldId id="366" r:id="rId31"/>
    <p:sldId id="367" r:id="rId32"/>
    <p:sldId id="368" r:id="rId33"/>
    <p:sldId id="369" r:id="rId34"/>
    <p:sldId id="370" r:id="rId35"/>
    <p:sldId id="288" r:id="rId36"/>
    <p:sldId id="289" r:id="rId37"/>
    <p:sldId id="297" r:id="rId38"/>
    <p:sldId id="290" r:id="rId39"/>
    <p:sldId id="291" r:id="rId40"/>
    <p:sldId id="371" r:id="rId41"/>
    <p:sldId id="292" r:id="rId42"/>
    <p:sldId id="350" r:id="rId43"/>
    <p:sldId id="340" r:id="rId44"/>
  </p:sldIdLst>
  <p:sldSz cx="9144000" cy="6858000" type="screen4x3"/>
  <p:notesSz cx="6669088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23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&#243;s%20sa&#250;de%20da%20fam&#237;lia\Planilha%20coleta%20de%20dados%2016&#170;%20semana%20de%20interven&#231;&#227;o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&#243;s%20sa&#250;de%20da%20fam&#237;lia\Planilha%20coleta%20de%20dados%2016&#170;%20semana%20de%20interven&#231;&#227;o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&#243;s%20sa&#250;de%20da%20fam&#237;lia\Planilha%20coleta%20de%20dados%2016&#170;%20semana%20de%20interven&#231;&#227;o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&#243;s%20sa&#250;de%20da%20fam&#237;lia\Planilha%20coleta%20de%20dados%2016&#170;%20semana%20de%20interven&#231;&#227;o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&#243;s%20sa&#250;de%20da%20fam&#237;lia\Planilha%20coleta%20de%20dados%2016&#170;%20semana%20de%20interven&#231;&#227;o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&#243;s%20sa&#250;de%20da%20fam&#237;lia\Planilha%20coleta%20de%20dados%2016&#170;%20semana%20de%20interven&#231;&#227;o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&#243;s%20sa&#250;de%20da%20fam&#237;lia\Planilha%20coleta%20de%20dados%2016&#170;%20semana%20de%20interven&#231;&#227;o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&#243;s%20sa&#250;de%20da%20fam&#237;lia\Planilha%20coleta%20de%20dados%2016&#170;%20semana%20de%20interven&#231;&#227;o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&#243;s%20sa&#250;de%20da%20fam&#237;lia\Planilha%20coleta%20de%20dados%2016&#170;%20semana%20de%20interven&#231;&#227;o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&#243;s%20sa&#250;de%20da%20fam&#237;lia\Planilha%20coleta%20de%20dados%2016&#170;%20semana%20de%20interven&#231;&#227;o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&#243;s%20sa&#250;de%20da%20fam&#237;lia\Planilha%20coleta%20de%20dados%2016&#170;%20semana%20de%20interven&#231;&#227;o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&#243;s%20sa&#250;de%20da%20fam&#237;lia\Planilha%20coleta%20de%20dados%2016&#170;%20semana%20de%20interven&#231;&#227;o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&#243;s%20sa&#250;de%20da%20fam&#237;lia\Planilha%20coleta%20de%20dados%2016&#170;%20semana%20de%20interven&#231;&#227;o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&#243;s%20sa&#250;de%20da%20fam&#237;lia\Planilha%20coleta%20de%20dados%2016&#170;%20semana%20de%20interven&#231;&#227;o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&#243;s%20sa&#250;de%20da%20fam&#237;lia\Planilha%20coleta%20de%20dados%2016&#170;%20semana%20de%20interven&#231;&#227;o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&#243;s%20sa&#250;de%20da%20fam&#237;lia\Planilha%20coleta%20de%20dados%2016&#170;%20semana%20de%20interven&#231;&#227;o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&#243;s%20sa&#250;de%20da%20fam&#237;lia\Planilha%20coleta%20de%20dados%2016&#170;%20semana%20de%20interven&#231;&#227;o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&#243;s%20sa&#250;de%20da%20fam&#237;lia\Planilha%20coleta%20de%20dados%2016&#170;%20semana%20de%20interven&#231;&#227;o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&#243;s%20sa&#250;de%20da%20fam&#237;lia\Planilha%20coleta%20de%20dados%2016&#170;%20semana%20de%20interven&#231;&#227;o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&#243;s%20sa&#250;de%20da%20fam&#237;lia\Planilha%20coleta%20de%20dados%2016&#170;%20semana%20de%20interven&#231;&#227;o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&#243;s%20sa&#250;de%20da%20fam&#237;lia\Planilha%20coleta%20de%20dados%2016&#170;%20semana%20de%20interven&#231;&#227;o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&#243;s%20sa&#250;de%20da%20fam&#237;lia\Planilha%20coleta%20de%20dados%2016&#170;%20semana%20de%20interven&#231;&#227;o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&#243;s%20sa&#250;de%20da%20fam&#237;lia\Planilha%20coleta%20de%20dados%2016&#170;%20semana%20de%20interven&#231;&#227;o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&#243;s%20sa&#250;de%20da%20fam&#237;lia\Planilha%20coleta%20de%20dados%2016&#170;%20semana%20de%20interven&#231;&#227;o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&#243;s%20sa&#250;de%20da%20fam&#237;lia\Planilha%20coleta%20de%20dados%2016&#170;%20semana%20de%20interven&#231;&#227;o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&#243;s%20sa&#250;de%20da%20fam&#237;lia\Planilha%20coleta%20de%20dados%2016&#170;%20semana%20de%20interven&#231;&#227;o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Proporção de crianças entre zero e 72 meses inscritas no programa da unidade de saúde</c:v>
                </c:pt>
              </c:strCache>
            </c:strRef>
          </c:tx>
          <c:invertIfNegative val="0"/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0.2261904761904763</c:v>
                </c:pt>
                <c:pt idx="1">
                  <c:v>0.35714285714285737</c:v>
                </c:pt>
                <c:pt idx="2">
                  <c:v>0.48809523809523803</c:v>
                </c:pt>
                <c:pt idx="3">
                  <c:v>0.79761904761904789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590224"/>
        <c:axId val="209591008"/>
      </c:barChart>
      <c:catAx>
        <c:axId val="209590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209591008"/>
        <c:crosses val="autoZero"/>
        <c:auto val="1"/>
        <c:lblAlgn val="ctr"/>
        <c:lblOffset val="100"/>
        <c:noMultiLvlLbl val="0"/>
      </c:catAx>
      <c:valAx>
        <c:axId val="209591008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209590224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Indicadores!$C$77</c:f>
              <c:strCache>
                <c:ptCount val="1"/>
                <c:pt idx="0">
                  <c:v>Proporção de crianças com teste do pezinho realizado até 7 dias de vida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Indicadores!$D$76:$G$76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Indicadores!$D$77:$G$77</c:f>
              <c:numCache>
                <c:formatCode>0.0%</c:formatCode>
                <c:ptCount val="4"/>
                <c:pt idx="0">
                  <c:v>0.9473684210526313</c:v>
                </c:pt>
                <c:pt idx="1">
                  <c:v>1</c:v>
                </c:pt>
                <c:pt idx="2">
                  <c:v>1</c:v>
                </c:pt>
                <c:pt idx="3">
                  <c:v>0.9850746268656716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603552"/>
        <c:axId val="209603944"/>
      </c:barChart>
      <c:catAx>
        <c:axId val="209603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09603944"/>
        <c:crosses val="autoZero"/>
        <c:auto val="1"/>
        <c:lblAlgn val="ctr"/>
        <c:lblOffset val="100"/>
        <c:noMultiLvlLbl val="0"/>
      </c:catAx>
      <c:valAx>
        <c:axId val="20960394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0960355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Indicadores!$C$71</c:f>
              <c:strCache>
                <c:ptCount val="1"/>
                <c:pt idx="0">
                  <c:v>Proporção de crianças com triagem auditiva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Indicadores!$D$70:$G$70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Indicadores!$D$71:$G$71</c:f>
              <c:numCache>
                <c:formatCode>0.0%</c:formatCode>
                <c:ptCount val="4"/>
                <c:pt idx="0">
                  <c:v>0</c:v>
                </c:pt>
                <c:pt idx="1">
                  <c:v>6.666666666666668E-2</c:v>
                </c:pt>
                <c:pt idx="2">
                  <c:v>4.8780487804878092E-2</c:v>
                </c:pt>
                <c:pt idx="3">
                  <c:v>5.9701492537313466E-2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603160"/>
        <c:axId val="209609040"/>
      </c:barChart>
      <c:catAx>
        <c:axId val="209603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09609040"/>
        <c:crosses val="autoZero"/>
        <c:auto val="1"/>
        <c:lblAlgn val="ctr"/>
        <c:lblOffset val="100"/>
        <c:noMultiLvlLbl val="0"/>
      </c:catAx>
      <c:valAx>
        <c:axId val="20960904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0960316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Indicadores!$C$102</c:f>
              <c:strCache>
                <c:ptCount val="1"/>
                <c:pt idx="0">
                  <c:v>Proporção de crianças com avaliação de risco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Indicadores!$D$101:$G$101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Indicadores!$D$102:$G$102</c:f>
              <c:numCache>
                <c:formatCode>0.0%</c:formatCode>
                <c:ptCount val="4"/>
                <c:pt idx="0">
                  <c:v>0.9473684210526313</c:v>
                </c:pt>
                <c:pt idx="1">
                  <c:v>1</c:v>
                </c:pt>
                <c:pt idx="2">
                  <c:v>1</c:v>
                </c:pt>
                <c:pt idx="3">
                  <c:v>0.9850746268656716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609432"/>
        <c:axId val="209611000"/>
      </c:barChart>
      <c:catAx>
        <c:axId val="209609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09611000"/>
        <c:crosses val="autoZero"/>
        <c:auto val="1"/>
        <c:lblAlgn val="ctr"/>
        <c:lblOffset val="100"/>
        <c:noMultiLvlLbl val="0"/>
      </c:catAx>
      <c:valAx>
        <c:axId val="20961100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0960943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Indicadores!$C$20</c:f>
              <c:strCache>
                <c:ptCount val="1"/>
                <c:pt idx="0">
                  <c:v>Proporção de crianças de 6 a 72 meses com primeira consulta odontológica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Indicadores!$D$19:$G$19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Indicadores!$D$20:$G$20</c:f>
              <c:numCache>
                <c:formatCode>0.0%</c:formatCode>
                <c:ptCount val="4"/>
                <c:pt idx="0">
                  <c:v>0.11764705882352942</c:v>
                </c:pt>
                <c:pt idx="1">
                  <c:v>0.1111111111111111</c:v>
                </c:pt>
                <c:pt idx="2">
                  <c:v>0.16666666666666666</c:v>
                </c:pt>
                <c:pt idx="3">
                  <c:v>0.47272727272727283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609824"/>
        <c:axId val="209601984"/>
      </c:barChart>
      <c:catAx>
        <c:axId val="209609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09601984"/>
        <c:crosses val="autoZero"/>
        <c:auto val="1"/>
        <c:lblAlgn val="ctr"/>
        <c:lblOffset val="100"/>
        <c:noMultiLvlLbl val="0"/>
      </c:catAx>
      <c:valAx>
        <c:axId val="20960198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0960982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Indicadores!$C$25</c:f>
              <c:strCache>
                <c:ptCount val="1"/>
                <c:pt idx="0">
                  <c:v>Proporção de crianças de 6 a 72 meses classificadas como alto risco de saúde bucal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Indicadores!$D$24:$G$24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Indicadores!$D$25:$G$25</c:f>
              <c:numCache>
                <c:formatCode>0.0%</c:formatCode>
                <c:ptCount val="4"/>
                <c:pt idx="0">
                  <c:v>0.5</c:v>
                </c:pt>
                <c:pt idx="1">
                  <c:v>0.66666666666666663</c:v>
                </c:pt>
                <c:pt idx="2">
                  <c:v>0.2</c:v>
                </c:pt>
                <c:pt idx="3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604336"/>
        <c:axId val="209613352"/>
      </c:barChart>
      <c:catAx>
        <c:axId val="209604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09613352"/>
        <c:crosses val="autoZero"/>
        <c:auto val="1"/>
        <c:lblAlgn val="ctr"/>
        <c:lblOffset val="100"/>
        <c:noMultiLvlLbl val="0"/>
      </c:catAx>
      <c:valAx>
        <c:axId val="20961335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0960433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Indicadores!$C$31</c:f>
              <c:strCache>
                <c:ptCount val="1"/>
                <c:pt idx="0">
                  <c:v>Proporção de busca ativa realizada às crianças faltosas às consultas no programa de saúde da criança</c:v>
                </c:pt>
              </c:strCache>
            </c:strRef>
          </c:tx>
          <c:invertIfNegative val="0"/>
          <c:cat>
            <c:strRef>
              <c:f>Indicadores!$D$30:$G$30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Indicadores!$D$31:$G$31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613744"/>
        <c:axId val="209604728"/>
      </c:barChart>
      <c:catAx>
        <c:axId val="209613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209604728"/>
        <c:crosses val="autoZero"/>
        <c:auto val="1"/>
        <c:lblAlgn val="ctr"/>
        <c:lblOffset val="100"/>
        <c:noMultiLvlLbl val="0"/>
      </c:catAx>
      <c:valAx>
        <c:axId val="209604728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209613744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Indicadores!$C$36</c:f>
              <c:strCache>
                <c:ptCount val="1"/>
                <c:pt idx="0">
                  <c:v>Proporção de buscas realizadas às crianças de 6 a 72 meses com primeira consulta odontológica faltosas às consultas</c:v>
                </c:pt>
              </c:strCache>
            </c:strRef>
          </c:tx>
          <c:invertIfNegative val="0"/>
          <c:cat>
            <c:strRef>
              <c:f>Indicadores!$D$35:$G$35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Indicadores!$D$36:$G$36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602376"/>
        <c:axId val="209611784"/>
      </c:barChart>
      <c:catAx>
        <c:axId val="209602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209611784"/>
        <c:crosses val="autoZero"/>
        <c:auto val="1"/>
        <c:lblAlgn val="ctr"/>
        <c:lblOffset val="100"/>
        <c:noMultiLvlLbl val="0"/>
      </c:catAx>
      <c:valAx>
        <c:axId val="209611784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209602376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Indicadores!$C$88</c:f>
              <c:strCache>
                <c:ptCount val="1"/>
                <c:pt idx="0">
                  <c:v>Proporção de crianças de 6 a 72 meses  que tiveram tratamento odontológico concluído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Indicadores!$D$87:$G$87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Indicadores!$D$88:$G$88</c:f>
              <c:numCache>
                <c:formatCode>0.0%</c:formatCode>
                <c:ptCount val="4"/>
                <c:pt idx="0">
                  <c:v>0.5</c:v>
                </c:pt>
                <c:pt idx="1">
                  <c:v>0.33333333333333331</c:v>
                </c:pt>
                <c:pt idx="2">
                  <c:v>1</c:v>
                </c:pt>
                <c:pt idx="3">
                  <c:v>0.76000000000000023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607864"/>
        <c:axId val="209606688"/>
      </c:barChart>
      <c:catAx>
        <c:axId val="209607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09606688"/>
        <c:crosses val="autoZero"/>
        <c:auto val="1"/>
        <c:lblAlgn val="ctr"/>
        <c:lblOffset val="100"/>
        <c:noMultiLvlLbl val="0"/>
      </c:catAx>
      <c:valAx>
        <c:axId val="20960668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0960786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crianças de 6 a 72 meses frequentadoras da creche participantes de ação coletiva de exame bucal.    </c:v>
                </c:pt>
              </c:strCache>
            </c:strRef>
          </c:tx>
          <c:invertIfNegative val="0"/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0.33333333333333331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608648"/>
        <c:axId val="209612176"/>
      </c:barChart>
      <c:catAx>
        <c:axId val="209608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209612176"/>
        <c:crosses val="autoZero"/>
        <c:auto val="1"/>
        <c:lblAlgn val="ctr"/>
        <c:lblOffset val="100"/>
        <c:noMultiLvlLbl val="0"/>
      </c:catAx>
      <c:valAx>
        <c:axId val="209612176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209608648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Indicadores!$C$82</c:f>
              <c:strCache>
                <c:ptCount val="1"/>
                <c:pt idx="0">
                  <c:v>Proporção de crianças de 36 a 72 meses frequentadoras de creches com escovação supervisionada com creme dental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Indicadores!$D$81:$G$81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Indicadores!$D$82:$G$82</c:f>
              <c:numCache>
                <c:formatCode>0.0%</c:formatCode>
                <c:ptCount val="4"/>
                <c:pt idx="0">
                  <c:v>0</c:v>
                </c:pt>
                <c:pt idx="1">
                  <c:v>0.5</c:v>
                </c:pt>
                <c:pt idx="2">
                  <c:v>0.33333333333333331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608256"/>
        <c:axId val="209612568"/>
      </c:barChart>
      <c:catAx>
        <c:axId val="209608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09612568"/>
        <c:crosses val="autoZero"/>
        <c:auto val="1"/>
        <c:lblAlgn val="ctr"/>
        <c:lblOffset val="100"/>
        <c:noMultiLvlLbl val="0"/>
      </c:catAx>
      <c:valAx>
        <c:axId val="20961256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0960825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Indicadores!$C$9</c:f>
              <c:strCache>
                <c:ptCount val="1"/>
                <c:pt idx="0">
                  <c:v>Proporção de crianças com primeira consulta na primeira semana de vida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Indicadores!$D$8:$G$8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Indicadores!$D$9:$G$9</c:f>
              <c:numCache>
                <c:formatCode>0.0%</c:formatCode>
                <c:ptCount val="4"/>
                <c:pt idx="0">
                  <c:v>0.78947368421052633</c:v>
                </c:pt>
                <c:pt idx="1">
                  <c:v>0.8</c:v>
                </c:pt>
                <c:pt idx="2">
                  <c:v>0.73170731707317116</c:v>
                </c:pt>
                <c:pt idx="3">
                  <c:v>0.70149253731343308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592184"/>
        <c:axId val="209593360"/>
      </c:barChart>
      <c:catAx>
        <c:axId val="209592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09593360"/>
        <c:crosses val="autoZero"/>
        <c:auto val="1"/>
        <c:lblAlgn val="ctr"/>
        <c:lblOffset val="100"/>
        <c:noMultiLvlLbl val="0"/>
      </c:catAx>
      <c:valAx>
        <c:axId val="20959336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0959218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Indicadores!$C$95</c:f>
              <c:strCache>
                <c:ptCount val="1"/>
                <c:pt idx="0">
                  <c:v>Proporção de crianças com registro atualizado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Indicadores!$D$94:$G$94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Indicadores!$D$95:$G$95</c:f>
              <c:numCache>
                <c:formatCode>0.0%</c:formatCode>
                <c:ptCount val="4"/>
                <c:pt idx="0">
                  <c:v>0.9473684210526313</c:v>
                </c:pt>
                <c:pt idx="1">
                  <c:v>0.93333333333333335</c:v>
                </c:pt>
                <c:pt idx="2">
                  <c:v>0.95121951219512213</c:v>
                </c:pt>
                <c:pt idx="3">
                  <c:v>0.9850746268656716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619624"/>
        <c:axId val="209614920"/>
      </c:barChart>
      <c:catAx>
        <c:axId val="209619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09614920"/>
        <c:crosses val="autoZero"/>
        <c:auto val="1"/>
        <c:lblAlgn val="ctr"/>
        <c:lblOffset val="100"/>
        <c:noMultiLvlLbl val="0"/>
      </c:catAx>
      <c:valAx>
        <c:axId val="20961492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09619624"/>
        <c:crosses val="autoZero"/>
        <c:crossBetween val="between"/>
        <c:majorUnit val="0.1"/>
        <c:minorUnit val="2.0000000000000004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Indicadores!$C$109</c:f>
              <c:strCache>
                <c:ptCount val="1"/>
                <c:pt idx="0">
                  <c:v>Proporção de crianças cujas mães receberam orientações sobre prevenção de acidentes na infância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Indicadores!$D$108:$G$108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Indicadores!$D$109:$G$109</c:f>
              <c:numCache>
                <c:formatCode>0.0%</c:formatCode>
                <c:ptCount val="4"/>
                <c:pt idx="0">
                  <c:v>0.9473684210526313</c:v>
                </c:pt>
                <c:pt idx="1">
                  <c:v>1</c:v>
                </c:pt>
                <c:pt idx="2">
                  <c:v>1</c:v>
                </c:pt>
                <c:pt idx="3">
                  <c:v>0.91044776119402959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619232"/>
        <c:axId val="209616880"/>
      </c:barChart>
      <c:catAx>
        <c:axId val="209619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09616880"/>
        <c:crosses val="autoZero"/>
        <c:auto val="1"/>
        <c:lblAlgn val="ctr"/>
        <c:lblOffset val="100"/>
        <c:noMultiLvlLbl val="0"/>
      </c:catAx>
      <c:valAx>
        <c:axId val="20961688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09619232"/>
        <c:crosses val="autoZero"/>
        <c:crossBetween val="between"/>
        <c:majorUnit val="0.1"/>
        <c:minorUnit val="2.0000000000000004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Indicadores!$C$121</c:f>
              <c:strCache>
                <c:ptCount val="1"/>
                <c:pt idx="0">
                  <c:v>Proporção de crianças cujas mães receberam orientações nutricionais de acordo com a faixa etária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Indicadores!$D$120:$G$120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Indicadores!$D$121:$G$121</c:f>
              <c:numCache>
                <c:formatCode>0.0%</c:formatCode>
                <c:ptCount val="4"/>
                <c:pt idx="0">
                  <c:v>0.89473684210526316</c:v>
                </c:pt>
                <c:pt idx="1">
                  <c:v>1</c:v>
                </c:pt>
                <c:pt idx="2">
                  <c:v>0.97560975609756129</c:v>
                </c:pt>
                <c:pt idx="3">
                  <c:v>0.92537313432835822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617272"/>
        <c:axId val="209623152"/>
      </c:barChart>
      <c:catAx>
        <c:axId val="209617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09623152"/>
        <c:crosses val="autoZero"/>
        <c:auto val="1"/>
        <c:lblAlgn val="ctr"/>
        <c:lblOffset val="100"/>
        <c:noMultiLvlLbl val="0"/>
      </c:catAx>
      <c:valAx>
        <c:axId val="20962315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09617272"/>
        <c:crosses val="autoZero"/>
        <c:crossBetween val="between"/>
        <c:majorUnit val="0.1"/>
        <c:minorUnit val="2.0000000000000004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Indicadores!$C$127</c:f>
              <c:strCache>
                <c:ptCount val="1"/>
                <c:pt idx="0">
                  <c:v>Proporção de crianças cujas mães receberam orientação coletiva sobre higiene bucal, etiologia e prevenção da cárie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Indicadores!$D$126:$G$126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Indicadores!$D$127:$G$127</c:f>
              <c:numCache>
                <c:formatCode>0.0%</c:formatCode>
                <c:ptCount val="4"/>
                <c:pt idx="0">
                  <c:v>0</c:v>
                </c:pt>
                <c:pt idx="1">
                  <c:v>0.5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623544"/>
        <c:axId val="209626288"/>
      </c:barChart>
      <c:catAx>
        <c:axId val="209623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09626288"/>
        <c:crosses val="autoZero"/>
        <c:auto val="1"/>
        <c:lblAlgn val="ctr"/>
        <c:lblOffset val="100"/>
        <c:noMultiLvlLbl val="0"/>
      </c:catAx>
      <c:valAx>
        <c:axId val="20962628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0962354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Indicadores!$C$133</c:f>
              <c:strCache>
                <c:ptCount val="1"/>
                <c:pt idx="0">
                  <c:v>Proporção de crianças cujas mães receberam orientação individual sobre higiene bucal, etiologia e prevenção da cárie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Indicadores!$D$132:$G$132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Indicadores!$D$133:$G$133</c:f>
              <c:numCache>
                <c:formatCode>0.0%</c:formatCode>
                <c:ptCount val="4"/>
                <c:pt idx="0">
                  <c:v>0.10526315789473686</c:v>
                </c:pt>
                <c:pt idx="1">
                  <c:v>6.666666666666668E-2</c:v>
                </c:pt>
                <c:pt idx="2">
                  <c:v>0.56097560975609762</c:v>
                </c:pt>
                <c:pt idx="3">
                  <c:v>0.80597014925373134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617664"/>
        <c:axId val="209620800"/>
      </c:barChart>
      <c:catAx>
        <c:axId val="209617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09620800"/>
        <c:crosses val="autoZero"/>
        <c:auto val="1"/>
        <c:lblAlgn val="ctr"/>
        <c:lblOffset val="100"/>
        <c:noMultiLvlLbl val="0"/>
      </c:catAx>
      <c:valAx>
        <c:axId val="20962080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0961766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Indicadores!$C$140</c:f>
              <c:strCache>
                <c:ptCount val="1"/>
                <c:pt idx="0">
                  <c:v>Proporção de crianças cujas mães receberam orientações sobre hábitos de sucção nutritiva e não nutritiva e prevenção de oclusopatias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Indicadores!$D$139:$G$139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Indicadores!$D$140:$G$140</c:f>
              <c:numCache>
                <c:formatCode>0.0%</c:formatCode>
                <c:ptCount val="4"/>
                <c:pt idx="0">
                  <c:v>0.10526315789473686</c:v>
                </c:pt>
                <c:pt idx="1">
                  <c:v>6.666666666666668E-2</c:v>
                </c:pt>
                <c:pt idx="2">
                  <c:v>0.56097560975609762</c:v>
                </c:pt>
                <c:pt idx="3">
                  <c:v>0.79104477611940316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618056"/>
        <c:axId val="209622368"/>
      </c:barChart>
      <c:catAx>
        <c:axId val="209618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09622368"/>
        <c:crosses val="autoZero"/>
        <c:auto val="1"/>
        <c:lblAlgn val="ctr"/>
        <c:lblOffset val="100"/>
        <c:noMultiLvlLbl val="0"/>
      </c:catAx>
      <c:valAx>
        <c:axId val="20962236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0961805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Indicadores!$C$146</c:f>
              <c:strCache>
                <c:ptCount val="1"/>
                <c:pt idx="0">
                  <c:v>Proporção de crianças frequentadoras da(s) creche(s) foco da intervenção cujas mães receberam orientações nutricionais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Indicadores!$D$145:$G$145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Indicadores!$D$146:$G$146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0.92307692307692291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622760"/>
        <c:axId val="209624328"/>
      </c:barChart>
      <c:catAx>
        <c:axId val="209622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09624328"/>
        <c:crosses val="autoZero"/>
        <c:auto val="1"/>
        <c:lblAlgn val="ctr"/>
        <c:lblOffset val="100"/>
        <c:noMultiLvlLbl val="0"/>
      </c:catAx>
      <c:valAx>
        <c:axId val="209624328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0962276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Indicadores!$C$41</c:f>
              <c:strCache>
                <c:ptCount val="1"/>
                <c:pt idx="0">
                  <c:v>Proporção de crianças com monitoramento de crescimento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Indicadores!$D$40:$G$40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Indicadores!$D$41:$G$41</c:f>
              <c:numCache>
                <c:formatCode>0.0%</c:formatCode>
                <c:ptCount val="4"/>
                <c:pt idx="0">
                  <c:v>0.9473684210526313</c:v>
                </c:pt>
                <c:pt idx="1">
                  <c:v>1</c:v>
                </c:pt>
                <c:pt idx="2">
                  <c:v>1</c:v>
                </c:pt>
                <c:pt idx="3">
                  <c:v>0.9850746268656716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595712"/>
        <c:axId val="209593752"/>
      </c:barChart>
      <c:catAx>
        <c:axId val="209595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09593752"/>
        <c:crosses val="autoZero"/>
        <c:auto val="1"/>
        <c:lblAlgn val="ctr"/>
        <c:lblOffset val="100"/>
        <c:noMultiLvlLbl val="0"/>
      </c:catAx>
      <c:valAx>
        <c:axId val="20959375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0959571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Indicadores!$C$46</c:f>
              <c:strCache>
                <c:ptCount val="1"/>
                <c:pt idx="0">
                  <c:v>Proporção de crianças com déficit de peso monitoradas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Indicadores!$D$45:$G$45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Indicadores!$D$46:$G$46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594144"/>
        <c:axId val="209594536"/>
      </c:barChart>
      <c:catAx>
        <c:axId val="209594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09594536"/>
        <c:crosses val="autoZero"/>
        <c:auto val="1"/>
        <c:lblAlgn val="ctr"/>
        <c:lblOffset val="100"/>
        <c:noMultiLvlLbl val="0"/>
      </c:catAx>
      <c:valAx>
        <c:axId val="20959453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09594144"/>
        <c:crosses val="autoZero"/>
        <c:crossBetween val="between"/>
        <c:majorUnit val="0.1"/>
        <c:minorUnit val="2.0000000000000004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Indicadores!$C$51</c:f>
              <c:strCache>
                <c:ptCount val="1"/>
                <c:pt idx="0">
                  <c:v>Proporção de crianças com excesso de peso monitoradas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Indicadores!$D$50:$G$50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Indicadores!$D$51:$G$51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601200"/>
        <c:axId val="209591792"/>
      </c:barChart>
      <c:catAx>
        <c:axId val="209601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09591792"/>
        <c:crosses val="autoZero"/>
        <c:auto val="1"/>
        <c:lblAlgn val="ctr"/>
        <c:lblOffset val="100"/>
        <c:noMultiLvlLbl val="0"/>
      </c:catAx>
      <c:valAx>
        <c:axId val="20959179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0960120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Indicadores!$C$56</c:f>
              <c:strCache>
                <c:ptCount val="1"/>
                <c:pt idx="0">
                  <c:v>Proporção de crianças com monitoramento de desenvolvimento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Indicadores!$D$55:$G$55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Indicadores!$D$56:$G$56</c:f>
              <c:numCache>
                <c:formatCode>0.0%</c:formatCode>
                <c:ptCount val="4"/>
                <c:pt idx="0">
                  <c:v>0.9473684210526313</c:v>
                </c:pt>
                <c:pt idx="1">
                  <c:v>0.96666666666666667</c:v>
                </c:pt>
                <c:pt idx="2">
                  <c:v>0.97560975609756129</c:v>
                </c:pt>
                <c:pt idx="3">
                  <c:v>0.9850746268656716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589048"/>
        <c:axId val="209598848"/>
      </c:barChart>
      <c:catAx>
        <c:axId val="209589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09598848"/>
        <c:crosses val="autoZero"/>
        <c:auto val="1"/>
        <c:lblAlgn val="ctr"/>
        <c:lblOffset val="100"/>
        <c:noMultiLvlLbl val="0"/>
      </c:catAx>
      <c:valAx>
        <c:axId val="20959884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09589048"/>
        <c:crosses val="autoZero"/>
        <c:crossBetween val="between"/>
        <c:majorUnit val="0.1"/>
        <c:minorUnit val="2.0000000000000004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Indicadores!$C$61</c:f>
              <c:strCache>
                <c:ptCount val="1"/>
                <c:pt idx="0">
                  <c:v>Proporção de crianças com vacinação em dia para a idade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Indicadores!$D$60:$G$60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Indicadores!$D$61:$G$61</c:f>
              <c:numCache>
                <c:formatCode>0.0%</c:formatCode>
                <c:ptCount val="4"/>
                <c:pt idx="0">
                  <c:v>0.9473684210526313</c:v>
                </c:pt>
                <c:pt idx="1">
                  <c:v>1</c:v>
                </c:pt>
                <c:pt idx="2">
                  <c:v>1</c:v>
                </c:pt>
                <c:pt idx="3">
                  <c:v>0.9850746268656716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596496"/>
        <c:axId val="209596888"/>
      </c:barChart>
      <c:catAx>
        <c:axId val="209596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09596888"/>
        <c:crosses val="autoZero"/>
        <c:auto val="1"/>
        <c:lblAlgn val="ctr"/>
        <c:lblOffset val="100"/>
        <c:noMultiLvlLbl val="0"/>
      </c:catAx>
      <c:valAx>
        <c:axId val="20959688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09596496"/>
        <c:crosses val="autoZero"/>
        <c:crossBetween val="between"/>
        <c:majorUnit val="0.1"/>
        <c:minorUnit val="2.0000000000000004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Indicadores!$C$66</c:f>
              <c:strCache>
                <c:ptCount val="1"/>
                <c:pt idx="0">
                  <c:v>Proporção de crianças com suplementação de ferro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Indicadores!$D$65:$G$65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Indicadores!$D$66:$G$66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0.88888888888888884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589832"/>
        <c:axId val="209597280"/>
      </c:barChart>
      <c:catAx>
        <c:axId val="209589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09597280"/>
        <c:crosses val="autoZero"/>
        <c:auto val="1"/>
        <c:lblAlgn val="ctr"/>
        <c:lblOffset val="100"/>
        <c:noMultiLvlLbl val="0"/>
      </c:catAx>
      <c:valAx>
        <c:axId val="20959728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0958983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Indicadores!$C$115</c:f>
              <c:strCache>
                <c:ptCount val="1"/>
                <c:pt idx="0">
                  <c:v>Número de crianças colocadas para mamar durante a primeira consulta.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Indicadores!$D$114:$G$114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Indicadores!$D$115:$G$115</c:f>
              <c:numCache>
                <c:formatCode>0.0%</c:formatCode>
                <c:ptCount val="4"/>
                <c:pt idx="0">
                  <c:v>0.52631578947368418</c:v>
                </c:pt>
                <c:pt idx="1">
                  <c:v>0.70000000000000018</c:v>
                </c:pt>
                <c:pt idx="2">
                  <c:v>0.68292682926829273</c:v>
                </c:pt>
                <c:pt idx="3">
                  <c:v>0.68656716417910446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599240"/>
        <c:axId val="209599632"/>
      </c:barChart>
      <c:catAx>
        <c:axId val="209599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09599632"/>
        <c:crosses val="autoZero"/>
        <c:auto val="1"/>
        <c:lblAlgn val="ctr"/>
        <c:lblOffset val="100"/>
        <c:noMultiLvlLbl val="0"/>
      </c:catAx>
      <c:valAx>
        <c:axId val="20959963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0959924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08/08/2014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08/08/2014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08/08/2014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08/08/2014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08/08/2014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08/08/2014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08/08/2014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08/08/2014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08/08/2014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08/08/2014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4FDD-71A5-4969-853C-1A6DF16316D7}" type="datetimeFigureOut">
              <a:rPr lang="pt-BR" smtClean="0"/>
              <a:pPr/>
              <a:t>08/08/2014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B4FDD-71A5-4969-853C-1A6DF16316D7}" type="datetimeFigureOut">
              <a:rPr lang="pt-BR" smtClean="0"/>
              <a:pPr/>
              <a:t>08/08/2014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AF40F-5A69-460F-AF05-BD5587B65F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3" cstate="print"/>
          <a:srcRect l="6361" t="17719" r="31655" b="63578"/>
          <a:stretch>
            <a:fillRect/>
          </a:stretch>
        </p:blipFill>
        <p:spPr bwMode="auto">
          <a:xfrm>
            <a:off x="0" y="0"/>
            <a:ext cx="9144000" cy="181186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5" name="il_fi" descr="http://3.bp.blogspot.com/_TMzEax0xNOA/TOpL8Tn1RfI/AAAAAAAAAEw/3d30uvcmv3I/S220/logo_UFPEL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476672"/>
            <a:ext cx="122413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 descr="http://www.unasus.ufma.br/unasus_data/site/images/noticias/1356913b26unasu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2320" y="620688"/>
            <a:ext cx="1309328" cy="872885"/>
          </a:xfrm>
          <a:prstGeom prst="rect">
            <a:avLst/>
          </a:prstGeom>
          <a:noFill/>
        </p:spPr>
      </p:pic>
      <p:sp>
        <p:nvSpPr>
          <p:cNvPr id="7" name="Título 6"/>
          <p:cNvSpPr>
            <a:spLocks noGrp="1"/>
          </p:cNvSpPr>
          <p:nvPr>
            <p:ph type="ctrTitle"/>
          </p:nvPr>
        </p:nvSpPr>
        <p:spPr>
          <a:xfrm>
            <a:off x="323528" y="1916833"/>
            <a:ext cx="8438120" cy="1872208"/>
          </a:xfrm>
        </p:spPr>
        <p:txBody>
          <a:bodyPr>
            <a:no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MELHORIA DA QUALIDADE DA ATENÇÃO ÀS CRIANÇAS DE ZERO A 72 MESES NA ESTRATÉGIA DE SAÚDE DA FAMÍLIA SÃO FRANCISCO, MUNICÍPIO DE CHOPINZINHO/PR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6400800" cy="2448272"/>
          </a:xfrm>
        </p:spPr>
        <p:txBody>
          <a:bodyPr>
            <a:normAutofit/>
          </a:bodyPr>
          <a:lstStyle/>
          <a:p>
            <a:r>
              <a:rPr lang="pt-BR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Daniela Maria Gaio</a:t>
            </a:r>
          </a:p>
          <a:p>
            <a:endParaRPr lang="pt-BR" sz="3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Orientadora: Maria Marta </a:t>
            </a:r>
            <a:r>
              <a:rPr lang="pt-BR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Amancio</a:t>
            </a:r>
            <a:r>
              <a:rPr lang="pt-BR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Amorim</a:t>
            </a:r>
          </a:p>
          <a:p>
            <a:endParaRPr lang="pt-BR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Pelotas, Agosto de 2014</a:t>
            </a:r>
            <a:endParaRPr lang="pt-B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4437112"/>
            <a:ext cx="8856984" cy="23042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395536" y="221739"/>
            <a:ext cx="73448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chemeClr val="tx2"/>
                </a:solidFill>
              </a:rPr>
              <a:t>Proporção </a:t>
            </a:r>
            <a:r>
              <a:rPr lang="pt-BR" sz="2800" dirty="0">
                <a:solidFill>
                  <a:schemeClr val="tx2"/>
                </a:solidFill>
              </a:rPr>
              <a:t>de crianças com primeira consulta na primeira semana de </a:t>
            </a:r>
            <a:r>
              <a:rPr lang="pt-BR" sz="2800" dirty="0" smtClean="0">
                <a:solidFill>
                  <a:schemeClr val="tx2"/>
                </a:solidFill>
              </a:rPr>
              <a:t>vida.</a:t>
            </a:r>
            <a:endParaRPr lang="pt-BR" sz="2800" dirty="0">
              <a:solidFill>
                <a:schemeClr val="tx2"/>
              </a:solidFill>
            </a:endParaRPr>
          </a:p>
        </p:txBody>
      </p:sp>
      <p:sp>
        <p:nvSpPr>
          <p:cNvPr id="8" name="Pergaminho horizontal 7"/>
          <p:cNvSpPr/>
          <p:nvPr/>
        </p:nvSpPr>
        <p:spPr>
          <a:xfrm>
            <a:off x="755576" y="4653136"/>
            <a:ext cx="7416824" cy="201622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Meta esperada: 100%</a:t>
            </a:r>
          </a:p>
          <a:p>
            <a:pPr algn="ctr"/>
            <a:endParaRPr lang="pt-BR" dirty="0"/>
          </a:p>
          <a:p>
            <a:r>
              <a:rPr lang="pt-BR" dirty="0"/>
              <a:t>Meta alcançada:  	Mês 1 </a:t>
            </a:r>
            <a:r>
              <a:rPr lang="pt-BR" dirty="0" smtClean="0"/>
              <a:t>– 78,9% </a:t>
            </a:r>
            <a:r>
              <a:rPr lang="pt-BR" dirty="0"/>
              <a:t>(</a:t>
            </a:r>
            <a:r>
              <a:rPr lang="pt-BR" dirty="0" smtClean="0"/>
              <a:t>15)            </a:t>
            </a:r>
            <a:r>
              <a:rPr lang="pt-BR" dirty="0"/>
              <a:t>Mês 3 </a:t>
            </a:r>
            <a:r>
              <a:rPr lang="pt-BR" dirty="0" smtClean="0"/>
              <a:t>– 73,2 </a:t>
            </a:r>
            <a:r>
              <a:rPr lang="pt-BR" dirty="0"/>
              <a:t>% </a:t>
            </a:r>
            <a:r>
              <a:rPr lang="pt-BR" dirty="0" smtClean="0"/>
              <a:t>(30)</a:t>
            </a:r>
            <a:endParaRPr lang="pt-BR" dirty="0"/>
          </a:p>
          <a:p>
            <a:r>
              <a:rPr lang="pt-BR" dirty="0"/>
              <a:t>		Mês 2- </a:t>
            </a:r>
            <a:r>
              <a:rPr lang="pt-BR" dirty="0" smtClean="0"/>
              <a:t>80 % (24)                </a:t>
            </a:r>
            <a:r>
              <a:rPr lang="pt-BR" dirty="0"/>
              <a:t>Mês 4 </a:t>
            </a:r>
            <a:r>
              <a:rPr lang="pt-BR" dirty="0" smtClean="0"/>
              <a:t>– 70,1 </a:t>
            </a:r>
            <a:r>
              <a:rPr lang="pt-BR" dirty="0"/>
              <a:t>% </a:t>
            </a:r>
            <a:r>
              <a:rPr lang="pt-BR" dirty="0" smtClean="0"/>
              <a:t>(47)</a:t>
            </a:r>
            <a:endParaRPr lang="pt-BR" dirty="0"/>
          </a:p>
        </p:txBody>
      </p:sp>
      <p:graphicFrame>
        <p:nvGraphicFramePr>
          <p:cNvPr id="6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4431580"/>
              </p:ext>
            </p:extLst>
          </p:nvPr>
        </p:nvGraphicFramePr>
        <p:xfrm>
          <a:off x="1331640" y="1175846"/>
          <a:ext cx="6264696" cy="3621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63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19256" cy="1143000"/>
          </a:xfrm>
        </p:spPr>
        <p:txBody>
          <a:bodyPr>
            <a:noAutofit/>
          </a:bodyPr>
          <a:lstStyle/>
          <a:p>
            <a:pPr marL="0" indent="0" algn="l"/>
            <a:r>
              <a:rPr lang="pt-BR" sz="2800" dirty="0" smtClean="0">
                <a:solidFill>
                  <a:schemeClr val="tx2"/>
                </a:solidFill>
              </a:rPr>
              <a:t>Proporção </a:t>
            </a:r>
            <a:r>
              <a:rPr lang="pt-BR" sz="2800" dirty="0">
                <a:solidFill>
                  <a:schemeClr val="tx2"/>
                </a:solidFill>
              </a:rPr>
              <a:t>de crianças com monitoramento de </a:t>
            </a:r>
            <a:r>
              <a:rPr lang="pt-BR" sz="2800" dirty="0" smtClean="0">
                <a:solidFill>
                  <a:schemeClr val="tx2"/>
                </a:solidFill>
              </a:rPr>
              <a:t>crescimento.</a:t>
            </a:r>
            <a:endParaRPr lang="pt-BR" sz="2800" dirty="0">
              <a:solidFill>
                <a:schemeClr val="tx2"/>
              </a:solidFill>
            </a:endParaRPr>
          </a:p>
        </p:txBody>
      </p:sp>
      <p:sp>
        <p:nvSpPr>
          <p:cNvPr id="6" name="Pergaminho horizontal 5"/>
          <p:cNvSpPr/>
          <p:nvPr/>
        </p:nvSpPr>
        <p:spPr>
          <a:xfrm>
            <a:off x="755576" y="4653136"/>
            <a:ext cx="7416824" cy="201622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Meta esperada: 100%</a:t>
            </a:r>
          </a:p>
          <a:p>
            <a:pPr algn="ctr"/>
            <a:endParaRPr lang="pt-BR" dirty="0"/>
          </a:p>
          <a:p>
            <a:r>
              <a:rPr lang="pt-BR" dirty="0"/>
              <a:t>Meta alcançada:  	Mês 1 </a:t>
            </a:r>
            <a:r>
              <a:rPr lang="pt-BR" dirty="0" smtClean="0"/>
              <a:t>– 94,7 % (18)            </a:t>
            </a:r>
            <a:r>
              <a:rPr lang="pt-BR" dirty="0"/>
              <a:t>Mês 3 </a:t>
            </a:r>
            <a:r>
              <a:rPr lang="pt-BR" dirty="0" smtClean="0"/>
              <a:t>- 100 % (41)</a:t>
            </a:r>
            <a:endParaRPr lang="pt-BR" dirty="0"/>
          </a:p>
          <a:p>
            <a:r>
              <a:rPr lang="pt-BR" dirty="0"/>
              <a:t>		Mês </a:t>
            </a:r>
            <a:r>
              <a:rPr lang="pt-BR" dirty="0" smtClean="0"/>
              <a:t>2 - 100 % (30)              </a:t>
            </a:r>
            <a:r>
              <a:rPr lang="pt-BR" dirty="0"/>
              <a:t>Mês 4 </a:t>
            </a:r>
            <a:r>
              <a:rPr lang="pt-BR" dirty="0" smtClean="0"/>
              <a:t>– 98,5 </a:t>
            </a:r>
            <a:r>
              <a:rPr lang="pt-BR" dirty="0"/>
              <a:t>% </a:t>
            </a:r>
            <a:r>
              <a:rPr lang="pt-BR" dirty="0" smtClean="0"/>
              <a:t>(66)</a:t>
            </a:r>
            <a:endParaRPr lang="pt-BR" dirty="0"/>
          </a:p>
        </p:txBody>
      </p:sp>
      <p:graphicFrame>
        <p:nvGraphicFramePr>
          <p:cNvPr id="7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9599728"/>
              </p:ext>
            </p:extLst>
          </p:nvPr>
        </p:nvGraphicFramePr>
        <p:xfrm>
          <a:off x="1842728" y="1340768"/>
          <a:ext cx="5609592" cy="3432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68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rgaminho horizontal 5"/>
          <p:cNvSpPr/>
          <p:nvPr/>
        </p:nvSpPr>
        <p:spPr>
          <a:xfrm>
            <a:off x="755576" y="4653136"/>
            <a:ext cx="7416824" cy="201622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Meta esperada: 100%</a:t>
            </a:r>
          </a:p>
          <a:p>
            <a:pPr algn="ctr"/>
            <a:endParaRPr lang="pt-BR" dirty="0"/>
          </a:p>
          <a:p>
            <a:r>
              <a:rPr lang="pt-BR" dirty="0"/>
              <a:t>Meta alcançada:  	Mês 1 </a:t>
            </a:r>
            <a:r>
              <a:rPr lang="pt-BR" dirty="0" smtClean="0"/>
              <a:t>– 5,5 % (01)            </a:t>
            </a:r>
            <a:r>
              <a:rPr lang="pt-BR" dirty="0"/>
              <a:t>Mês 3 </a:t>
            </a:r>
            <a:r>
              <a:rPr lang="pt-BR" dirty="0" smtClean="0"/>
              <a:t>– 2,4 % (01)</a:t>
            </a:r>
            <a:endParaRPr lang="pt-BR" dirty="0"/>
          </a:p>
          <a:p>
            <a:r>
              <a:rPr lang="pt-BR" dirty="0"/>
              <a:t>		Mês </a:t>
            </a:r>
            <a:r>
              <a:rPr lang="pt-BR" dirty="0" smtClean="0"/>
              <a:t>2 – 3,3 % (01)            </a:t>
            </a:r>
            <a:r>
              <a:rPr lang="pt-BR" dirty="0"/>
              <a:t>Mês 4 </a:t>
            </a:r>
            <a:r>
              <a:rPr lang="pt-BR" dirty="0" smtClean="0"/>
              <a:t>– 1,5 </a:t>
            </a:r>
            <a:r>
              <a:rPr lang="pt-BR" dirty="0"/>
              <a:t>% </a:t>
            </a:r>
            <a:r>
              <a:rPr lang="pt-BR" dirty="0" smtClean="0"/>
              <a:t>(02)</a:t>
            </a:r>
            <a:endParaRPr lang="pt-BR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251520" y="188640"/>
            <a:ext cx="82192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800" dirty="0" smtClean="0">
                <a:solidFill>
                  <a:schemeClr val="tx2"/>
                </a:solidFill>
              </a:rPr>
              <a:t>Proporção </a:t>
            </a:r>
            <a:r>
              <a:rPr lang="pt-BR" sz="2800" dirty="0">
                <a:solidFill>
                  <a:schemeClr val="tx2"/>
                </a:solidFill>
              </a:rPr>
              <a:t>de crianças com déficit de </a:t>
            </a:r>
            <a:endParaRPr lang="pt-BR" sz="2800" dirty="0" smtClean="0">
              <a:solidFill>
                <a:schemeClr val="tx2"/>
              </a:solidFill>
            </a:endParaRPr>
          </a:p>
          <a:p>
            <a:pPr algn="l"/>
            <a:r>
              <a:rPr lang="pt-BR" sz="2800" dirty="0" smtClean="0">
                <a:solidFill>
                  <a:schemeClr val="tx2"/>
                </a:solidFill>
              </a:rPr>
              <a:t>peso monitorado.</a:t>
            </a:r>
            <a:endParaRPr lang="pt-BR" sz="2800" dirty="0">
              <a:solidFill>
                <a:schemeClr val="tx2"/>
              </a:solidFill>
            </a:endParaRPr>
          </a:p>
        </p:txBody>
      </p:sp>
      <p:graphicFrame>
        <p:nvGraphicFramePr>
          <p:cNvPr id="9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085105"/>
              </p:ext>
            </p:extLst>
          </p:nvPr>
        </p:nvGraphicFramePr>
        <p:xfrm>
          <a:off x="1835697" y="1331640"/>
          <a:ext cx="5688632" cy="3297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736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344816" cy="1368152"/>
          </a:xfrm>
        </p:spPr>
        <p:txBody>
          <a:bodyPr>
            <a:noAutofit/>
          </a:bodyPr>
          <a:lstStyle/>
          <a:p>
            <a:pPr marL="0" indent="0" algn="l"/>
            <a:r>
              <a:rPr lang="pt-BR" sz="2800" dirty="0" smtClean="0">
                <a:solidFill>
                  <a:schemeClr val="tx2"/>
                </a:solidFill>
              </a:rPr>
              <a:t>Proporção </a:t>
            </a:r>
            <a:r>
              <a:rPr lang="pt-BR" sz="2800" dirty="0">
                <a:solidFill>
                  <a:schemeClr val="tx2"/>
                </a:solidFill>
              </a:rPr>
              <a:t>de crianças com excesso de peso </a:t>
            </a:r>
            <a:r>
              <a:rPr lang="pt-BR" sz="2800" dirty="0" smtClean="0">
                <a:solidFill>
                  <a:schemeClr val="tx2"/>
                </a:solidFill>
              </a:rPr>
              <a:t>monitorado.</a:t>
            </a:r>
            <a:endParaRPr lang="pt-BR" sz="2800" dirty="0">
              <a:solidFill>
                <a:schemeClr val="tx2"/>
              </a:solidFill>
            </a:endParaRPr>
          </a:p>
        </p:txBody>
      </p:sp>
      <p:sp>
        <p:nvSpPr>
          <p:cNvPr id="7" name="Pergaminho horizontal 6"/>
          <p:cNvSpPr/>
          <p:nvPr/>
        </p:nvSpPr>
        <p:spPr>
          <a:xfrm>
            <a:off x="755576" y="4653136"/>
            <a:ext cx="7416824" cy="201622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Meta esperada: 100%</a:t>
            </a:r>
          </a:p>
          <a:p>
            <a:pPr algn="ctr"/>
            <a:endParaRPr lang="pt-BR" dirty="0"/>
          </a:p>
          <a:p>
            <a:r>
              <a:rPr lang="pt-BR" dirty="0"/>
              <a:t>Meta alcançada:  	Mês 1 </a:t>
            </a:r>
            <a:r>
              <a:rPr lang="pt-BR" dirty="0" smtClean="0"/>
              <a:t>- 0 % (0)            </a:t>
            </a:r>
            <a:r>
              <a:rPr lang="pt-BR" dirty="0"/>
              <a:t>Mês 3 </a:t>
            </a:r>
            <a:r>
              <a:rPr lang="pt-BR" dirty="0" smtClean="0"/>
              <a:t>- 0 % (0)</a:t>
            </a:r>
            <a:endParaRPr lang="pt-BR" dirty="0"/>
          </a:p>
          <a:p>
            <a:r>
              <a:rPr lang="pt-BR" dirty="0"/>
              <a:t>		Mês </a:t>
            </a:r>
            <a:r>
              <a:rPr lang="pt-BR" dirty="0" smtClean="0"/>
              <a:t>2 - </a:t>
            </a:r>
            <a:r>
              <a:rPr lang="pt-BR" dirty="0"/>
              <a:t>0</a:t>
            </a:r>
            <a:r>
              <a:rPr lang="pt-BR" dirty="0" smtClean="0"/>
              <a:t> % (0)            </a:t>
            </a:r>
            <a:r>
              <a:rPr lang="pt-BR" dirty="0"/>
              <a:t>Mês 4 </a:t>
            </a:r>
            <a:r>
              <a:rPr lang="pt-BR" dirty="0" smtClean="0"/>
              <a:t>- 100 </a:t>
            </a:r>
            <a:r>
              <a:rPr lang="pt-BR" dirty="0"/>
              <a:t>% </a:t>
            </a:r>
            <a:r>
              <a:rPr lang="pt-BR" dirty="0" smtClean="0"/>
              <a:t>(2)</a:t>
            </a:r>
            <a:endParaRPr lang="pt-BR" dirty="0"/>
          </a:p>
        </p:txBody>
      </p:sp>
      <p:graphicFrame>
        <p:nvGraphicFramePr>
          <p:cNvPr id="8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335385"/>
              </p:ext>
            </p:extLst>
          </p:nvPr>
        </p:nvGraphicFramePr>
        <p:xfrm>
          <a:off x="1840346" y="1372635"/>
          <a:ext cx="5247283" cy="3293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496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88640"/>
            <a:ext cx="6480720" cy="908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800" dirty="0" smtClean="0">
                <a:solidFill>
                  <a:schemeClr val="tx2"/>
                </a:solidFill>
              </a:rPr>
              <a:t>Proporção </a:t>
            </a:r>
            <a:r>
              <a:rPr lang="pt-BR" sz="2800" dirty="0">
                <a:solidFill>
                  <a:schemeClr val="tx2"/>
                </a:solidFill>
              </a:rPr>
              <a:t>de crianças com monitoramento de </a:t>
            </a:r>
            <a:r>
              <a:rPr lang="pt-BR" sz="2800" dirty="0" smtClean="0">
                <a:solidFill>
                  <a:schemeClr val="tx2"/>
                </a:solidFill>
              </a:rPr>
              <a:t>desenvolvimento.</a:t>
            </a:r>
          </a:p>
          <a:p>
            <a:pPr marL="0" indent="0">
              <a:buNone/>
            </a:pPr>
            <a:endParaRPr lang="pt-BR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t-BR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t-BR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t-BR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t-BR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t-BR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t-BR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t-BR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t-BR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t-BR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t-BR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t-BR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t-BR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t-BR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t-BR" b="1" dirty="0" smtClean="0">
              <a:solidFill>
                <a:schemeClr val="tx2"/>
              </a:solidFill>
            </a:endParaRPr>
          </a:p>
        </p:txBody>
      </p:sp>
      <p:graphicFrame>
        <p:nvGraphicFramePr>
          <p:cNvPr id="7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6477539"/>
              </p:ext>
            </p:extLst>
          </p:nvPr>
        </p:nvGraphicFramePr>
        <p:xfrm>
          <a:off x="1475656" y="1268760"/>
          <a:ext cx="5760640" cy="3308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Pergaminho horizontal 7"/>
          <p:cNvSpPr/>
          <p:nvPr/>
        </p:nvSpPr>
        <p:spPr>
          <a:xfrm>
            <a:off x="755576" y="4653136"/>
            <a:ext cx="7416824" cy="201622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Meta esperada: 100%</a:t>
            </a:r>
          </a:p>
          <a:p>
            <a:pPr algn="ctr"/>
            <a:endParaRPr lang="pt-BR" dirty="0"/>
          </a:p>
          <a:p>
            <a:r>
              <a:rPr lang="pt-BR" dirty="0"/>
              <a:t>Meta alcançada:  	Mês 1 </a:t>
            </a:r>
            <a:r>
              <a:rPr lang="pt-BR" dirty="0" smtClean="0"/>
              <a:t>– 94,7 % (18)            </a:t>
            </a:r>
            <a:r>
              <a:rPr lang="pt-BR" dirty="0"/>
              <a:t>Mês 3 </a:t>
            </a:r>
            <a:r>
              <a:rPr lang="pt-BR" dirty="0" smtClean="0"/>
              <a:t>– 97,6 % (40)</a:t>
            </a:r>
            <a:endParaRPr lang="pt-BR" dirty="0"/>
          </a:p>
          <a:p>
            <a:r>
              <a:rPr lang="pt-BR" dirty="0"/>
              <a:t>		Mês </a:t>
            </a:r>
            <a:r>
              <a:rPr lang="pt-BR" dirty="0" smtClean="0"/>
              <a:t>2 – 96,7 % (29)            </a:t>
            </a:r>
            <a:r>
              <a:rPr lang="pt-BR" dirty="0"/>
              <a:t>Mês 4 </a:t>
            </a:r>
            <a:r>
              <a:rPr lang="pt-BR" dirty="0" smtClean="0"/>
              <a:t>– 98,5 </a:t>
            </a:r>
            <a:r>
              <a:rPr lang="pt-BR" dirty="0"/>
              <a:t>% </a:t>
            </a:r>
            <a:r>
              <a:rPr lang="pt-BR" dirty="0" smtClean="0"/>
              <a:t>(66)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161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1296143"/>
          </a:xfrm>
        </p:spPr>
        <p:txBody>
          <a:bodyPr>
            <a:noAutofit/>
          </a:bodyPr>
          <a:lstStyle/>
          <a:p>
            <a:pPr algn="l"/>
            <a:r>
              <a:rPr lang="pt-BR" sz="2800" dirty="0" smtClean="0">
                <a:solidFill>
                  <a:schemeClr val="tx2"/>
                </a:solidFill>
              </a:rPr>
              <a:t>Proporção </a:t>
            </a:r>
            <a:r>
              <a:rPr lang="pt-BR" sz="2800" dirty="0">
                <a:solidFill>
                  <a:schemeClr val="tx2"/>
                </a:solidFill>
              </a:rPr>
              <a:t>de crianças com vacinação em dia para a </a:t>
            </a:r>
            <a:r>
              <a:rPr lang="pt-BR" sz="2800" dirty="0" smtClean="0">
                <a:solidFill>
                  <a:schemeClr val="tx2"/>
                </a:solidFill>
              </a:rPr>
              <a:t>idade.</a:t>
            </a:r>
            <a:r>
              <a:rPr lang="pt-BR" sz="2800" dirty="0">
                <a:solidFill>
                  <a:schemeClr val="tx2"/>
                </a:solidFill>
              </a:rPr>
              <a:t/>
            </a:r>
            <a:br>
              <a:rPr lang="pt-BR" sz="2800" dirty="0">
                <a:solidFill>
                  <a:schemeClr val="tx2"/>
                </a:solidFill>
              </a:rPr>
            </a:br>
            <a:endParaRPr lang="pt-BR" sz="2800" dirty="0">
              <a:solidFill>
                <a:schemeClr val="tx2"/>
              </a:solidFill>
            </a:endParaRPr>
          </a:p>
        </p:txBody>
      </p:sp>
      <p:graphicFrame>
        <p:nvGraphicFramePr>
          <p:cNvPr id="6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2256717"/>
              </p:ext>
            </p:extLst>
          </p:nvPr>
        </p:nvGraphicFramePr>
        <p:xfrm>
          <a:off x="1619672" y="1412776"/>
          <a:ext cx="5688631" cy="338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ergaminho horizontal 6"/>
          <p:cNvSpPr/>
          <p:nvPr/>
        </p:nvSpPr>
        <p:spPr>
          <a:xfrm>
            <a:off x="755576" y="4653136"/>
            <a:ext cx="7416824" cy="201622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Meta esperada: 100%</a:t>
            </a:r>
          </a:p>
          <a:p>
            <a:pPr algn="ctr"/>
            <a:endParaRPr lang="pt-BR" dirty="0"/>
          </a:p>
          <a:p>
            <a:r>
              <a:rPr lang="pt-BR" dirty="0"/>
              <a:t>Meta alcançada:  	Mês 1 </a:t>
            </a:r>
            <a:r>
              <a:rPr lang="pt-BR" dirty="0" smtClean="0"/>
              <a:t>– 94,7 % (18)            </a:t>
            </a:r>
            <a:r>
              <a:rPr lang="pt-BR" dirty="0"/>
              <a:t>Mês 3 </a:t>
            </a:r>
            <a:r>
              <a:rPr lang="pt-BR" dirty="0" smtClean="0"/>
              <a:t>– 100 % (41)</a:t>
            </a:r>
            <a:endParaRPr lang="pt-BR" dirty="0"/>
          </a:p>
          <a:p>
            <a:r>
              <a:rPr lang="pt-BR" dirty="0"/>
              <a:t>		Mês </a:t>
            </a:r>
            <a:r>
              <a:rPr lang="pt-BR" dirty="0" smtClean="0"/>
              <a:t>2 – 100 % (30)             </a:t>
            </a:r>
            <a:r>
              <a:rPr lang="pt-BR" dirty="0"/>
              <a:t>Mês 4 </a:t>
            </a:r>
            <a:r>
              <a:rPr lang="pt-BR" dirty="0" smtClean="0"/>
              <a:t>– 98,5 </a:t>
            </a:r>
            <a:r>
              <a:rPr lang="pt-BR" dirty="0"/>
              <a:t>% </a:t>
            </a:r>
            <a:r>
              <a:rPr lang="pt-BR" dirty="0" smtClean="0"/>
              <a:t>(66)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24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1296143"/>
          </a:xfrm>
        </p:spPr>
        <p:txBody>
          <a:bodyPr>
            <a:noAutofit/>
          </a:bodyPr>
          <a:lstStyle/>
          <a:p>
            <a:pPr algn="l"/>
            <a:r>
              <a:rPr lang="pt-BR" sz="2800" dirty="0" smtClean="0">
                <a:solidFill>
                  <a:schemeClr val="tx2"/>
                </a:solidFill>
              </a:rPr>
              <a:t>Proporção </a:t>
            </a:r>
            <a:r>
              <a:rPr lang="pt-BR" sz="2800" dirty="0">
                <a:solidFill>
                  <a:schemeClr val="tx2"/>
                </a:solidFill>
              </a:rPr>
              <a:t>de crianças com suplementação de </a:t>
            </a:r>
            <a:r>
              <a:rPr lang="pt-BR" sz="2800" dirty="0" smtClean="0">
                <a:solidFill>
                  <a:schemeClr val="tx2"/>
                </a:solidFill>
              </a:rPr>
              <a:t>ferro.</a:t>
            </a:r>
            <a:r>
              <a:rPr lang="pt-BR" sz="2800" dirty="0">
                <a:solidFill>
                  <a:schemeClr val="tx2"/>
                </a:solidFill>
              </a:rPr>
              <a:t/>
            </a:r>
            <a:br>
              <a:rPr lang="pt-BR" sz="2800" dirty="0">
                <a:solidFill>
                  <a:schemeClr val="tx2"/>
                </a:solidFill>
              </a:rPr>
            </a:br>
            <a:endParaRPr lang="pt-BR" sz="2800" dirty="0">
              <a:solidFill>
                <a:schemeClr val="tx2"/>
              </a:solidFill>
            </a:endParaRPr>
          </a:p>
        </p:txBody>
      </p:sp>
      <p:sp>
        <p:nvSpPr>
          <p:cNvPr id="7" name="Pergaminho horizontal 6"/>
          <p:cNvSpPr/>
          <p:nvPr/>
        </p:nvSpPr>
        <p:spPr>
          <a:xfrm>
            <a:off x="755576" y="4653136"/>
            <a:ext cx="7416824" cy="201622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Meta esperada: 100%</a:t>
            </a:r>
          </a:p>
          <a:p>
            <a:pPr algn="ctr"/>
            <a:endParaRPr lang="pt-BR" dirty="0"/>
          </a:p>
          <a:p>
            <a:r>
              <a:rPr lang="pt-BR" dirty="0"/>
              <a:t>Meta alcançada:  	Mês 1 </a:t>
            </a:r>
            <a:r>
              <a:rPr lang="pt-BR" dirty="0" smtClean="0"/>
              <a:t>– 100 % (07)            </a:t>
            </a:r>
            <a:r>
              <a:rPr lang="pt-BR" dirty="0"/>
              <a:t>Mês 3 </a:t>
            </a:r>
            <a:r>
              <a:rPr lang="pt-BR" dirty="0" smtClean="0"/>
              <a:t>– 88,9 % (08)</a:t>
            </a:r>
            <a:endParaRPr lang="pt-BR" dirty="0"/>
          </a:p>
          <a:p>
            <a:r>
              <a:rPr lang="pt-BR" dirty="0"/>
              <a:t>		Mês </a:t>
            </a:r>
            <a:r>
              <a:rPr lang="pt-BR" dirty="0" smtClean="0"/>
              <a:t>2 – 100 % (08)            </a:t>
            </a:r>
            <a:r>
              <a:rPr lang="pt-BR" dirty="0"/>
              <a:t>Mês 4 </a:t>
            </a:r>
            <a:r>
              <a:rPr lang="pt-BR" dirty="0" smtClean="0"/>
              <a:t>– 100 </a:t>
            </a:r>
            <a:r>
              <a:rPr lang="pt-BR" dirty="0"/>
              <a:t>% </a:t>
            </a:r>
            <a:r>
              <a:rPr lang="pt-BR" dirty="0" smtClean="0"/>
              <a:t>(11)</a:t>
            </a:r>
            <a:endParaRPr lang="pt-BR" dirty="0"/>
          </a:p>
        </p:txBody>
      </p:sp>
      <p:graphicFrame>
        <p:nvGraphicFramePr>
          <p:cNvPr id="5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1505882"/>
              </p:ext>
            </p:extLst>
          </p:nvPr>
        </p:nvGraphicFramePr>
        <p:xfrm>
          <a:off x="1763688" y="1412776"/>
          <a:ext cx="5832648" cy="3206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112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1296143"/>
          </a:xfrm>
        </p:spPr>
        <p:txBody>
          <a:bodyPr>
            <a:noAutofit/>
          </a:bodyPr>
          <a:lstStyle/>
          <a:p>
            <a:pPr algn="l"/>
            <a:r>
              <a:rPr lang="pt-BR" sz="2800" dirty="0" smtClean="0">
                <a:solidFill>
                  <a:schemeClr val="tx2"/>
                </a:solidFill>
              </a:rPr>
              <a:t>Número </a:t>
            </a:r>
            <a:r>
              <a:rPr lang="pt-BR" sz="2800" dirty="0">
                <a:solidFill>
                  <a:schemeClr val="tx2"/>
                </a:solidFill>
              </a:rPr>
              <a:t>de crianças colocadas para mamar </a:t>
            </a:r>
            <a:r>
              <a:rPr lang="pt-BR" sz="2800" dirty="0" smtClean="0">
                <a:solidFill>
                  <a:schemeClr val="tx2"/>
                </a:solidFill>
              </a:rPr>
              <a:t/>
            </a:r>
            <a:br>
              <a:rPr lang="pt-BR" sz="2800" dirty="0" smtClean="0">
                <a:solidFill>
                  <a:schemeClr val="tx2"/>
                </a:solidFill>
              </a:rPr>
            </a:br>
            <a:r>
              <a:rPr lang="pt-BR" sz="2800" dirty="0" smtClean="0">
                <a:solidFill>
                  <a:schemeClr val="tx2"/>
                </a:solidFill>
              </a:rPr>
              <a:t>durante </a:t>
            </a:r>
            <a:r>
              <a:rPr lang="pt-BR" sz="2800" dirty="0">
                <a:solidFill>
                  <a:schemeClr val="tx2"/>
                </a:solidFill>
              </a:rPr>
              <a:t>a primeira </a:t>
            </a:r>
            <a:r>
              <a:rPr lang="pt-BR" sz="2800" dirty="0" smtClean="0">
                <a:solidFill>
                  <a:schemeClr val="tx2"/>
                </a:solidFill>
              </a:rPr>
              <a:t>consulta.</a:t>
            </a:r>
            <a:r>
              <a:rPr lang="pt-BR" sz="2800" dirty="0">
                <a:solidFill>
                  <a:schemeClr val="tx2"/>
                </a:solidFill>
              </a:rPr>
              <a:t/>
            </a:r>
            <a:br>
              <a:rPr lang="pt-BR" sz="2800" dirty="0">
                <a:solidFill>
                  <a:schemeClr val="tx2"/>
                </a:solidFill>
              </a:rPr>
            </a:br>
            <a:endParaRPr lang="pt-BR" sz="2800" dirty="0">
              <a:solidFill>
                <a:schemeClr val="tx2"/>
              </a:solidFill>
            </a:endParaRPr>
          </a:p>
        </p:txBody>
      </p:sp>
      <p:sp>
        <p:nvSpPr>
          <p:cNvPr id="7" name="Pergaminho horizontal 6"/>
          <p:cNvSpPr/>
          <p:nvPr/>
        </p:nvSpPr>
        <p:spPr>
          <a:xfrm>
            <a:off x="755576" y="4653136"/>
            <a:ext cx="7416824" cy="201622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Meta esperada: 100%</a:t>
            </a:r>
          </a:p>
          <a:p>
            <a:pPr algn="ctr"/>
            <a:endParaRPr lang="pt-BR" dirty="0"/>
          </a:p>
          <a:p>
            <a:r>
              <a:rPr lang="pt-BR" dirty="0"/>
              <a:t>Meta alcançada:  	Mês 1 </a:t>
            </a:r>
            <a:r>
              <a:rPr lang="pt-BR" dirty="0" smtClean="0"/>
              <a:t>– 52,6 % (10)             </a:t>
            </a:r>
            <a:r>
              <a:rPr lang="pt-BR" dirty="0"/>
              <a:t>Mês 3 </a:t>
            </a:r>
            <a:r>
              <a:rPr lang="pt-BR" dirty="0" smtClean="0"/>
              <a:t>– 68,3 % (28)</a:t>
            </a:r>
            <a:endParaRPr lang="pt-BR" dirty="0"/>
          </a:p>
          <a:p>
            <a:r>
              <a:rPr lang="pt-BR" dirty="0"/>
              <a:t>		Mês </a:t>
            </a:r>
            <a:r>
              <a:rPr lang="pt-BR" dirty="0" smtClean="0"/>
              <a:t>2 – 70 % (21)                </a:t>
            </a:r>
            <a:r>
              <a:rPr lang="pt-BR" dirty="0"/>
              <a:t>Mês 4 </a:t>
            </a:r>
            <a:r>
              <a:rPr lang="pt-BR" dirty="0" smtClean="0"/>
              <a:t>– 68,7 </a:t>
            </a:r>
            <a:r>
              <a:rPr lang="pt-BR" dirty="0"/>
              <a:t>% </a:t>
            </a:r>
            <a:r>
              <a:rPr lang="pt-BR" dirty="0" smtClean="0"/>
              <a:t>(46)</a:t>
            </a:r>
            <a:endParaRPr lang="pt-BR" dirty="0"/>
          </a:p>
        </p:txBody>
      </p:sp>
      <p:graphicFrame>
        <p:nvGraphicFramePr>
          <p:cNvPr id="6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5369050"/>
              </p:ext>
            </p:extLst>
          </p:nvPr>
        </p:nvGraphicFramePr>
        <p:xfrm>
          <a:off x="1835696" y="1412776"/>
          <a:ext cx="5544615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204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1296143"/>
          </a:xfrm>
        </p:spPr>
        <p:txBody>
          <a:bodyPr>
            <a:noAutofit/>
          </a:bodyPr>
          <a:lstStyle/>
          <a:p>
            <a:pPr algn="l"/>
            <a:r>
              <a:rPr lang="pt-BR" sz="2800" dirty="0" smtClean="0">
                <a:solidFill>
                  <a:schemeClr val="tx2"/>
                </a:solidFill>
              </a:rPr>
              <a:t>Proporção </a:t>
            </a:r>
            <a:r>
              <a:rPr lang="pt-BR" sz="2800" dirty="0">
                <a:solidFill>
                  <a:schemeClr val="tx2"/>
                </a:solidFill>
              </a:rPr>
              <a:t>de crianças com teste do pezinho </a:t>
            </a:r>
            <a:r>
              <a:rPr lang="pt-BR" sz="2800" dirty="0" smtClean="0">
                <a:solidFill>
                  <a:schemeClr val="tx2"/>
                </a:solidFill>
              </a:rPr>
              <a:t/>
            </a:r>
            <a:br>
              <a:rPr lang="pt-BR" sz="2800" dirty="0" smtClean="0">
                <a:solidFill>
                  <a:schemeClr val="tx2"/>
                </a:solidFill>
              </a:rPr>
            </a:br>
            <a:r>
              <a:rPr lang="pt-BR" sz="2800" dirty="0" smtClean="0">
                <a:solidFill>
                  <a:schemeClr val="tx2"/>
                </a:solidFill>
              </a:rPr>
              <a:t>realizado </a:t>
            </a:r>
            <a:r>
              <a:rPr lang="pt-BR" sz="2800" dirty="0">
                <a:solidFill>
                  <a:schemeClr val="tx2"/>
                </a:solidFill>
              </a:rPr>
              <a:t>até 7 dias de </a:t>
            </a:r>
            <a:r>
              <a:rPr lang="pt-BR" sz="2800" dirty="0" smtClean="0">
                <a:solidFill>
                  <a:schemeClr val="tx2"/>
                </a:solidFill>
              </a:rPr>
              <a:t>vida.</a:t>
            </a:r>
            <a:r>
              <a:rPr lang="pt-BR" sz="2800" dirty="0">
                <a:solidFill>
                  <a:schemeClr val="tx2"/>
                </a:solidFill>
              </a:rPr>
              <a:t/>
            </a:r>
            <a:br>
              <a:rPr lang="pt-BR" sz="2800" dirty="0">
                <a:solidFill>
                  <a:schemeClr val="tx2"/>
                </a:solidFill>
              </a:rPr>
            </a:br>
            <a:endParaRPr lang="pt-BR" sz="2800" dirty="0">
              <a:solidFill>
                <a:schemeClr val="tx2"/>
              </a:solidFill>
            </a:endParaRPr>
          </a:p>
        </p:txBody>
      </p:sp>
      <p:sp>
        <p:nvSpPr>
          <p:cNvPr id="7" name="Pergaminho horizontal 6"/>
          <p:cNvSpPr/>
          <p:nvPr/>
        </p:nvSpPr>
        <p:spPr>
          <a:xfrm>
            <a:off x="755576" y="4653136"/>
            <a:ext cx="7416824" cy="201622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Meta esperada: 100%</a:t>
            </a:r>
          </a:p>
          <a:p>
            <a:pPr algn="ctr"/>
            <a:endParaRPr lang="pt-BR" dirty="0"/>
          </a:p>
          <a:p>
            <a:r>
              <a:rPr lang="pt-BR" dirty="0"/>
              <a:t>Meta alcançada:  	Mês 1 </a:t>
            </a:r>
            <a:r>
              <a:rPr lang="pt-BR" dirty="0" smtClean="0"/>
              <a:t>– 94,7 % (18)            </a:t>
            </a:r>
            <a:r>
              <a:rPr lang="pt-BR" dirty="0"/>
              <a:t>Mês 3 </a:t>
            </a:r>
            <a:r>
              <a:rPr lang="pt-BR" dirty="0" smtClean="0"/>
              <a:t>– 100 % (41)</a:t>
            </a:r>
            <a:endParaRPr lang="pt-BR" dirty="0"/>
          </a:p>
          <a:p>
            <a:r>
              <a:rPr lang="pt-BR" dirty="0"/>
              <a:t>		Mês </a:t>
            </a:r>
            <a:r>
              <a:rPr lang="pt-BR" dirty="0" smtClean="0"/>
              <a:t>2 – 100 % (30)             </a:t>
            </a:r>
            <a:r>
              <a:rPr lang="pt-BR" dirty="0"/>
              <a:t>Mês 4 </a:t>
            </a:r>
            <a:r>
              <a:rPr lang="pt-BR" dirty="0" smtClean="0"/>
              <a:t>– 98,5 </a:t>
            </a:r>
            <a:r>
              <a:rPr lang="pt-BR" dirty="0"/>
              <a:t>% </a:t>
            </a:r>
            <a:r>
              <a:rPr lang="pt-BR" dirty="0" smtClean="0"/>
              <a:t>(66)</a:t>
            </a:r>
            <a:endParaRPr lang="pt-BR" dirty="0"/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04641"/>
              </p:ext>
            </p:extLst>
          </p:nvPr>
        </p:nvGraphicFramePr>
        <p:xfrm>
          <a:off x="1547664" y="1484784"/>
          <a:ext cx="6120680" cy="3312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513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1296143"/>
          </a:xfrm>
        </p:spPr>
        <p:txBody>
          <a:bodyPr>
            <a:noAutofit/>
          </a:bodyPr>
          <a:lstStyle/>
          <a:p>
            <a:pPr algn="l"/>
            <a:r>
              <a:rPr lang="pt-BR" sz="2800" dirty="0" smtClean="0">
                <a:solidFill>
                  <a:schemeClr val="tx2"/>
                </a:solidFill>
              </a:rPr>
              <a:t>Proporção </a:t>
            </a:r>
            <a:r>
              <a:rPr lang="pt-BR" sz="2800" dirty="0">
                <a:solidFill>
                  <a:schemeClr val="tx2"/>
                </a:solidFill>
              </a:rPr>
              <a:t>de crianças com triagem </a:t>
            </a:r>
            <a:r>
              <a:rPr lang="pt-BR" sz="2800" dirty="0" smtClean="0">
                <a:solidFill>
                  <a:schemeClr val="tx2"/>
                </a:solidFill>
              </a:rPr>
              <a:t>auditiva.</a:t>
            </a:r>
            <a:r>
              <a:rPr lang="pt-BR" sz="2800" dirty="0">
                <a:solidFill>
                  <a:schemeClr val="tx2"/>
                </a:solidFill>
              </a:rPr>
              <a:t/>
            </a:r>
            <a:br>
              <a:rPr lang="pt-BR" sz="2800" dirty="0">
                <a:solidFill>
                  <a:schemeClr val="tx2"/>
                </a:solidFill>
              </a:rPr>
            </a:br>
            <a:endParaRPr lang="pt-BR" sz="2800" dirty="0">
              <a:solidFill>
                <a:schemeClr val="tx2"/>
              </a:solidFill>
            </a:endParaRPr>
          </a:p>
        </p:txBody>
      </p:sp>
      <p:sp>
        <p:nvSpPr>
          <p:cNvPr id="7" name="Pergaminho horizontal 6"/>
          <p:cNvSpPr/>
          <p:nvPr/>
        </p:nvSpPr>
        <p:spPr>
          <a:xfrm>
            <a:off x="755576" y="4653136"/>
            <a:ext cx="7416824" cy="201622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Meta esperada: 100%</a:t>
            </a:r>
          </a:p>
          <a:p>
            <a:pPr algn="ctr"/>
            <a:endParaRPr lang="pt-BR" dirty="0"/>
          </a:p>
          <a:p>
            <a:r>
              <a:rPr lang="pt-BR" dirty="0"/>
              <a:t>Meta alcançada:  	Mês 1 </a:t>
            </a:r>
            <a:r>
              <a:rPr lang="pt-BR" dirty="0" smtClean="0"/>
              <a:t>– 0 % (00)                </a:t>
            </a:r>
            <a:r>
              <a:rPr lang="pt-BR" dirty="0"/>
              <a:t>Mês 3 </a:t>
            </a:r>
            <a:r>
              <a:rPr lang="pt-BR" dirty="0" smtClean="0"/>
              <a:t>– 4,9 % (02)</a:t>
            </a:r>
            <a:endParaRPr lang="pt-BR" dirty="0"/>
          </a:p>
          <a:p>
            <a:r>
              <a:rPr lang="pt-BR" dirty="0"/>
              <a:t>		Mês </a:t>
            </a:r>
            <a:r>
              <a:rPr lang="pt-BR" dirty="0" smtClean="0"/>
              <a:t>2 – 6,7 % (02)             </a:t>
            </a:r>
            <a:r>
              <a:rPr lang="pt-BR" dirty="0"/>
              <a:t>Mês 4 </a:t>
            </a:r>
            <a:r>
              <a:rPr lang="pt-BR" dirty="0" smtClean="0"/>
              <a:t>– 6 </a:t>
            </a:r>
            <a:r>
              <a:rPr lang="pt-BR" dirty="0"/>
              <a:t>% </a:t>
            </a:r>
            <a:r>
              <a:rPr lang="pt-BR" dirty="0" smtClean="0"/>
              <a:t>(04)</a:t>
            </a:r>
            <a:endParaRPr lang="pt-BR" dirty="0"/>
          </a:p>
        </p:txBody>
      </p:sp>
      <p:graphicFrame>
        <p:nvGraphicFramePr>
          <p:cNvPr id="5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1154486"/>
              </p:ext>
            </p:extLst>
          </p:nvPr>
        </p:nvGraphicFramePr>
        <p:xfrm>
          <a:off x="1691681" y="1484784"/>
          <a:ext cx="5904656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931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Análise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Situacional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800" b="1" i="1" dirty="0" smtClean="0">
                <a:solidFill>
                  <a:srgbClr val="0070C0"/>
                </a:solidFill>
              </a:rPr>
              <a:t>Município de Chopinzinho - PR </a:t>
            </a:r>
          </a:p>
          <a:p>
            <a:pPr algn="ctr">
              <a:buNone/>
            </a:pPr>
            <a:endParaRPr lang="pt-BR" sz="2400" b="1" i="1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pt-BR" sz="2400" b="1" i="1" dirty="0" smtClean="0">
                <a:solidFill>
                  <a:srgbClr val="0070C0"/>
                </a:solidFill>
              </a:rPr>
              <a:t>População total: 19.679 </a:t>
            </a:r>
            <a:r>
              <a:rPr lang="pt-BR" sz="2400" b="1" i="1" dirty="0">
                <a:solidFill>
                  <a:srgbClr val="0070C0"/>
                </a:solidFill>
              </a:rPr>
              <a:t>habitantes (IBGE, 2010)</a:t>
            </a:r>
          </a:p>
          <a:p>
            <a:pPr marL="0" indent="0" algn="ctr">
              <a:buNone/>
            </a:pPr>
            <a:endParaRPr lang="pt-BR" sz="2800" b="1" i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pt-BR" sz="2800" b="1" i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pt-BR" sz="2800" b="1" i="1" dirty="0">
              <a:solidFill>
                <a:srgbClr val="0070C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971601" y="2996952"/>
            <a:ext cx="7128791" cy="3785652"/>
          </a:xfrm>
          <a:prstGeom prst="rect">
            <a:avLst/>
          </a:prstGeom>
          <a:solidFill>
            <a:schemeClr val="accent1">
              <a:lumMod val="20000"/>
              <a:lumOff val="80000"/>
              <a:alpha val="63000"/>
            </a:schemeClr>
          </a:solidFill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chemeClr val="tx2"/>
                </a:solidFill>
              </a:rPr>
              <a:t>08 Unidades de Estratégia de Saúde da Família – 5 urbanas e 3 rurais; </a:t>
            </a:r>
          </a:p>
          <a:p>
            <a:r>
              <a:rPr lang="pt-BR" sz="2400" dirty="0">
                <a:solidFill>
                  <a:schemeClr val="tx2"/>
                </a:solidFill>
              </a:rPr>
              <a:t>0</a:t>
            </a:r>
            <a:r>
              <a:rPr lang="pt-BR" sz="2400" dirty="0" smtClean="0">
                <a:solidFill>
                  <a:schemeClr val="tx2"/>
                </a:solidFill>
              </a:rPr>
              <a:t>1 Hospital Municipal – atua como unidade mista;</a:t>
            </a:r>
          </a:p>
          <a:p>
            <a:r>
              <a:rPr lang="pt-BR" sz="2400" dirty="0" smtClean="0">
                <a:solidFill>
                  <a:schemeClr val="tx2"/>
                </a:solidFill>
              </a:rPr>
              <a:t>01 Centro de Especialidades: cirurgião </a:t>
            </a:r>
            <a:r>
              <a:rPr lang="pt-BR" sz="2400" dirty="0">
                <a:solidFill>
                  <a:schemeClr val="tx2"/>
                </a:solidFill>
              </a:rPr>
              <a:t>geral, </a:t>
            </a:r>
            <a:r>
              <a:rPr lang="pt-BR" sz="2400" dirty="0" smtClean="0">
                <a:solidFill>
                  <a:schemeClr val="tx2"/>
                </a:solidFill>
              </a:rPr>
              <a:t>ginecologista, pediatra, ortopedista, otorrinolaringologista, endocrinologista, dermatologista, urologista;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01 </a:t>
            </a:r>
            <a:r>
              <a:rPr lang="en-US" sz="2400" dirty="0" err="1" smtClean="0">
                <a:solidFill>
                  <a:schemeClr val="tx2"/>
                </a:solidFill>
              </a:rPr>
              <a:t>Núcleo</a:t>
            </a:r>
            <a:r>
              <a:rPr lang="en-US" sz="2400" dirty="0" smtClean="0">
                <a:solidFill>
                  <a:schemeClr val="tx2"/>
                </a:solidFill>
              </a:rPr>
              <a:t> de </a:t>
            </a:r>
            <a:r>
              <a:rPr lang="en-US" sz="2400" dirty="0" err="1" smtClean="0">
                <a:solidFill>
                  <a:schemeClr val="tx2"/>
                </a:solidFill>
              </a:rPr>
              <a:t>Apoio</a:t>
            </a:r>
            <a:r>
              <a:rPr lang="en-US" sz="2400" dirty="0" smtClean="0">
                <a:solidFill>
                  <a:schemeClr val="tx2"/>
                </a:solidFill>
              </a:rPr>
              <a:t> à </a:t>
            </a:r>
            <a:r>
              <a:rPr lang="en-US" sz="2400" dirty="0" err="1" smtClean="0">
                <a:solidFill>
                  <a:schemeClr val="tx2"/>
                </a:solidFill>
              </a:rPr>
              <a:t>Saúde</a:t>
            </a:r>
            <a:r>
              <a:rPr lang="en-US" sz="2400" dirty="0" smtClean="0">
                <a:solidFill>
                  <a:schemeClr val="tx2"/>
                </a:solidFill>
              </a:rPr>
              <a:t> da </a:t>
            </a:r>
            <a:r>
              <a:rPr lang="en-US" sz="2400" dirty="0" err="1" smtClean="0">
                <a:solidFill>
                  <a:schemeClr val="tx2"/>
                </a:solidFill>
              </a:rPr>
              <a:t>Família</a:t>
            </a:r>
            <a:r>
              <a:rPr lang="en-US" sz="2400" dirty="0" smtClean="0">
                <a:solidFill>
                  <a:schemeClr val="tx2"/>
                </a:solidFill>
              </a:rPr>
              <a:t> (NASF)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01 Centro de </a:t>
            </a:r>
            <a:r>
              <a:rPr lang="en-US" sz="2400" dirty="0" err="1" smtClean="0">
                <a:solidFill>
                  <a:schemeClr val="tx2"/>
                </a:solidFill>
              </a:rPr>
              <a:t>Apoio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Psicossocial</a:t>
            </a:r>
            <a:r>
              <a:rPr lang="en-US" sz="2400" dirty="0" smtClean="0">
                <a:solidFill>
                  <a:schemeClr val="tx2"/>
                </a:solidFill>
              </a:rPr>
              <a:t> (CAPS)</a:t>
            </a:r>
            <a:endParaRPr lang="pt-BR" sz="2400" dirty="0" smtClean="0">
              <a:solidFill>
                <a:schemeClr val="tx2"/>
              </a:solidFill>
            </a:endParaRPr>
          </a:p>
          <a:p>
            <a:endParaRPr lang="pt-BR" sz="24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1296143"/>
          </a:xfrm>
        </p:spPr>
        <p:txBody>
          <a:bodyPr>
            <a:noAutofit/>
          </a:bodyPr>
          <a:lstStyle/>
          <a:p>
            <a:pPr algn="l"/>
            <a:r>
              <a:rPr lang="pt-BR" sz="2800" dirty="0" smtClean="0">
                <a:solidFill>
                  <a:schemeClr val="tx2"/>
                </a:solidFill>
              </a:rPr>
              <a:t>Proporção </a:t>
            </a:r>
            <a:r>
              <a:rPr lang="pt-BR" sz="2800" dirty="0">
                <a:solidFill>
                  <a:schemeClr val="tx2"/>
                </a:solidFill>
              </a:rPr>
              <a:t>de crianças com avaliação de </a:t>
            </a:r>
            <a:r>
              <a:rPr lang="pt-BR" sz="2800" dirty="0" smtClean="0">
                <a:solidFill>
                  <a:schemeClr val="tx2"/>
                </a:solidFill>
              </a:rPr>
              <a:t>risco.</a:t>
            </a:r>
            <a:r>
              <a:rPr lang="pt-BR" sz="2800" dirty="0">
                <a:solidFill>
                  <a:schemeClr val="tx2"/>
                </a:solidFill>
              </a:rPr>
              <a:t/>
            </a:r>
            <a:br>
              <a:rPr lang="pt-BR" sz="2800" dirty="0">
                <a:solidFill>
                  <a:schemeClr val="tx2"/>
                </a:solidFill>
              </a:rPr>
            </a:br>
            <a:endParaRPr lang="pt-BR" sz="2800" dirty="0">
              <a:solidFill>
                <a:schemeClr val="tx2"/>
              </a:solidFill>
            </a:endParaRPr>
          </a:p>
        </p:txBody>
      </p:sp>
      <p:graphicFrame>
        <p:nvGraphicFramePr>
          <p:cNvPr id="6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9484086"/>
              </p:ext>
            </p:extLst>
          </p:nvPr>
        </p:nvGraphicFramePr>
        <p:xfrm>
          <a:off x="1619672" y="1412776"/>
          <a:ext cx="5688632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Pergaminho horizontal 7"/>
          <p:cNvSpPr/>
          <p:nvPr/>
        </p:nvSpPr>
        <p:spPr>
          <a:xfrm>
            <a:off x="755576" y="4653136"/>
            <a:ext cx="7416824" cy="201622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Meta esperada: 100%</a:t>
            </a:r>
          </a:p>
          <a:p>
            <a:pPr algn="ctr"/>
            <a:endParaRPr lang="pt-BR" dirty="0"/>
          </a:p>
          <a:p>
            <a:r>
              <a:rPr lang="pt-BR" dirty="0"/>
              <a:t>Meta alcançada:  	Mês 1 </a:t>
            </a:r>
            <a:r>
              <a:rPr lang="pt-BR" dirty="0" smtClean="0"/>
              <a:t>– 94,7 % (18)            </a:t>
            </a:r>
            <a:r>
              <a:rPr lang="pt-BR" dirty="0"/>
              <a:t>Mês 3 </a:t>
            </a:r>
            <a:r>
              <a:rPr lang="pt-BR" dirty="0" smtClean="0"/>
              <a:t>– 100 % (41)</a:t>
            </a:r>
            <a:endParaRPr lang="pt-BR" dirty="0"/>
          </a:p>
          <a:p>
            <a:r>
              <a:rPr lang="pt-BR" dirty="0"/>
              <a:t>		Mês </a:t>
            </a:r>
            <a:r>
              <a:rPr lang="pt-BR" dirty="0" smtClean="0"/>
              <a:t>2 – 100 % (30)             </a:t>
            </a:r>
            <a:r>
              <a:rPr lang="pt-BR" dirty="0"/>
              <a:t>Mês 4 </a:t>
            </a:r>
            <a:r>
              <a:rPr lang="pt-BR" dirty="0" smtClean="0"/>
              <a:t>– 98,5 </a:t>
            </a:r>
            <a:r>
              <a:rPr lang="pt-BR" dirty="0"/>
              <a:t>% </a:t>
            </a:r>
            <a:r>
              <a:rPr lang="pt-BR" dirty="0" smtClean="0"/>
              <a:t>(66)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410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5400600"/>
          </a:xfrm>
        </p:spPr>
        <p:txBody>
          <a:bodyPr/>
          <a:lstStyle/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529208" y="274637"/>
            <a:ext cx="6995120" cy="1143000"/>
          </a:xfrm>
        </p:spPr>
        <p:txBody>
          <a:bodyPr>
            <a:noAutofit/>
          </a:bodyPr>
          <a:lstStyle/>
          <a:p>
            <a:pPr algn="l"/>
            <a:r>
              <a:rPr lang="pt-BR" sz="2800" dirty="0" smtClean="0">
                <a:solidFill>
                  <a:schemeClr val="tx2"/>
                </a:solidFill>
              </a:rPr>
              <a:t>Proporção </a:t>
            </a:r>
            <a:r>
              <a:rPr lang="pt-BR" sz="2800" dirty="0">
                <a:solidFill>
                  <a:schemeClr val="tx2"/>
                </a:solidFill>
              </a:rPr>
              <a:t>de crianças de 6 a 72 meses com primeira consulta odontológica.</a:t>
            </a:r>
            <a:r>
              <a:rPr lang="pt-BR" sz="2800" dirty="0" smtClean="0">
                <a:solidFill>
                  <a:schemeClr val="tx2"/>
                </a:solidFill>
              </a:rPr>
              <a:t/>
            </a:r>
            <a:br>
              <a:rPr lang="pt-BR" sz="2800" dirty="0" smtClean="0">
                <a:solidFill>
                  <a:schemeClr val="tx2"/>
                </a:solidFill>
              </a:rPr>
            </a:br>
            <a:endParaRPr lang="pt-BR" sz="2800" dirty="0">
              <a:solidFill>
                <a:schemeClr val="tx2"/>
              </a:solidFill>
            </a:endParaRPr>
          </a:p>
        </p:txBody>
      </p:sp>
      <p:sp>
        <p:nvSpPr>
          <p:cNvPr id="7" name="Pergaminho horizontal 6"/>
          <p:cNvSpPr/>
          <p:nvPr/>
        </p:nvSpPr>
        <p:spPr>
          <a:xfrm>
            <a:off x="755576" y="4653136"/>
            <a:ext cx="7416824" cy="201622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Meta esperada: 100%</a:t>
            </a:r>
          </a:p>
          <a:p>
            <a:pPr algn="ctr"/>
            <a:endParaRPr lang="pt-BR" dirty="0"/>
          </a:p>
          <a:p>
            <a:r>
              <a:rPr lang="pt-BR" dirty="0"/>
              <a:t>Meta alcançada:  	Mês 1 </a:t>
            </a:r>
            <a:r>
              <a:rPr lang="pt-BR" dirty="0" smtClean="0"/>
              <a:t>– 11,8% (02)            </a:t>
            </a:r>
            <a:r>
              <a:rPr lang="pt-BR" dirty="0"/>
              <a:t>Mês 3 – </a:t>
            </a:r>
            <a:r>
              <a:rPr lang="pt-BR" dirty="0" smtClean="0"/>
              <a:t>16,7 % (06)</a:t>
            </a:r>
            <a:endParaRPr lang="pt-BR" dirty="0"/>
          </a:p>
          <a:p>
            <a:r>
              <a:rPr lang="pt-BR" dirty="0"/>
              <a:t>		Mês 2- </a:t>
            </a:r>
            <a:r>
              <a:rPr lang="pt-BR" dirty="0" smtClean="0"/>
              <a:t>11,1 % (03)             </a:t>
            </a:r>
            <a:r>
              <a:rPr lang="pt-BR" dirty="0"/>
              <a:t>Mês 4 – </a:t>
            </a:r>
            <a:r>
              <a:rPr lang="pt-BR" dirty="0" smtClean="0"/>
              <a:t>47,3 </a:t>
            </a:r>
            <a:r>
              <a:rPr lang="pt-BR" dirty="0"/>
              <a:t>% </a:t>
            </a:r>
            <a:r>
              <a:rPr lang="pt-BR" dirty="0" smtClean="0"/>
              <a:t>(26)</a:t>
            </a:r>
            <a:endParaRPr lang="pt-BR" dirty="0"/>
          </a:p>
        </p:txBody>
      </p:sp>
      <p:graphicFrame>
        <p:nvGraphicFramePr>
          <p:cNvPr id="8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7698229"/>
              </p:ext>
            </p:extLst>
          </p:nvPr>
        </p:nvGraphicFramePr>
        <p:xfrm>
          <a:off x="1259632" y="1268760"/>
          <a:ext cx="5760640" cy="3536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780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6995120" cy="1498179"/>
          </a:xfrm>
        </p:spPr>
        <p:txBody>
          <a:bodyPr>
            <a:noAutofit/>
          </a:bodyPr>
          <a:lstStyle/>
          <a:p>
            <a:pPr marL="0" indent="0" algn="l"/>
            <a:r>
              <a:rPr lang="pt-BR" sz="2800" dirty="0" smtClean="0">
                <a:solidFill>
                  <a:schemeClr val="tx2"/>
                </a:solidFill>
              </a:rPr>
              <a:t>Proporção </a:t>
            </a:r>
            <a:r>
              <a:rPr lang="pt-BR" sz="2800" dirty="0">
                <a:solidFill>
                  <a:schemeClr val="tx2"/>
                </a:solidFill>
              </a:rPr>
              <a:t>de crianças de 6 a 72 meses classificadas como alto risco em saúde </a:t>
            </a:r>
            <a:r>
              <a:rPr lang="pt-BR" sz="2800" dirty="0" smtClean="0">
                <a:solidFill>
                  <a:schemeClr val="tx2"/>
                </a:solidFill>
              </a:rPr>
              <a:t>bucal.</a:t>
            </a:r>
            <a:endParaRPr lang="pt-BR" sz="2800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4221088"/>
            <a:ext cx="8352928" cy="2520280"/>
          </a:xfrm>
        </p:spPr>
        <p:txBody>
          <a:bodyPr/>
          <a:lstStyle/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Pergaminho horizontal 5"/>
          <p:cNvSpPr/>
          <p:nvPr/>
        </p:nvSpPr>
        <p:spPr>
          <a:xfrm>
            <a:off x="755576" y="4653136"/>
            <a:ext cx="7416824" cy="201622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Meta esperada: 100%</a:t>
            </a:r>
          </a:p>
          <a:p>
            <a:pPr algn="ctr"/>
            <a:endParaRPr lang="pt-BR" dirty="0"/>
          </a:p>
          <a:p>
            <a:r>
              <a:rPr lang="pt-BR" dirty="0"/>
              <a:t>Meta alcançada:  	Mês 1 -</a:t>
            </a:r>
            <a:r>
              <a:rPr lang="pt-BR" dirty="0" smtClean="0"/>
              <a:t> 50% (01)            </a:t>
            </a:r>
            <a:r>
              <a:rPr lang="pt-BR" dirty="0"/>
              <a:t>Mês 3 </a:t>
            </a:r>
            <a:r>
              <a:rPr lang="pt-BR" dirty="0" smtClean="0"/>
              <a:t>- 20 % (05)</a:t>
            </a:r>
            <a:endParaRPr lang="pt-BR" dirty="0"/>
          </a:p>
          <a:p>
            <a:r>
              <a:rPr lang="pt-BR" dirty="0"/>
              <a:t>		Mês 2- </a:t>
            </a:r>
            <a:r>
              <a:rPr lang="pt-BR" dirty="0" smtClean="0"/>
              <a:t>66,7 % (02)         </a:t>
            </a:r>
            <a:r>
              <a:rPr lang="pt-BR" dirty="0"/>
              <a:t>Mês 4 </a:t>
            </a:r>
            <a:r>
              <a:rPr lang="pt-BR" dirty="0" smtClean="0"/>
              <a:t>- 20 </a:t>
            </a:r>
            <a:r>
              <a:rPr lang="pt-BR" dirty="0"/>
              <a:t>% </a:t>
            </a:r>
            <a:r>
              <a:rPr lang="pt-BR" dirty="0" smtClean="0"/>
              <a:t>(25)</a:t>
            </a:r>
            <a:endParaRPr lang="pt-BR" dirty="0"/>
          </a:p>
        </p:txBody>
      </p:sp>
      <p:graphicFrame>
        <p:nvGraphicFramePr>
          <p:cNvPr id="7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0196852"/>
              </p:ext>
            </p:extLst>
          </p:nvPr>
        </p:nvGraphicFramePr>
        <p:xfrm>
          <a:off x="1897782" y="1569924"/>
          <a:ext cx="5132412" cy="310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571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1216" y="188640"/>
            <a:ext cx="7283152" cy="1143000"/>
          </a:xfrm>
        </p:spPr>
        <p:txBody>
          <a:bodyPr>
            <a:noAutofit/>
          </a:bodyPr>
          <a:lstStyle/>
          <a:p>
            <a:pPr marL="0" indent="0" algn="l"/>
            <a:r>
              <a:rPr lang="pt-BR" sz="2800" dirty="0" smtClean="0">
                <a:solidFill>
                  <a:schemeClr val="tx2"/>
                </a:solidFill>
              </a:rPr>
              <a:t>Proporção </a:t>
            </a:r>
            <a:r>
              <a:rPr lang="pt-BR" sz="2800" dirty="0">
                <a:solidFill>
                  <a:schemeClr val="tx2"/>
                </a:solidFill>
              </a:rPr>
              <a:t>de busca ativa realizada às crianças faltosas às consultas no programa saúde da </a:t>
            </a:r>
            <a:r>
              <a:rPr lang="pt-BR" sz="2800" dirty="0" smtClean="0">
                <a:solidFill>
                  <a:schemeClr val="tx2"/>
                </a:solidFill>
              </a:rPr>
              <a:t>criança.</a:t>
            </a:r>
            <a:endParaRPr lang="pt-BR" sz="2800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7" name="Pergaminho horizontal 6"/>
          <p:cNvSpPr/>
          <p:nvPr/>
        </p:nvSpPr>
        <p:spPr>
          <a:xfrm>
            <a:off x="755576" y="4653136"/>
            <a:ext cx="7416824" cy="201622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Meta esperada: 100%</a:t>
            </a:r>
          </a:p>
          <a:p>
            <a:pPr algn="ctr"/>
            <a:endParaRPr lang="pt-BR" dirty="0"/>
          </a:p>
          <a:p>
            <a:r>
              <a:rPr lang="pt-BR" dirty="0"/>
              <a:t>Meta alcançada:  	Mês 1 </a:t>
            </a:r>
            <a:r>
              <a:rPr lang="pt-BR" dirty="0" smtClean="0"/>
              <a:t>- 0 % (0)            </a:t>
            </a:r>
            <a:r>
              <a:rPr lang="pt-BR" dirty="0"/>
              <a:t>Mês 3 </a:t>
            </a:r>
            <a:r>
              <a:rPr lang="pt-BR" dirty="0" smtClean="0"/>
              <a:t>- 0 % (0)</a:t>
            </a:r>
            <a:endParaRPr lang="pt-BR" dirty="0"/>
          </a:p>
          <a:p>
            <a:r>
              <a:rPr lang="pt-BR" dirty="0"/>
              <a:t>		Mês </a:t>
            </a:r>
            <a:r>
              <a:rPr lang="pt-BR" dirty="0" smtClean="0"/>
              <a:t>2 - 0 % (0)            </a:t>
            </a:r>
            <a:r>
              <a:rPr lang="pt-BR" dirty="0"/>
              <a:t>Mês 4 </a:t>
            </a:r>
            <a:r>
              <a:rPr lang="pt-BR" dirty="0" smtClean="0"/>
              <a:t>- 100 </a:t>
            </a:r>
            <a:r>
              <a:rPr lang="pt-BR" dirty="0"/>
              <a:t>% </a:t>
            </a:r>
            <a:r>
              <a:rPr lang="pt-BR" dirty="0" smtClean="0"/>
              <a:t>(02)</a:t>
            </a:r>
            <a:endParaRPr lang="pt-BR" dirty="0"/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9434249"/>
              </p:ext>
            </p:extLst>
          </p:nvPr>
        </p:nvGraphicFramePr>
        <p:xfrm>
          <a:off x="1691680" y="1556792"/>
          <a:ext cx="5400600" cy="3181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224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427168" cy="1143000"/>
          </a:xfrm>
        </p:spPr>
        <p:txBody>
          <a:bodyPr>
            <a:noAutofit/>
          </a:bodyPr>
          <a:lstStyle/>
          <a:p>
            <a:pPr marL="0" indent="0" algn="l"/>
            <a:r>
              <a:rPr lang="pt-BR" sz="2800" dirty="0" smtClean="0">
                <a:solidFill>
                  <a:schemeClr val="tx2"/>
                </a:solidFill>
              </a:rPr>
              <a:t>Proporção </a:t>
            </a:r>
            <a:r>
              <a:rPr lang="pt-BR" sz="2800" dirty="0">
                <a:solidFill>
                  <a:schemeClr val="tx2"/>
                </a:solidFill>
              </a:rPr>
              <a:t>de buscas realizadas às crianças de 6 a 72 meses com primeira consulta odontológica faltosas às </a:t>
            </a:r>
            <a:r>
              <a:rPr lang="pt-BR" sz="2800" dirty="0" smtClean="0">
                <a:solidFill>
                  <a:schemeClr val="tx2"/>
                </a:solidFill>
              </a:rPr>
              <a:t>consultas.</a:t>
            </a:r>
            <a:endParaRPr lang="pt-BR" sz="2800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4437112"/>
            <a:ext cx="8964488" cy="22322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 smtClean="0"/>
          </a:p>
        </p:txBody>
      </p:sp>
      <p:sp>
        <p:nvSpPr>
          <p:cNvPr id="7" name="Pergaminho horizontal 6"/>
          <p:cNvSpPr/>
          <p:nvPr/>
        </p:nvSpPr>
        <p:spPr>
          <a:xfrm>
            <a:off x="755576" y="4653136"/>
            <a:ext cx="7416824" cy="201622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Meta esperada: 100%</a:t>
            </a:r>
          </a:p>
          <a:p>
            <a:pPr algn="ctr"/>
            <a:endParaRPr lang="pt-BR" dirty="0"/>
          </a:p>
          <a:p>
            <a:r>
              <a:rPr lang="pt-BR" dirty="0"/>
              <a:t>Meta alcançada:  	Mês 1 </a:t>
            </a:r>
            <a:r>
              <a:rPr lang="pt-BR" dirty="0" smtClean="0"/>
              <a:t>- 0 % (0)            </a:t>
            </a:r>
            <a:r>
              <a:rPr lang="pt-BR" dirty="0"/>
              <a:t>Mês 3 </a:t>
            </a:r>
            <a:r>
              <a:rPr lang="pt-BR" dirty="0" smtClean="0"/>
              <a:t>- 0 % (0)</a:t>
            </a:r>
            <a:endParaRPr lang="pt-BR" dirty="0"/>
          </a:p>
          <a:p>
            <a:r>
              <a:rPr lang="pt-BR" dirty="0"/>
              <a:t>		Mês </a:t>
            </a:r>
            <a:r>
              <a:rPr lang="pt-BR" dirty="0" smtClean="0"/>
              <a:t>2 - </a:t>
            </a:r>
            <a:r>
              <a:rPr lang="pt-BR" dirty="0"/>
              <a:t>0</a:t>
            </a:r>
            <a:r>
              <a:rPr lang="pt-BR" dirty="0" smtClean="0"/>
              <a:t> % (0)            </a:t>
            </a:r>
            <a:r>
              <a:rPr lang="pt-BR" dirty="0"/>
              <a:t>Mês 4 </a:t>
            </a:r>
            <a:r>
              <a:rPr lang="pt-BR" dirty="0" smtClean="0"/>
              <a:t>- 100 </a:t>
            </a:r>
            <a:r>
              <a:rPr lang="pt-BR" dirty="0"/>
              <a:t>% </a:t>
            </a:r>
            <a:r>
              <a:rPr lang="pt-BR" dirty="0" smtClean="0"/>
              <a:t>(2)</a:t>
            </a:r>
            <a:endParaRPr lang="pt-BR" dirty="0"/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4255715"/>
              </p:ext>
            </p:extLst>
          </p:nvPr>
        </p:nvGraphicFramePr>
        <p:xfrm>
          <a:off x="1691680" y="1556792"/>
          <a:ext cx="5328592" cy="3248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068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1296143"/>
          </a:xfrm>
        </p:spPr>
        <p:txBody>
          <a:bodyPr>
            <a:noAutofit/>
          </a:bodyPr>
          <a:lstStyle/>
          <a:p>
            <a:pPr algn="l"/>
            <a:r>
              <a:rPr lang="pt-BR" sz="2800" dirty="0" smtClean="0">
                <a:solidFill>
                  <a:schemeClr val="tx2"/>
                </a:solidFill>
              </a:rPr>
              <a:t>Proporção </a:t>
            </a:r>
            <a:r>
              <a:rPr lang="pt-BR" sz="2800" dirty="0">
                <a:solidFill>
                  <a:schemeClr val="tx2"/>
                </a:solidFill>
              </a:rPr>
              <a:t>de crianças de 6 a 72 meses que tiveram tratamento odontológico </a:t>
            </a:r>
            <a:r>
              <a:rPr lang="pt-BR" sz="2800" dirty="0" smtClean="0">
                <a:solidFill>
                  <a:schemeClr val="tx2"/>
                </a:solidFill>
              </a:rPr>
              <a:t>concluído.</a:t>
            </a:r>
            <a:r>
              <a:rPr lang="pt-BR" sz="2800" dirty="0">
                <a:solidFill>
                  <a:schemeClr val="tx2"/>
                </a:solidFill>
              </a:rPr>
              <a:t/>
            </a:r>
            <a:br>
              <a:rPr lang="pt-BR" sz="2800" dirty="0">
                <a:solidFill>
                  <a:schemeClr val="tx2"/>
                </a:solidFill>
              </a:rPr>
            </a:br>
            <a:endParaRPr lang="pt-BR" sz="2800" dirty="0">
              <a:solidFill>
                <a:schemeClr val="tx2"/>
              </a:solidFill>
            </a:endParaRPr>
          </a:p>
        </p:txBody>
      </p:sp>
      <p:sp>
        <p:nvSpPr>
          <p:cNvPr id="7" name="Pergaminho horizontal 6"/>
          <p:cNvSpPr/>
          <p:nvPr/>
        </p:nvSpPr>
        <p:spPr>
          <a:xfrm>
            <a:off x="755576" y="4653136"/>
            <a:ext cx="7416824" cy="201622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Meta esperada: 100%</a:t>
            </a:r>
          </a:p>
          <a:p>
            <a:pPr algn="ctr"/>
            <a:endParaRPr lang="pt-BR" dirty="0"/>
          </a:p>
          <a:p>
            <a:r>
              <a:rPr lang="pt-BR" dirty="0"/>
              <a:t>Meta alcançada:  	Mês 1 </a:t>
            </a:r>
            <a:r>
              <a:rPr lang="pt-BR" dirty="0" smtClean="0"/>
              <a:t>– 50 % (01)                </a:t>
            </a:r>
            <a:r>
              <a:rPr lang="pt-BR" dirty="0"/>
              <a:t>Mês 3 </a:t>
            </a:r>
            <a:r>
              <a:rPr lang="pt-BR" dirty="0" smtClean="0"/>
              <a:t>– 100 % (05)</a:t>
            </a:r>
            <a:endParaRPr lang="pt-BR" dirty="0"/>
          </a:p>
          <a:p>
            <a:r>
              <a:rPr lang="pt-BR" dirty="0"/>
              <a:t>		Mês </a:t>
            </a:r>
            <a:r>
              <a:rPr lang="pt-BR" dirty="0" smtClean="0"/>
              <a:t>2 – 33,3 % (01)             </a:t>
            </a:r>
            <a:r>
              <a:rPr lang="pt-BR" dirty="0"/>
              <a:t>Mês 4 </a:t>
            </a:r>
            <a:r>
              <a:rPr lang="pt-BR" dirty="0" smtClean="0"/>
              <a:t>– 76 </a:t>
            </a:r>
            <a:r>
              <a:rPr lang="pt-BR" dirty="0"/>
              <a:t>% </a:t>
            </a:r>
            <a:r>
              <a:rPr lang="pt-BR" dirty="0" smtClean="0"/>
              <a:t>(19)</a:t>
            </a:r>
            <a:endParaRPr lang="pt-BR" dirty="0"/>
          </a:p>
        </p:txBody>
      </p:sp>
      <p:graphicFrame>
        <p:nvGraphicFramePr>
          <p:cNvPr id="6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451022"/>
              </p:ext>
            </p:extLst>
          </p:nvPr>
        </p:nvGraphicFramePr>
        <p:xfrm>
          <a:off x="1691680" y="1412776"/>
          <a:ext cx="5472608" cy="3192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402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96752"/>
            <a:ext cx="8856984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7"/>
            <a:ext cx="7067128" cy="1143000"/>
          </a:xfrm>
        </p:spPr>
        <p:txBody>
          <a:bodyPr>
            <a:noAutofit/>
          </a:bodyPr>
          <a:lstStyle/>
          <a:p>
            <a:pPr algn="l"/>
            <a:r>
              <a:rPr lang="pt-BR" sz="2800" dirty="0" smtClean="0">
                <a:solidFill>
                  <a:schemeClr val="tx2"/>
                </a:solidFill>
              </a:rPr>
              <a:t>Proporção </a:t>
            </a:r>
            <a:r>
              <a:rPr lang="pt-BR" sz="2800" dirty="0">
                <a:solidFill>
                  <a:schemeClr val="tx2"/>
                </a:solidFill>
              </a:rPr>
              <a:t>de crianças de 6 a 72 meses frequentadoras da creche participantes da ação coletiva de exame </a:t>
            </a:r>
            <a:r>
              <a:rPr lang="pt-BR" sz="2800" dirty="0" smtClean="0">
                <a:solidFill>
                  <a:schemeClr val="tx2"/>
                </a:solidFill>
              </a:rPr>
              <a:t>bucal.</a:t>
            </a:r>
            <a:endParaRPr lang="pt-BR" sz="2800" dirty="0">
              <a:solidFill>
                <a:schemeClr val="tx2"/>
              </a:solidFill>
            </a:endParaRPr>
          </a:p>
        </p:txBody>
      </p:sp>
      <p:sp>
        <p:nvSpPr>
          <p:cNvPr id="6" name="Pergaminho horizontal 5"/>
          <p:cNvSpPr/>
          <p:nvPr/>
        </p:nvSpPr>
        <p:spPr>
          <a:xfrm>
            <a:off x="755576" y="4653136"/>
            <a:ext cx="7416824" cy="201622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Meta esperada: 100%</a:t>
            </a:r>
          </a:p>
          <a:p>
            <a:pPr algn="ctr"/>
            <a:endParaRPr lang="pt-BR" dirty="0"/>
          </a:p>
          <a:p>
            <a:r>
              <a:rPr lang="pt-BR" dirty="0"/>
              <a:t>Meta alcançada:  	Mês 1 </a:t>
            </a:r>
            <a:r>
              <a:rPr lang="pt-BR" dirty="0" smtClean="0"/>
              <a:t>- 0 % (0)            </a:t>
            </a:r>
            <a:r>
              <a:rPr lang="pt-BR" dirty="0"/>
              <a:t>Mês 3 – </a:t>
            </a:r>
            <a:r>
              <a:rPr lang="pt-BR" dirty="0" smtClean="0"/>
              <a:t>33,3 % (01)</a:t>
            </a:r>
            <a:endParaRPr lang="pt-BR" dirty="0"/>
          </a:p>
          <a:p>
            <a:r>
              <a:rPr lang="pt-BR" dirty="0"/>
              <a:t>		Mês 2- </a:t>
            </a:r>
            <a:r>
              <a:rPr lang="pt-BR" dirty="0" smtClean="0"/>
              <a:t>0 % (0)             </a:t>
            </a:r>
            <a:r>
              <a:rPr lang="pt-BR" dirty="0"/>
              <a:t>Mês 4 – </a:t>
            </a:r>
            <a:r>
              <a:rPr lang="pt-BR" dirty="0" smtClean="0"/>
              <a:t>100 </a:t>
            </a:r>
            <a:r>
              <a:rPr lang="pt-BR" dirty="0"/>
              <a:t>% </a:t>
            </a:r>
            <a:r>
              <a:rPr lang="pt-BR" dirty="0" smtClean="0"/>
              <a:t>(12)</a:t>
            </a:r>
            <a:endParaRPr lang="pt-BR" dirty="0"/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6142703"/>
              </p:ext>
            </p:extLst>
          </p:nvPr>
        </p:nvGraphicFramePr>
        <p:xfrm>
          <a:off x="1547664" y="1628800"/>
          <a:ext cx="5544616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588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992888" cy="1296143"/>
          </a:xfrm>
        </p:spPr>
        <p:txBody>
          <a:bodyPr>
            <a:noAutofit/>
          </a:bodyPr>
          <a:lstStyle/>
          <a:p>
            <a:pPr algn="l"/>
            <a:r>
              <a:rPr lang="pt-BR" sz="2800" dirty="0" smtClean="0">
                <a:solidFill>
                  <a:schemeClr val="tx2"/>
                </a:solidFill>
              </a:rPr>
              <a:t>Proporção </a:t>
            </a:r>
            <a:r>
              <a:rPr lang="pt-BR" sz="2800" dirty="0">
                <a:solidFill>
                  <a:schemeClr val="tx2"/>
                </a:solidFill>
              </a:rPr>
              <a:t>de crianças de 36 a 72 meses frequentadoras de creches com escovação supervisionada com creme </a:t>
            </a:r>
            <a:r>
              <a:rPr lang="pt-BR" sz="2800" dirty="0" smtClean="0">
                <a:solidFill>
                  <a:schemeClr val="tx2"/>
                </a:solidFill>
              </a:rPr>
              <a:t>dental.</a:t>
            </a:r>
            <a:r>
              <a:rPr lang="pt-BR" sz="2800" dirty="0">
                <a:solidFill>
                  <a:schemeClr val="tx2"/>
                </a:solidFill>
              </a:rPr>
              <a:t/>
            </a:r>
            <a:br>
              <a:rPr lang="pt-BR" sz="2800" dirty="0">
                <a:solidFill>
                  <a:schemeClr val="tx2"/>
                </a:solidFill>
              </a:rPr>
            </a:br>
            <a:endParaRPr lang="pt-BR" sz="2800" dirty="0">
              <a:solidFill>
                <a:schemeClr val="tx2"/>
              </a:solidFill>
            </a:endParaRPr>
          </a:p>
        </p:txBody>
      </p:sp>
      <p:sp>
        <p:nvSpPr>
          <p:cNvPr id="7" name="Pergaminho horizontal 6"/>
          <p:cNvSpPr/>
          <p:nvPr/>
        </p:nvSpPr>
        <p:spPr>
          <a:xfrm>
            <a:off x="755576" y="4653136"/>
            <a:ext cx="7416824" cy="201622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Meta esperada: 100%</a:t>
            </a:r>
          </a:p>
          <a:p>
            <a:pPr algn="ctr"/>
            <a:endParaRPr lang="pt-BR" dirty="0"/>
          </a:p>
          <a:p>
            <a:r>
              <a:rPr lang="pt-BR" dirty="0"/>
              <a:t>Meta alcançada:  	Mês 1 </a:t>
            </a:r>
            <a:r>
              <a:rPr lang="pt-BR" dirty="0" smtClean="0"/>
              <a:t>– 0 % (0)                 </a:t>
            </a:r>
            <a:r>
              <a:rPr lang="pt-BR" dirty="0"/>
              <a:t>Mês 3 </a:t>
            </a:r>
            <a:r>
              <a:rPr lang="pt-BR" dirty="0" smtClean="0"/>
              <a:t>– 33,3 % (01)</a:t>
            </a:r>
            <a:endParaRPr lang="pt-BR" dirty="0"/>
          </a:p>
          <a:p>
            <a:r>
              <a:rPr lang="pt-BR" dirty="0"/>
              <a:t>		Mês </a:t>
            </a:r>
            <a:r>
              <a:rPr lang="pt-BR" dirty="0" smtClean="0"/>
              <a:t>2 – 50 % (01)             </a:t>
            </a:r>
            <a:r>
              <a:rPr lang="pt-BR" dirty="0"/>
              <a:t>Mês 4 </a:t>
            </a:r>
            <a:r>
              <a:rPr lang="pt-BR" dirty="0" smtClean="0"/>
              <a:t>– 100 </a:t>
            </a:r>
            <a:r>
              <a:rPr lang="pt-BR" dirty="0"/>
              <a:t>% </a:t>
            </a:r>
            <a:r>
              <a:rPr lang="pt-BR" dirty="0" smtClean="0"/>
              <a:t>(13)</a:t>
            </a:r>
            <a:endParaRPr lang="pt-BR" dirty="0"/>
          </a:p>
        </p:txBody>
      </p:sp>
      <p:graphicFrame>
        <p:nvGraphicFramePr>
          <p:cNvPr id="5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0512572"/>
              </p:ext>
            </p:extLst>
          </p:nvPr>
        </p:nvGraphicFramePr>
        <p:xfrm>
          <a:off x="1691680" y="1484784"/>
          <a:ext cx="5976664" cy="3120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915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1296143"/>
          </a:xfrm>
        </p:spPr>
        <p:txBody>
          <a:bodyPr>
            <a:noAutofit/>
          </a:bodyPr>
          <a:lstStyle/>
          <a:p>
            <a:pPr algn="l"/>
            <a:r>
              <a:rPr lang="pt-BR" sz="2800" dirty="0" smtClean="0">
                <a:solidFill>
                  <a:schemeClr val="tx2"/>
                </a:solidFill>
              </a:rPr>
              <a:t>Proporção </a:t>
            </a:r>
            <a:r>
              <a:rPr lang="pt-BR" sz="2800" dirty="0">
                <a:solidFill>
                  <a:schemeClr val="tx2"/>
                </a:solidFill>
              </a:rPr>
              <a:t>de crianças com registro </a:t>
            </a:r>
            <a:r>
              <a:rPr lang="pt-BR" sz="2800" dirty="0" smtClean="0">
                <a:solidFill>
                  <a:schemeClr val="tx2"/>
                </a:solidFill>
              </a:rPr>
              <a:t>atualizado.</a:t>
            </a:r>
            <a:r>
              <a:rPr lang="pt-BR" sz="2800" dirty="0">
                <a:solidFill>
                  <a:schemeClr val="tx2"/>
                </a:solidFill>
              </a:rPr>
              <a:t/>
            </a:r>
            <a:br>
              <a:rPr lang="pt-BR" sz="2800" dirty="0">
                <a:solidFill>
                  <a:schemeClr val="tx2"/>
                </a:solidFill>
              </a:rPr>
            </a:br>
            <a:endParaRPr lang="pt-BR" sz="2800" dirty="0">
              <a:solidFill>
                <a:schemeClr val="tx2"/>
              </a:solidFill>
            </a:endParaRPr>
          </a:p>
        </p:txBody>
      </p:sp>
      <p:sp>
        <p:nvSpPr>
          <p:cNvPr id="7" name="Pergaminho horizontal 6"/>
          <p:cNvSpPr/>
          <p:nvPr/>
        </p:nvSpPr>
        <p:spPr>
          <a:xfrm>
            <a:off x="755576" y="4653136"/>
            <a:ext cx="7416824" cy="201622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Meta esperada: 100%</a:t>
            </a:r>
          </a:p>
          <a:p>
            <a:pPr algn="ctr"/>
            <a:endParaRPr lang="pt-BR" dirty="0"/>
          </a:p>
          <a:p>
            <a:r>
              <a:rPr lang="pt-BR" dirty="0"/>
              <a:t>Meta alcançada:  	Mês 1 </a:t>
            </a:r>
            <a:r>
              <a:rPr lang="pt-BR" dirty="0" smtClean="0"/>
              <a:t>– 94,7 % (18)             </a:t>
            </a:r>
            <a:r>
              <a:rPr lang="pt-BR" dirty="0"/>
              <a:t>Mês 3 </a:t>
            </a:r>
            <a:r>
              <a:rPr lang="pt-BR" dirty="0" smtClean="0"/>
              <a:t>– 95,1 % (39)</a:t>
            </a:r>
            <a:endParaRPr lang="pt-BR" dirty="0"/>
          </a:p>
          <a:p>
            <a:r>
              <a:rPr lang="pt-BR" dirty="0"/>
              <a:t>		Mês </a:t>
            </a:r>
            <a:r>
              <a:rPr lang="pt-BR" dirty="0" smtClean="0"/>
              <a:t>2 – 93,3 % (28)             </a:t>
            </a:r>
            <a:r>
              <a:rPr lang="pt-BR" dirty="0"/>
              <a:t>Mês 4 </a:t>
            </a:r>
            <a:r>
              <a:rPr lang="pt-BR" dirty="0" smtClean="0"/>
              <a:t>– 98,5 </a:t>
            </a:r>
            <a:r>
              <a:rPr lang="pt-BR" dirty="0"/>
              <a:t>% </a:t>
            </a:r>
            <a:r>
              <a:rPr lang="pt-BR" dirty="0" smtClean="0"/>
              <a:t>(66)</a:t>
            </a:r>
            <a:endParaRPr lang="pt-BR" dirty="0"/>
          </a:p>
        </p:txBody>
      </p:sp>
      <p:graphicFrame>
        <p:nvGraphicFramePr>
          <p:cNvPr id="6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5868233"/>
              </p:ext>
            </p:extLst>
          </p:nvPr>
        </p:nvGraphicFramePr>
        <p:xfrm>
          <a:off x="1835696" y="1412776"/>
          <a:ext cx="5688632" cy="3135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20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1296143"/>
          </a:xfrm>
        </p:spPr>
        <p:txBody>
          <a:bodyPr>
            <a:noAutofit/>
          </a:bodyPr>
          <a:lstStyle/>
          <a:p>
            <a:pPr algn="l"/>
            <a:r>
              <a:rPr lang="pt-BR" sz="2800" dirty="0" smtClean="0">
                <a:solidFill>
                  <a:schemeClr val="tx2"/>
                </a:solidFill>
              </a:rPr>
              <a:t>Proporção </a:t>
            </a:r>
            <a:r>
              <a:rPr lang="pt-BR" sz="2800" dirty="0">
                <a:solidFill>
                  <a:schemeClr val="tx2"/>
                </a:solidFill>
              </a:rPr>
              <a:t>de crianças cujas mães receberam orientações sobre prevenção de acidentes na </a:t>
            </a:r>
            <a:r>
              <a:rPr lang="pt-BR" sz="2800" dirty="0" smtClean="0">
                <a:solidFill>
                  <a:schemeClr val="tx2"/>
                </a:solidFill>
              </a:rPr>
              <a:t>infância.</a:t>
            </a:r>
            <a:r>
              <a:rPr lang="pt-BR" sz="2800" dirty="0">
                <a:solidFill>
                  <a:schemeClr val="tx2"/>
                </a:solidFill>
              </a:rPr>
              <a:t/>
            </a:r>
            <a:br>
              <a:rPr lang="pt-BR" sz="2800" dirty="0">
                <a:solidFill>
                  <a:schemeClr val="tx2"/>
                </a:solidFill>
              </a:rPr>
            </a:br>
            <a:endParaRPr lang="pt-BR" sz="2800" dirty="0">
              <a:solidFill>
                <a:schemeClr val="tx2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8366750"/>
              </p:ext>
            </p:extLst>
          </p:nvPr>
        </p:nvGraphicFramePr>
        <p:xfrm>
          <a:off x="1907704" y="1551062"/>
          <a:ext cx="5458544" cy="3102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Pergaminho horizontal 7"/>
          <p:cNvSpPr/>
          <p:nvPr/>
        </p:nvSpPr>
        <p:spPr>
          <a:xfrm>
            <a:off x="755576" y="4653136"/>
            <a:ext cx="7416824" cy="201622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Meta esperada: 100%</a:t>
            </a:r>
          </a:p>
          <a:p>
            <a:pPr algn="ctr"/>
            <a:endParaRPr lang="pt-BR" dirty="0"/>
          </a:p>
          <a:p>
            <a:r>
              <a:rPr lang="pt-BR" dirty="0"/>
              <a:t>Meta alcançada:  	Mês 1 </a:t>
            </a:r>
            <a:r>
              <a:rPr lang="pt-BR" dirty="0" smtClean="0"/>
              <a:t>– 94,7 % (18)            </a:t>
            </a:r>
            <a:r>
              <a:rPr lang="pt-BR" dirty="0"/>
              <a:t>Mês 3 </a:t>
            </a:r>
            <a:r>
              <a:rPr lang="pt-BR" dirty="0" smtClean="0"/>
              <a:t>– 100 % (41)</a:t>
            </a:r>
            <a:endParaRPr lang="pt-BR" dirty="0"/>
          </a:p>
          <a:p>
            <a:r>
              <a:rPr lang="pt-BR" dirty="0"/>
              <a:t>		Mês </a:t>
            </a:r>
            <a:r>
              <a:rPr lang="pt-BR" dirty="0" smtClean="0"/>
              <a:t>2 – 100 % (30)             </a:t>
            </a:r>
            <a:r>
              <a:rPr lang="pt-BR" dirty="0"/>
              <a:t>Mês 4 </a:t>
            </a:r>
            <a:r>
              <a:rPr lang="pt-BR" dirty="0" smtClean="0"/>
              <a:t>– 91 </a:t>
            </a:r>
            <a:r>
              <a:rPr lang="pt-BR" dirty="0"/>
              <a:t>% </a:t>
            </a:r>
            <a:r>
              <a:rPr lang="pt-BR" dirty="0" smtClean="0"/>
              <a:t>(61)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20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chemeClr val="accent1"/>
                </a:solidFill>
              </a:rPr>
              <a:t>Análise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Situacional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2636912"/>
            <a:ext cx="8136904" cy="381642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400" dirty="0" smtClean="0">
                <a:solidFill>
                  <a:schemeClr val="tx2"/>
                </a:solidFill>
              </a:rPr>
              <a:t>População: 1446 habitantes</a:t>
            </a:r>
          </a:p>
          <a:p>
            <a:pPr marL="0" indent="0" algn="just">
              <a:buNone/>
            </a:pPr>
            <a:r>
              <a:rPr lang="en-US" sz="2400" dirty="0" err="1" smtClean="0">
                <a:solidFill>
                  <a:schemeClr val="tx2"/>
                </a:solidFill>
              </a:rPr>
              <a:t>Composição</a:t>
            </a:r>
            <a:r>
              <a:rPr lang="en-US" sz="2400" dirty="0" smtClean="0">
                <a:solidFill>
                  <a:schemeClr val="tx2"/>
                </a:solidFill>
              </a:rPr>
              <a:t> da </a:t>
            </a:r>
            <a:r>
              <a:rPr lang="en-US" sz="2400" dirty="0" err="1" smtClean="0">
                <a:solidFill>
                  <a:schemeClr val="tx2"/>
                </a:solidFill>
              </a:rPr>
              <a:t>equipe</a:t>
            </a:r>
            <a:r>
              <a:rPr lang="en-US" sz="2400" dirty="0" smtClean="0">
                <a:solidFill>
                  <a:schemeClr val="tx2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	</a:t>
            </a:r>
            <a:r>
              <a:rPr lang="pt-BR" sz="2400" dirty="0" smtClean="0">
                <a:solidFill>
                  <a:schemeClr val="tx2"/>
                </a:solidFill>
              </a:rPr>
              <a:t>01 médico;</a:t>
            </a:r>
          </a:p>
          <a:p>
            <a:pPr marL="0" indent="0" algn="just">
              <a:buNone/>
            </a:pPr>
            <a:r>
              <a:rPr lang="pt-BR" sz="2400" dirty="0" smtClean="0">
                <a:solidFill>
                  <a:schemeClr val="tx2"/>
                </a:solidFill>
              </a:rPr>
              <a:t>	01 enfermeira;</a:t>
            </a:r>
          </a:p>
          <a:p>
            <a:pPr marL="0" indent="0" algn="just">
              <a:buNone/>
            </a:pPr>
            <a:r>
              <a:rPr lang="pt-BR" sz="2400" dirty="0" smtClean="0">
                <a:solidFill>
                  <a:schemeClr val="tx2"/>
                </a:solidFill>
              </a:rPr>
              <a:t>	01 odontóloga;</a:t>
            </a:r>
          </a:p>
          <a:p>
            <a:pPr marL="0" indent="0" algn="just">
              <a:buNone/>
            </a:pPr>
            <a:r>
              <a:rPr lang="pt-BR" sz="2400" dirty="0" smtClean="0">
                <a:solidFill>
                  <a:schemeClr val="tx2"/>
                </a:solidFill>
              </a:rPr>
              <a:t>	01 técnico em saúde bucal;</a:t>
            </a:r>
          </a:p>
          <a:p>
            <a:pPr marL="0" indent="0" algn="just">
              <a:buNone/>
            </a:pPr>
            <a:r>
              <a:rPr lang="pt-BR" sz="2400" dirty="0">
                <a:solidFill>
                  <a:schemeClr val="tx2"/>
                </a:solidFill>
              </a:rPr>
              <a:t>	</a:t>
            </a:r>
            <a:r>
              <a:rPr lang="pt-BR" sz="2400" dirty="0" smtClean="0">
                <a:solidFill>
                  <a:schemeClr val="tx2"/>
                </a:solidFill>
              </a:rPr>
              <a:t>01 auxiliar de enfermagem;</a:t>
            </a:r>
          </a:p>
          <a:p>
            <a:pPr marL="0" indent="0" algn="just">
              <a:buNone/>
            </a:pPr>
            <a:r>
              <a:rPr lang="pt-BR" sz="2400" dirty="0">
                <a:solidFill>
                  <a:schemeClr val="tx2"/>
                </a:solidFill>
              </a:rPr>
              <a:t>	</a:t>
            </a:r>
            <a:r>
              <a:rPr lang="pt-BR" sz="2400" dirty="0" smtClean="0">
                <a:solidFill>
                  <a:schemeClr val="tx2"/>
                </a:solidFill>
              </a:rPr>
              <a:t>06 ACS.</a:t>
            </a:r>
          </a:p>
        </p:txBody>
      </p:sp>
      <p:sp>
        <p:nvSpPr>
          <p:cNvPr id="4" name="Retângulo 3"/>
          <p:cNvSpPr/>
          <p:nvPr/>
        </p:nvSpPr>
        <p:spPr>
          <a:xfrm>
            <a:off x="467544" y="1700808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0070C0"/>
                </a:solidFill>
                <a:latin typeface="+mj-lt"/>
                <a:cs typeface="Arial"/>
              </a:rPr>
              <a:t>Caracterização da ESF São Francisco </a:t>
            </a:r>
            <a:r>
              <a:rPr lang="pt-BR" sz="2800" b="1" dirty="0" smtClean="0">
                <a:solidFill>
                  <a:srgbClr val="0070C0"/>
                </a:solidFill>
                <a:latin typeface="+mj-lt"/>
              </a:rPr>
              <a:t>– Zona Rural</a:t>
            </a:r>
            <a:endParaRPr lang="pt-BR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1296143"/>
          </a:xfrm>
        </p:spPr>
        <p:txBody>
          <a:bodyPr>
            <a:noAutofit/>
          </a:bodyPr>
          <a:lstStyle/>
          <a:p>
            <a:pPr algn="l"/>
            <a:r>
              <a:rPr lang="pt-BR" sz="2800" dirty="0" smtClean="0">
                <a:solidFill>
                  <a:schemeClr val="tx2"/>
                </a:solidFill>
              </a:rPr>
              <a:t>Proporção </a:t>
            </a:r>
            <a:r>
              <a:rPr lang="pt-BR" sz="2800" dirty="0">
                <a:solidFill>
                  <a:schemeClr val="tx2"/>
                </a:solidFill>
              </a:rPr>
              <a:t>de crianças cujas mães receberam orientações nutricionais de acordo com a faixa </a:t>
            </a:r>
            <a:r>
              <a:rPr lang="pt-BR" sz="2800" dirty="0" smtClean="0">
                <a:solidFill>
                  <a:schemeClr val="tx2"/>
                </a:solidFill>
              </a:rPr>
              <a:t>etária.</a:t>
            </a:r>
            <a:r>
              <a:rPr lang="pt-BR" sz="2800" dirty="0">
                <a:solidFill>
                  <a:schemeClr val="tx2"/>
                </a:solidFill>
              </a:rPr>
              <a:t/>
            </a:r>
            <a:br>
              <a:rPr lang="pt-BR" sz="2800" dirty="0">
                <a:solidFill>
                  <a:schemeClr val="tx2"/>
                </a:solidFill>
              </a:rPr>
            </a:br>
            <a:endParaRPr lang="pt-BR" sz="2800" dirty="0">
              <a:solidFill>
                <a:schemeClr val="tx2"/>
              </a:solidFill>
            </a:endParaRPr>
          </a:p>
        </p:txBody>
      </p:sp>
      <p:sp>
        <p:nvSpPr>
          <p:cNvPr id="8" name="Pergaminho horizontal 7"/>
          <p:cNvSpPr/>
          <p:nvPr/>
        </p:nvSpPr>
        <p:spPr>
          <a:xfrm>
            <a:off x="755576" y="4653136"/>
            <a:ext cx="7416824" cy="201622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Meta esperada: 100%</a:t>
            </a:r>
          </a:p>
          <a:p>
            <a:pPr algn="ctr"/>
            <a:endParaRPr lang="pt-BR" dirty="0"/>
          </a:p>
          <a:p>
            <a:r>
              <a:rPr lang="pt-BR" dirty="0"/>
              <a:t>Meta alcançada:  	Mês 1 </a:t>
            </a:r>
            <a:r>
              <a:rPr lang="pt-BR" dirty="0" smtClean="0"/>
              <a:t>– 89,5 % (17)            </a:t>
            </a:r>
            <a:r>
              <a:rPr lang="pt-BR" dirty="0"/>
              <a:t>Mês 3 </a:t>
            </a:r>
            <a:r>
              <a:rPr lang="pt-BR" dirty="0" smtClean="0"/>
              <a:t>– 97,6 % (40)</a:t>
            </a:r>
            <a:endParaRPr lang="pt-BR" dirty="0"/>
          </a:p>
          <a:p>
            <a:r>
              <a:rPr lang="pt-BR" dirty="0"/>
              <a:t>		Mês </a:t>
            </a:r>
            <a:r>
              <a:rPr lang="pt-BR" dirty="0" smtClean="0"/>
              <a:t>2 – 100 % (30)             </a:t>
            </a:r>
            <a:r>
              <a:rPr lang="pt-BR" dirty="0"/>
              <a:t>Mês 4 </a:t>
            </a:r>
            <a:r>
              <a:rPr lang="pt-BR" dirty="0" smtClean="0"/>
              <a:t>– 92,5 </a:t>
            </a:r>
            <a:r>
              <a:rPr lang="pt-BR" dirty="0"/>
              <a:t>% </a:t>
            </a:r>
            <a:r>
              <a:rPr lang="pt-BR" dirty="0" smtClean="0"/>
              <a:t>(62)</a:t>
            </a:r>
            <a:endParaRPr lang="pt-BR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5681733"/>
              </p:ext>
            </p:extLst>
          </p:nvPr>
        </p:nvGraphicFramePr>
        <p:xfrm>
          <a:off x="2051720" y="1428612"/>
          <a:ext cx="5247283" cy="3225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308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1296143"/>
          </a:xfrm>
        </p:spPr>
        <p:txBody>
          <a:bodyPr>
            <a:noAutofit/>
          </a:bodyPr>
          <a:lstStyle/>
          <a:p>
            <a:pPr algn="l"/>
            <a:r>
              <a:rPr lang="pt-BR" sz="2800" dirty="0" smtClean="0">
                <a:solidFill>
                  <a:schemeClr val="tx2"/>
                </a:solidFill>
              </a:rPr>
              <a:t>Proporção </a:t>
            </a:r>
            <a:r>
              <a:rPr lang="pt-BR" sz="2800" dirty="0">
                <a:solidFill>
                  <a:schemeClr val="tx2"/>
                </a:solidFill>
              </a:rPr>
              <a:t>de crianças cujas mães receberam orientação coletiva sobre higiene bucal, etiologia e prevenção da </a:t>
            </a:r>
            <a:r>
              <a:rPr lang="pt-BR" sz="2800" dirty="0" smtClean="0">
                <a:solidFill>
                  <a:schemeClr val="tx2"/>
                </a:solidFill>
              </a:rPr>
              <a:t>cárie.</a:t>
            </a:r>
            <a:r>
              <a:rPr lang="pt-BR" sz="2800" dirty="0">
                <a:solidFill>
                  <a:schemeClr val="tx2"/>
                </a:solidFill>
              </a:rPr>
              <a:t/>
            </a:r>
            <a:br>
              <a:rPr lang="pt-BR" sz="2800" dirty="0">
                <a:solidFill>
                  <a:schemeClr val="tx2"/>
                </a:solidFill>
              </a:rPr>
            </a:br>
            <a:endParaRPr lang="pt-BR" sz="2800" dirty="0">
              <a:solidFill>
                <a:schemeClr val="tx2"/>
              </a:solidFill>
            </a:endParaRPr>
          </a:p>
        </p:txBody>
      </p:sp>
      <p:sp>
        <p:nvSpPr>
          <p:cNvPr id="8" name="Pergaminho horizontal 7"/>
          <p:cNvSpPr/>
          <p:nvPr/>
        </p:nvSpPr>
        <p:spPr>
          <a:xfrm>
            <a:off x="755576" y="4653136"/>
            <a:ext cx="7416824" cy="201622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Meta esperada: 100%</a:t>
            </a:r>
          </a:p>
          <a:p>
            <a:pPr algn="ctr"/>
            <a:endParaRPr lang="pt-BR" dirty="0"/>
          </a:p>
          <a:p>
            <a:r>
              <a:rPr lang="pt-BR" dirty="0"/>
              <a:t>Meta alcançada:  	Mês 1 </a:t>
            </a:r>
            <a:r>
              <a:rPr lang="pt-BR" dirty="0" smtClean="0"/>
              <a:t>– 0 % (00)               </a:t>
            </a:r>
            <a:r>
              <a:rPr lang="pt-BR" dirty="0"/>
              <a:t>Mês 3 </a:t>
            </a:r>
            <a:r>
              <a:rPr lang="pt-BR" dirty="0" smtClean="0"/>
              <a:t>– 0 % (00)</a:t>
            </a:r>
            <a:endParaRPr lang="pt-BR" dirty="0"/>
          </a:p>
          <a:p>
            <a:r>
              <a:rPr lang="pt-BR" dirty="0"/>
              <a:t>		Mês </a:t>
            </a:r>
            <a:r>
              <a:rPr lang="pt-BR" dirty="0" smtClean="0"/>
              <a:t>2 – 50 % (01)             </a:t>
            </a:r>
            <a:r>
              <a:rPr lang="pt-BR" dirty="0"/>
              <a:t>Mês 4 </a:t>
            </a:r>
            <a:r>
              <a:rPr lang="pt-BR" dirty="0" smtClean="0"/>
              <a:t>– 100 </a:t>
            </a:r>
            <a:r>
              <a:rPr lang="pt-BR" dirty="0"/>
              <a:t>% </a:t>
            </a:r>
            <a:r>
              <a:rPr lang="pt-BR" dirty="0" smtClean="0"/>
              <a:t>(13)</a:t>
            </a:r>
            <a:endParaRPr lang="pt-BR" dirty="0"/>
          </a:p>
        </p:txBody>
      </p:sp>
      <p:graphicFrame>
        <p:nvGraphicFramePr>
          <p:cNvPr id="5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545455"/>
              </p:ext>
            </p:extLst>
          </p:nvPr>
        </p:nvGraphicFramePr>
        <p:xfrm>
          <a:off x="1907704" y="1484784"/>
          <a:ext cx="5400600" cy="3211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308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632848" cy="1296143"/>
          </a:xfrm>
        </p:spPr>
        <p:txBody>
          <a:bodyPr>
            <a:noAutofit/>
          </a:bodyPr>
          <a:lstStyle/>
          <a:p>
            <a:pPr algn="l"/>
            <a:r>
              <a:rPr lang="pt-BR" sz="2800" dirty="0" smtClean="0">
                <a:solidFill>
                  <a:schemeClr val="tx2"/>
                </a:solidFill>
              </a:rPr>
              <a:t>Proporção </a:t>
            </a:r>
            <a:r>
              <a:rPr lang="pt-BR" sz="2800" dirty="0">
                <a:solidFill>
                  <a:schemeClr val="tx2"/>
                </a:solidFill>
              </a:rPr>
              <a:t>de crianças cujas mães receberam orientação individual sobre higiene bucal, etiologia e prevenção da </a:t>
            </a:r>
            <a:r>
              <a:rPr lang="pt-BR" sz="2800" dirty="0" smtClean="0">
                <a:solidFill>
                  <a:schemeClr val="tx2"/>
                </a:solidFill>
              </a:rPr>
              <a:t>cárie.</a:t>
            </a:r>
            <a:r>
              <a:rPr lang="pt-BR" sz="2800" dirty="0">
                <a:solidFill>
                  <a:schemeClr val="tx2"/>
                </a:solidFill>
              </a:rPr>
              <a:t/>
            </a:r>
            <a:br>
              <a:rPr lang="pt-BR" sz="2800" dirty="0">
                <a:solidFill>
                  <a:schemeClr val="tx2"/>
                </a:solidFill>
              </a:rPr>
            </a:br>
            <a:endParaRPr lang="pt-BR" sz="2800" dirty="0">
              <a:solidFill>
                <a:schemeClr val="tx2"/>
              </a:solidFill>
            </a:endParaRPr>
          </a:p>
        </p:txBody>
      </p:sp>
      <p:sp>
        <p:nvSpPr>
          <p:cNvPr id="8" name="Pergaminho horizontal 7"/>
          <p:cNvSpPr/>
          <p:nvPr/>
        </p:nvSpPr>
        <p:spPr>
          <a:xfrm>
            <a:off x="755576" y="4653136"/>
            <a:ext cx="7416824" cy="201622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Meta esperada: 100%</a:t>
            </a:r>
          </a:p>
          <a:p>
            <a:pPr algn="ctr"/>
            <a:endParaRPr lang="pt-BR" dirty="0"/>
          </a:p>
          <a:p>
            <a:r>
              <a:rPr lang="pt-BR" dirty="0"/>
              <a:t>Meta alcançada:  	Mês 1 </a:t>
            </a:r>
            <a:r>
              <a:rPr lang="pt-BR" dirty="0" smtClean="0"/>
              <a:t>–10,5 % (02)            </a:t>
            </a:r>
            <a:r>
              <a:rPr lang="pt-BR" dirty="0"/>
              <a:t>Mês 3 </a:t>
            </a:r>
            <a:r>
              <a:rPr lang="pt-BR" dirty="0" smtClean="0"/>
              <a:t>– 56,1 % (23)</a:t>
            </a:r>
            <a:endParaRPr lang="pt-BR" dirty="0"/>
          </a:p>
          <a:p>
            <a:r>
              <a:rPr lang="pt-BR" dirty="0"/>
              <a:t>		Mês </a:t>
            </a:r>
            <a:r>
              <a:rPr lang="pt-BR" dirty="0" smtClean="0"/>
              <a:t>2 – 6,7 % (02)             </a:t>
            </a:r>
            <a:r>
              <a:rPr lang="pt-BR" dirty="0"/>
              <a:t>Mês 4 </a:t>
            </a:r>
            <a:r>
              <a:rPr lang="pt-BR" dirty="0" smtClean="0"/>
              <a:t>– 80,6 </a:t>
            </a:r>
            <a:r>
              <a:rPr lang="pt-BR" dirty="0"/>
              <a:t>% </a:t>
            </a:r>
            <a:r>
              <a:rPr lang="pt-BR" dirty="0" smtClean="0"/>
              <a:t>(54)</a:t>
            </a:r>
            <a:endParaRPr lang="pt-BR" dirty="0"/>
          </a:p>
        </p:txBody>
      </p:sp>
      <p:graphicFrame>
        <p:nvGraphicFramePr>
          <p:cNvPr id="5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7593257"/>
              </p:ext>
            </p:extLst>
          </p:nvPr>
        </p:nvGraphicFramePr>
        <p:xfrm>
          <a:off x="1979712" y="1628800"/>
          <a:ext cx="5400600" cy="30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308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1296143"/>
          </a:xfrm>
        </p:spPr>
        <p:txBody>
          <a:bodyPr>
            <a:noAutofit/>
          </a:bodyPr>
          <a:lstStyle/>
          <a:p>
            <a:pPr algn="l"/>
            <a:r>
              <a:rPr lang="pt-BR" sz="2800" dirty="0" smtClean="0">
                <a:solidFill>
                  <a:schemeClr val="tx2"/>
                </a:solidFill>
              </a:rPr>
              <a:t>Proporção </a:t>
            </a:r>
            <a:r>
              <a:rPr lang="pt-BR" sz="2800" dirty="0">
                <a:solidFill>
                  <a:schemeClr val="tx2"/>
                </a:solidFill>
              </a:rPr>
              <a:t>de crianças cujas mães receberam orientações sobre hábitos de sucção nutritiva e não nutritiva e prevenção de </a:t>
            </a:r>
            <a:r>
              <a:rPr lang="pt-BR" sz="2800" dirty="0" err="1" smtClean="0">
                <a:solidFill>
                  <a:schemeClr val="tx2"/>
                </a:solidFill>
              </a:rPr>
              <a:t>oclusopatias</a:t>
            </a:r>
            <a:r>
              <a:rPr lang="pt-BR" sz="2800" dirty="0" smtClean="0">
                <a:solidFill>
                  <a:schemeClr val="tx2"/>
                </a:solidFill>
              </a:rPr>
              <a:t>.</a:t>
            </a:r>
            <a:r>
              <a:rPr lang="pt-BR" sz="2800" dirty="0">
                <a:solidFill>
                  <a:schemeClr val="tx2"/>
                </a:solidFill>
              </a:rPr>
              <a:t/>
            </a:r>
            <a:br>
              <a:rPr lang="pt-BR" sz="2800" dirty="0">
                <a:solidFill>
                  <a:schemeClr val="tx2"/>
                </a:solidFill>
              </a:rPr>
            </a:br>
            <a:endParaRPr lang="pt-BR" sz="2800" dirty="0">
              <a:solidFill>
                <a:schemeClr val="tx2"/>
              </a:solidFill>
            </a:endParaRPr>
          </a:p>
        </p:txBody>
      </p:sp>
      <p:graphicFrame>
        <p:nvGraphicFramePr>
          <p:cNvPr id="5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6357774"/>
              </p:ext>
            </p:extLst>
          </p:nvPr>
        </p:nvGraphicFramePr>
        <p:xfrm>
          <a:off x="1763688" y="1556792"/>
          <a:ext cx="5616624" cy="3234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ergaminho horizontal 6"/>
          <p:cNvSpPr/>
          <p:nvPr/>
        </p:nvSpPr>
        <p:spPr>
          <a:xfrm>
            <a:off x="755576" y="4653136"/>
            <a:ext cx="7416824" cy="201622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Meta esperada: 100%</a:t>
            </a:r>
          </a:p>
          <a:p>
            <a:pPr algn="ctr"/>
            <a:endParaRPr lang="pt-BR" dirty="0"/>
          </a:p>
          <a:p>
            <a:r>
              <a:rPr lang="pt-BR" dirty="0"/>
              <a:t>Meta alcançada:  	Mês 1 </a:t>
            </a:r>
            <a:r>
              <a:rPr lang="pt-BR" dirty="0" smtClean="0"/>
              <a:t>–10,5 % (02)            </a:t>
            </a:r>
            <a:r>
              <a:rPr lang="pt-BR" dirty="0"/>
              <a:t>Mês 3 </a:t>
            </a:r>
            <a:r>
              <a:rPr lang="pt-BR" dirty="0" smtClean="0"/>
              <a:t>– 56,1 % (23)</a:t>
            </a:r>
            <a:endParaRPr lang="pt-BR" dirty="0"/>
          </a:p>
          <a:p>
            <a:r>
              <a:rPr lang="pt-BR" dirty="0"/>
              <a:t>		Mês </a:t>
            </a:r>
            <a:r>
              <a:rPr lang="pt-BR" dirty="0" smtClean="0"/>
              <a:t>2 – 6,7 % (02)             </a:t>
            </a:r>
            <a:r>
              <a:rPr lang="pt-BR" dirty="0"/>
              <a:t>Mês 4 </a:t>
            </a:r>
            <a:r>
              <a:rPr lang="pt-BR" dirty="0" smtClean="0"/>
              <a:t>– 79,1 </a:t>
            </a:r>
            <a:r>
              <a:rPr lang="pt-BR" dirty="0"/>
              <a:t>% </a:t>
            </a:r>
            <a:r>
              <a:rPr lang="pt-BR" dirty="0" smtClean="0"/>
              <a:t>(53)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308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1296143"/>
          </a:xfrm>
        </p:spPr>
        <p:txBody>
          <a:bodyPr>
            <a:noAutofit/>
          </a:bodyPr>
          <a:lstStyle/>
          <a:p>
            <a:pPr algn="l"/>
            <a:r>
              <a:rPr lang="pt-BR" sz="2800" dirty="0" smtClean="0">
                <a:solidFill>
                  <a:schemeClr val="tx2"/>
                </a:solidFill>
              </a:rPr>
              <a:t>Proporção </a:t>
            </a:r>
            <a:r>
              <a:rPr lang="pt-BR" sz="2800" dirty="0">
                <a:solidFill>
                  <a:schemeClr val="tx2"/>
                </a:solidFill>
              </a:rPr>
              <a:t>de crianças frequentadoras da creche foco da intervenção cujas mães receberam orientações </a:t>
            </a:r>
            <a:r>
              <a:rPr lang="pt-BR" sz="2800" dirty="0" smtClean="0">
                <a:solidFill>
                  <a:schemeClr val="tx2"/>
                </a:solidFill>
              </a:rPr>
              <a:t>nutricionais.</a:t>
            </a:r>
            <a:r>
              <a:rPr lang="pt-BR" sz="2800" dirty="0">
                <a:solidFill>
                  <a:schemeClr val="tx2"/>
                </a:solidFill>
              </a:rPr>
              <a:t/>
            </a:r>
            <a:br>
              <a:rPr lang="pt-BR" sz="2800" dirty="0">
                <a:solidFill>
                  <a:schemeClr val="tx2"/>
                </a:solidFill>
              </a:rPr>
            </a:br>
            <a:endParaRPr lang="pt-BR" sz="2800" dirty="0">
              <a:solidFill>
                <a:schemeClr val="tx2"/>
              </a:solidFill>
            </a:endParaRPr>
          </a:p>
        </p:txBody>
      </p:sp>
      <p:sp>
        <p:nvSpPr>
          <p:cNvPr id="8" name="Pergaminho horizontal 7"/>
          <p:cNvSpPr/>
          <p:nvPr/>
        </p:nvSpPr>
        <p:spPr>
          <a:xfrm>
            <a:off x="755576" y="4653136"/>
            <a:ext cx="7416824" cy="201622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Meta esperada: 100%</a:t>
            </a:r>
          </a:p>
          <a:p>
            <a:pPr algn="ctr"/>
            <a:endParaRPr lang="pt-BR" dirty="0"/>
          </a:p>
          <a:p>
            <a:r>
              <a:rPr lang="pt-BR" dirty="0"/>
              <a:t>Meta alcançada:  	Mês 1 </a:t>
            </a:r>
            <a:r>
              <a:rPr lang="pt-BR" dirty="0" smtClean="0"/>
              <a:t>– 0 % (0)            </a:t>
            </a:r>
            <a:r>
              <a:rPr lang="pt-BR" dirty="0"/>
              <a:t>Mês 3 </a:t>
            </a:r>
            <a:r>
              <a:rPr lang="pt-BR" dirty="0" smtClean="0"/>
              <a:t>– 0 % (0)</a:t>
            </a:r>
            <a:endParaRPr lang="pt-BR" dirty="0"/>
          </a:p>
          <a:p>
            <a:r>
              <a:rPr lang="pt-BR" dirty="0"/>
              <a:t>		Mês </a:t>
            </a:r>
            <a:r>
              <a:rPr lang="pt-BR" dirty="0" smtClean="0"/>
              <a:t>2 – 0 % (0)             </a:t>
            </a:r>
            <a:r>
              <a:rPr lang="pt-BR" dirty="0"/>
              <a:t>Mês 4 </a:t>
            </a:r>
            <a:r>
              <a:rPr lang="pt-BR" dirty="0" smtClean="0"/>
              <a:t>– 92,3 </a:t>
            </a:r>
            <a:r>
              <a:rPr lang="pt-BR" dirty="0"/>
              <a:t>% </a:t>
            </a:r>
            <a:r>
              <a:rPr lang="pt-BR" dirty="0" smtClean="0"/>
              <a:t>(12)</a:t>
            </a:r>
            <a:endParaRPr lang="pt-BR" dirty="0"/>
          </a:p>
        </p:txBody>
      </p:sp>
      <p:graphicFrame>
        <p:nvGraphicFramePr>
          <p:cNvPr id="5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7642951"/>
              </p:ext>
            </p:extLst>
          </p:nvPr>
        </p:nvGraphicFramePr>
        <p:xfrm>
          <a:off x="1619672" y="1556792"/>
          <a:ext cx="5832648" cy="3143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308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Discussão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800" b="1" dirty="0" smtClean="0">
                <a:solidFill>
                  <a:schemeClr val="tx2"/>
                </a:solidFill>
                <a:latin typeface="+mj-lt"/>
              </a:rPr>
              <a:t>Importância da intervenção para a equipe</a:t>
            </a:r>
          </a:p>
          <a:p>
            <a:pPr>
              <a:buNone/>
            </a:pPr>
            <a:endParaRPr lang="pt-BR" b="1" dirty="0" smtClean="0">
              <a:solidFill>
                <a:schemeClr val="tx2"/>
              </a:solidFill>
              <a:latin typeface="+mj-lt"/>
            </a:endParaRPr>
          </a:p>
          <a:p>
            <a:r>
              <a:rPr lang="pt-BR" sz="2400" dirty="0" smtClean="0">
                <a:solidFill>
                  <a:schemeClr val="tx2"/>
                </a:solidFill>
                <a:latin typeface="+mj-lt"/>
              </a:rPr>
              <a:t>Trabalho em equipe;</a:t>
            </a:r>
          </a:p>
          <a:p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Diálogo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;</a:t>
            </a:r>
            <a:endParaRPr lang="pt-BR" sz="2400" dirty="0" smtClean="0">
              <a:solidFill>
                <a:schemeClr val="tx2"/>
              </a:solidFill>
              <a:latin typeface="+mj-lt"/>
            </a:endParaRPr>
          </a:p>
          <a:p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Levantamento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 da </a:t>
            </a:r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situação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 de </a:t>
            </a:r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saúde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 da </a:t>
            </a:r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população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adscrita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;</a:t>
            </a:r>
            <a:endParaRPr lang="pt-BR" sz="2400" dirty="0" smtClean="0">
              <a:solidFill>
                <a:schemeClr val="tx2"/>
              </a:solidFill>
              <a:latin typeface="+mj-lt"/>
            </a:endParaRPr>
          </a:p>
          <a:p>
            <a:r>
              <a:rPr lang="pt-BR" sz="2400" dirty="0" err="1" smtClean="0">
                <a:solidFill>
                  <a:schemeClr val="tx2"/>
                </a:solidFill>
                <a:latin typeface="+mj-lt"/>
              </a:rPr>
              <a:t>Auto-avaliação</a:t>
            </a:r>
            <a:r>
              <a:rPr lang="pt-BR" sz="2400" dirty="0" smtClean="0">
                <a:solidFill>
                  <a:schemeClr val="tx2"/>
                </a:solidFill>
                <a:latin typeface="+mj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Discussão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800" b="1" dirty="0" smtClean="0">
                <a:solidFill>
                  <a:schemeClr val="tx2"/>
                </a:solidFill>
                <a:latin typeface="+mj-lt"/>
              </a:rPr>
              <a:t>Importância da intervenção para o serviço</a:t>
            </a:r>
          </a:p>
          <a:p>
            <a:pPr>
              <a:buNone/>
            </a:pPr>
            <a:endParaRPr lang="pt-BR" b="1" dirty="0">
              <a:solidFill>
                <a:schemeClr val="tx2"/>
              </a:solidFill>
              <a:latin typeface="+mj-lt"/>
            </a:endParaRPr>
          </a:p>
          <a:p>
            <a:r>
              <a:rPr lang="pt-BR" sz="2400" dirty="0" smtClean="0">
                <a:solidFill>
                  <a:schemeClr val="tx2"/>
                </a:solidFill>
                <a:latin typeface="+mj-lt"/>
              </a:rPr>
              <a:t>Organização e desenvolvimento das consultas de puericultura;</a:t>
            </a:r>
          </a:p>
          <a:p>
            <a:r>
              <a:rPr lang="pt-BR" sz="2400" dirty="0" smtClean="0">
                <a:solidFill>
                  <a:schemeClr val="tx2"/>
                </a:solidFill>
                <a:latin typeface="+mj-lt"/>
              </a:rPr>
              <a:t>Seguimento dos Protocolos;</a:t>
            </a:r>
          </a:p>
          <a:p>
            <a:r>
              <a:rPr lang="pt-BR" sz="2400" dirty="0" smtClean="0">
                <a:solidFill>
                  <a:schemeClr val="tx2"/>
                </a:solidFill>
                <a:latin typeface="+mj-lt"/>
              </a:rPr>
              <a:t>Ficha-espelho – com melhora do registro;</a:t>
            </a:r>
          </a:p>
          <a:p>
            <a:r>
              <a:rPr lang="pt-BR" sz="2400" dirty="0" smtClean="0">
                <a:solidFill>
                  <a:schemeClr val="tx2"/>
                </a:solidFill>
                <a:latin typeface="+mj-lt"/>
              </a:rPr>
              <a:t>Monitoramento das ações.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Discussão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36327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800" b="1" dirty="0" smtClean="0">
                <a:solidFill>
                  <a:schemeClr val="tx2"/>
                </a:solidFill>
                <a:latin typeface="+mj-lt"/>
              </a:rPr>
              <a:t>Importância da Intervenção para a comunidade</a:t>
            </a:r>
          </a:p>
          <a:p>
            <a:pPr marL="0" indent="0">
              <a:buNone/>
            </a:pPr>
            <a:endParaRPr lang="pt-BR" dirty="0" smtClean="0">
              <a:solidFill>
                <a:schemeClr val="tx2"/>
              </a:solidFill>
              <a:latin typeface="+mj-lt"/>
            </a:endParaRPr>
          </a:p>
          <a:p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Acompanhamento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 das </a:t>
            </a:r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crianças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 de 0 a 72 </a:t>
            </a:r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meses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;</a:t>
            </a:r>
            <a:endParaRPr lang="pt-BR" sz="2400" dirty="0" smtClean="0">
              <a:solidFill>
                <a:schemeClr val="tx2"/>
              </a:solidFill>
              <a:latin typeface="+mj-lt"/>
            </a:endParaRPr>
          </a:p>
          <a:p>
            <a:r>
              <a:rPr lang="pt-BR" sz="2400" dirty="0" smtClean="0">
                <a:solidFill>
                  <a:schemeClr val="tx2"/>
                </a:solidFill>
                <a:latin typeface="+mj-lt"/>
              </a:rPr>
              <a:t>Busca ativa às crianças de risco ou faltosas;</a:t>
            </a:r>
          </a:p>
          <a:p>
            <a:r>
              <a:rPr lang="pt-BR" sz="2400" dirty="0" smtClean="0">
                <a:solidFill>
                  <a:schemeClr val="tx2"/>
                </a:solidFill>
                <a:latin typeface="+mj-lt"/>
              </a:rPr>
              <a:t>Promoção à saúde.</a:t>
            </a:r>
          </a:p>
          <a:p>
            <a:pPr marL="0" indent="0">
              <a:buNone/>
            </a:pPr>
            <a:endParaRPr lang="pt-BR" dirty="0" smtClean="0">
              <a:solidFill>
                <a:schemeClr val="tx2"/>
              </a:solidFill>
              <a:latin typeface="+mj-lt"/>
            </a:endParaRPr>
          </a:p>
          <a:p>
            <a:pPr>
              <a:buNone/>
            </a:pPr>
            <a:endParaRPr lang="pt-BR" dirty="0" smtClean="0">
              <a:solidFill>
                <a:schemeClr val="tx2"/>
              </a:solidFill>
              <a:latin typeface="+mj-lt"/>
            </a:endParaRPr>
          </a:p>
          <a:p>
            <a:endParaRPr lang="pt-BR" dirty="0" smtClean="0">
              <a:solidFill>
                <a:schemeClr val="tx2"/>
              </a:solidFill>
              <a:latin typeface="+mj-lt"/>
            </a:endParaRPr>
          </a:p>
          <a:p>
            <a:endParaRPr lang="pt-BR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274637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dirty="0" smtClean="0"/>
              <a:t> </a:t>
            </a:r>
            <a:br>
              <a:rPr lang="pt-BR" sz="3200" dirty="0" smtClean="0"/>
            </a:br>
            <a:r>
              <a:rPr lang="pt-BR" sz="3200" dirty="0" smtClean="0"/>
              <a:t>  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611560" y="1700809"/>
            <a:ext cx="8046636" cy="4608511"/>
          </a:xfrm>
        </p:spPr>
        <p:txBody>
          <a:bodyPr/>
          <a:lstStyle/>
          <a:p>
            <a:pPr>
              <a:buNone/>
            </a:pPr>
            <a:r>
              <a:rPr lang="pt-BR" sz="2800" b="1" dirty="0" smtClean="0">
                <a:solidFill>
                  <a:schemeClr val="tx2"/>
                </a:solidFill>
                <a:latin typeface="+mj-lt"/>
                <a:cs typeface="Arial"/>
              </a:rPr>
              <a:t>Incorporação da intervenção à rotina do serviço</a:t>
            </a:r>
          </a:p>
          <a:p>
            <a:pPr>
              <a:buNone/>
            </a:pPr>
            <a:endParaRPr lang="pt-BR" sz="2800" dirty="0" smtClean="0">
              <a:solidFill>
                <a:schemeClr val="tx2"/>
              </a:solidFill>
              <a:latin typeface="+mj-lt"/>
            </a:endParaRPr>
          </a:p>
          <a:p>
            <a:r>
              <a:rPr lang="pt-BR" sz="2400" dirty="0" smtClean="0">
                <a:solidFill>
                  <a:schemeClr val="tx2"/>
                </a:solidFill>
                <a:latin typeface="+mj-lt"/>
              </a:rPr>
              <a:t>Busca </a:t>
            </a:r>
            <a:r>
              <a:rPr lang="pt-BR" sz="2400" dirty="0">
                <a:solidFill>
                  <a:schemeClr val="tx2"/>
                </a:solidFill>
                <a:latin typeface="+mj-lt"/>
              </a:rPr>
              <a:t>ativa às crianças de risco ou </a:t>
            </a:r>
            <a:r>
              <a:rPr lang="pt-BR" sz="2400" dirty="0" smtClean="0">
                <a:solidFill>
                  <a:schemeClr val="tx2"/>
                </a:solidFill>
                <a:latin typeface="+mj-lt"/>
              </a:rPr>
              <a:t>faltosas;</a:t>
            </a:r>
          </a:p>
          <a:p>
            <a:r>
              <a:rPr lang="pt-BR" sz="2400" dirty="0" smtClean="0">
                <a:solidFill>
                  <a:schemeClr val="tx2"/>
                </a:solidFill>
                <a:latin typeface="+mj-lt"/>
              </a:rPr>
              <a:t>Desenvolvimento da Ficha-espelho;</a:t>
            </a:r>
          </a:p>
          <a:p>
            <a:r>
              <a:rPr lang="pt-BR" sz="2400" dirty="0" smtClean="0">
                <a:solidFill>
                  <a:schemeClr val="tx2"/>
                </a:solidFill>
                <a:latin typeface="+mj-lt"/>
              </a:rPr>
              <a:t>Agenda dos atendimentos;</a:t>
            </a:r>
          </a:p>
          <a:p>
            <a:r>
              <a:rPr lang="pt-BR" sz="2400" dirty="0" smtClean="0">
                <a:solidFill>
                  <a:schemeClr val="tx2"/>
                </a:solidFill>
                <a:latin typeface="+mj-lt"/>
              </a:rPr>
              <a:t>Seguimento dos Protocolos.</a:t>
            </a:r>
            <a:endParaRPr lang="pt-BR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28596" y="2857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Discussão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Reflexões críticas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1844824"/>
            <a:ext cx="8477544" cy="4896544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None/>
            </a:pPr>
            <a:r>
              <a:rPr lang="pt-BR" sz="2800" b="1" dirty="0" smtClean="0">
                <a:solidFill>
                  <a:schemeClr val="tx2"/>
                </a:solidFill>
                <a:latin typeface="+mj-lt"/>
                <a:cs typeface="Arial"/>
              </a:rPr>
              <a:t>D</a:t>
            </a:r>
            <a:r>
              <a:rPr lang="pt-BR" sz="2800" b="1" dirty="0" smtClean="0">
                <a:solidFill>
                  <a:schemeClr val="tx2"/>
                </a:solidFill>
                <a:latin typeface="+mj-lt"/>
              </a:rPr>
              <a:t>esenvolvimento do curso em relação às  expectativas iniciais</a:t>
            </a:r>
          </a:p>
          <a:p>
            <a:pPr>
              <a:spcBef>
                <a:spcPts val="1200"/>
              </a:spcBef>
              <a:buNone/>
            </a:pPr>
            <a:endParaRPr lang="pt-BR" sz="2800" b="1" dirty="0" smtClean="0">
              <a:solidFill>
                <a:schemeClr val="tx2"/>
              </a:solidFill>
              <a:latin typeface="+mj-lt"/>
            </a:endParaRPr>
          </a:p>
          <a:p>
            <a:pPr>
              <a:spcBef>
                <a:spcPts val="1200"/>
              </a:spcBef>
            </a:pPr>
            <a:r>
              <a:rPr lang="pt-BR" sz="2400" dirty="0" smtClean="0">
                <a:solidFill>
                  <a:schemeClr val="tx2"/>
                </a:solidFill>
                <a:latin typeface="+mj-lt"/>
              </a:rPr>
              <a:t>Teoria X  </a:t>
            </a:r>
            <a:r>
              <a:rPr lang="pt-BR" sz="2400" dirty="0">
                <a:solidFill>
                  <a:schemeClr val="tx2"/>
                </a:solidFill>
                <a:latin typeface="+mj-lt"/>
              </a:rPr>
              <a:t>P</a:t>
            </a:r>
            <a:r>
              <a:rPr lang="pt-BR" sz="2400" dirty="0" smtClean="0">
                <a:solidFill>
                  <a:schemeClr val="tx2"/>
                </a:solidFill>
                <a:latin typeface="+mj-lt"/>
              </a:rPr>
              <a:t>rática</a:t>
            </a:r>
          </a:p>
          <a:p>
            <a:pPr>
              <a:spcBef>
                <a:spcPts val="1200"/>
              </a:spcBef>
            </a:pPr>
            <a:r>
              <a:rPr lang="pt-BR" sz="2400" dirty="0" smtClean="0">
                <a:solidFill>
                  <a:schemeClr val="tx2"/>
                </a:solidFill>
                <a:latin typeface="+mj-lt"/>
                <a:cs typeface="Arial"/>
              </a:rPr>
              <a:t>Dificuldades em relação à estrutura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chemeClr val="tx2"/>
                </a:solidFill>
                <a:latin typeface="+mj-lt"/>
                <a:cs typeface="Arial"/>
              </a:rPr>
              <a:t>Integralidade</a:t>
            </a:r>
            <a:r>
              <a:rPr lang="en-US" sz="2400" dirty="0" smtClean="0">
                <a:solidFill>
                  <a:schemeClr val="tx2"/>
                </a:solidFill>
                <a:latin typeface="+mj-lt"/>
                <a:cs typeface="Arial"/>
              </a:rPr>
              <a:t> do </a:t>
            </a:r>
            <a:r>
              <a:rPr lang="en-US" sz="2400" dirty="0" err="1" smtClean="0">
                <a:solidFill>
                  <a:schemeClr val="tx2"/>
                </a:solidFill>
                <a:latin typeface="+mj-lt"/>
                <a:cs typeface="Arial"/>
              </a:rPr>
              <a:t>atendimento</a:t>
            </a:r>
            <a:endParaRPr lang="pt-BR" sz="2400" dirty="0" smtClean="0">
              <a:solidFill>
                <a:schemeClr val="tx2"/>
              </a:solidFill>
              <a:latin typeface="+mj-lt"/>
            </a:endParaRPr>
          </a:p>
          <a:p>
            <a:pPr>
              <a:buNone/>
            </a:pPr>
            <a:endParaRPr lang="pt-BR" sz="24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chemeClr val="accent1"/>
                </a:solidFill>
              </a:rPr>
              <a:t>Análise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Situacional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3112369"/>
            <a:ext cx="6984776" cy="341297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400" dirty="0" smtClean="0">
                <a:solidFill>
                  <a:schemeClr val="tx2"/>
                </a:solidFill>
                <a:latin typeface="+mj-lt"/>
              </a:rPr>
              <a:t>     Realização dos atendimentos de forma não sistematizada e sem o retorno de acordo com os protocolos estabelecidos pelo Ministério da Saúde, tanto referente à consulta médica, de enfermagem e odontológica.</a:t>
            </a:r>
          </a:p>
          <a:p>
            <a:pPr>
              <a:buNone/>
            </a:pPr>
            <a:endParaRPr lang="pt-BR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539552" y="1484784"/>
            <a:ext cx="73803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0070C0"/>
                </a:solidFill>
                <a:latin typeface="+mj-lt"/>
                <a:cs typeface="Arial"/>
              </a:rPr>
              <a:t>Situação da ação programática antes da intervenção</a:t>
            </a:r>
            <a:endParaRPr lang="pt-BR" sz="2800" b="1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buNone/>
            </a:pPr>
            <a:r>
              <a:rPr lang="pt-BR" sz="2800" b="1" dirty="0">
                <a:solidFill>
                  <a:schemeClr val="tx2"/>
                </a:solidFill>
                <a:latin typeface="+mj-lt"/>
                <a:cs typeface="Arial"/>
              </a:rPr>
              <a:t>O</a:t>
            </a:r>
            <a:r>
              <a:rPr lang="pt-BR" sz="2800" b="1" dirty="0">
                <a:solidFill>
                  <a:schemeClr val="tx2"/>
                </a:solidFill>
                <a:latin typeface="+mj-lt"/>
              </a:rPr>
              <a:t> significado do curso para a  prática </a:t>
            </a:r>
            <a:r>
              <a:rPr lang="pt-BR" sz="2800" b="1" dirty="0" smtClean="0">
                <a:solidFill>
                  <a:schemeClr val="tx2"/>
                </a:solidFill>
                <a:latin typeface="+mj-lt"/>
              </a:rPr>
              <a:t>profissional</a:t>
            </a:r>
          </a:p>
          <a:p>
            <a:pPr>
              <a:spcBef>
                <a:spcPts val="1200"/>
              </a:spcBef>
              <a:buNone/>
            </a:pPr>
            <a:endParaRPr lang="pt-BR" sz="2800" b="1" dirty="0">
              <a:solidFill>
                <a:schemeClr val="tx2"/>
              </a:solidFill>
              <a:latin typeface="+mj-lt"/>
            </a:endParaRPr>
          </a:p>
          <a:p>
            <a:pPr>
              <a:spcBef>
                <a:spcPts val="1200"/>
              </a:spcBef>
            </a:pPr>
            <a:r>
              <a:rPr lang="pt-BR" sz="2400" dirty="0" smtClean="0">
                <a:solidFill>
                  <a:schemeClr val="tx2"/>
                </a:solidFill>
                <a:latin typeface="+mj-lt"/>
              </a:rPr>
              <a:t>Trabalho </a:t>
            </a:r>
            <a:r>
              <a:rPr lang="pt-BR" sz="2400" dirty="0">
                <a:solidFill>
                  <a:schemeClr val="tx2"/>
                </a:solidFill>
                <a:latin typeface="+mj-lt"/>
              </a:rPr>
              <a:t>em equipe</a:t>
            </a:r>
          </a:p>
          <a:p>
            <a:pPr>
              <a:spcBef>
                <a:spcPts val="1200"/>
              </a:spcBef>
            </a:pPr>
            <a:r>
              <a:rPr lang="pt-BR" sz="2400" dirty="0" smtClean="0">
                <a:solidFill>
                  <a:schemeClr val="tx2"/>
                </a:solidFill>
                <a:latin typeface="+mj-lt"/>
              </a:rPr>
              <a:t>Organização </a:t>
            </a:r>
            <a:r>
              <a:rPr lang="pt-BR" sz="2400" dirty="0">
                <a:solidFill>
                  <a:schemeClr val="tx2"/>
                </a:solidFill>
                <a:latin typeface="+mj-lt"/>
              </a:rPr>
              <a:t>do serviço</a:t>
            </a:r>
          </a:p>
          <a:p>
            <a:pPr>
              <a:spcBef>
                <a:spcPts val="1200"/>
              </a:spcBef>
            </a:pPr>
            <a:r>
              <a:rPr lang="pt-BR" sz="2400" dirty="0" smtClean="0">
                <a:solidFill>
                  <a:schemeClr val="tx2"/>
                </a:solidFill>
                <a:latin typeface="+mj-lt"/>
              </a:rPr>
              <a:t>Necessidade </a:t>
            </a:r>
            <a:r>
              <a:rPr lang="pt-BR" sz="2400" dirty="0">
                <a:solidFill>
                  <a:schemeClr val="tx2"/>
                </a:solidFill>
                <a:latin typeface="+mj-lt"/>
              </a:rPr>
              <a:t>de investimento em estrutura (gestão)</a:t>
            </a:r>
          </a:p>
          <a:p>
            <a:pPr>
              <a:spcBef>
                <a:spcPts val="1200"/>
              </a:spcBef>
            </a:pPr>
            <a:r>
              <a:rPr lang="pt-BR" sz="2400" dirty="0" smtClean="0">
                <a:solidFill>
                  <a:schemeClr val="tx2"/>
                </a:solidFill>
                <a:latin typeface="+mj-lt"/>
              </a:rPr>
              <a:t>Educação </a:t>
            </a:r>
            <a:r>
              <a:rPr lang="pt-BR" sz="2400" dirty="0">
                <a:solidFill>
                  <a:schemeClr val="tx2"/>
                </a:solidFill>
                <a:latin typeface="+mj-lt"/>
              </a:rPr>
              <a:t>continuada</a:t>
            </a:r>
          </a:p>
          <a:p>
            <a:pPr>
              <a:spcBef>
                <a:spcPts val="1200"/>
              </a:spcBef>
            </a:pPr>
            <a:r>
              <a:rPr lang="pt-BR" sz="2400" dirty="0" smtClean="0">
                <a:solidFill>
                  <a:schemeClr val="tx2"/>
                </a:solidFill>
                <a:latin typeface="+mj-lt"/>
              </a:rPr>
              <a:t>Exigência </a:t>
            </a:r>
            <a:r>
              <a:rPr lang="pt-BR" sz="2400" dirty="0">
                <a:solidFill>
                  <a:schemeClr val="tx2"/>
                </a:solidFill>
                <a:latin typeface="+mj-lt"/>
              </a:rPr>
              <a:t>pessoal na melhoria da prática </a:t>
            </a:r>
            <a:r>
              <a:rPr lang="pt-BR" sz="2400" dirty="0" smtClean="0">
                <a:solidFill>
                  <a:schemeClr val="tx2"/>
                </a:solidFill>
                <a:latin typeface="+mj-lt"/>
              </a:rPr>
              <a:t>clínica</a:t>
            </a:r>
            <a:endParaRPr lang="pt-BR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Reflexões críticas</a:t>
            </a:r>
            <a:endParaRPr lang="pt-BR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8008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Reflexões críticas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4210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800" b="1" dirty="0" smtClean="0">
                <a:solidFill>
                  <a:schemeClr val="tx2"/>
                </a:solidFill>
                <a:latin typeface="+mj-lt"/>
                <a:cs typeface="Arial"/>
              </a:rPr>
              <a:t>Aprendizados mais relevantes</a:t>
            </a:r>
          </a:p>
          <a:p>
            <a:endParaRPr lang="pt-BR" sz="2800" dirty="0" smtClean="0">
              <a:solidFill>
                <a:schemeClr val="tx2"/>
              </a:solidFill>
              <a:latin typeface="+mj-lt"/>
              <a:cs typeface="Arial"/>
            </a:endParaRPr>
          </a:p>
          <a:p>
            <a:r>
              <a:rPr lang="pt-BR" sz="2400" dirty="0" smtClean="0">
                <a:solidFill>
                  <a:schemeClr val="tx2"/>
                </a:solidFill>
                <a:latin typeface="+mj-lt"/>
                <a:cs typeface="Arial"/>
              </a:rPr>
              <a:t>Necessidade de dados locais para intervenções;</a:t>
            </a:r>
          </a:p>
          <a:p>
            <a:r>
              <a:rPr lang="pt-BR" sz="2400" dirty="0" smtClean="0">
                <a:solidFill>
                  <a:schemeClr val="tx2"/>
                </a:solidFill>
                <a:latin typeface="+mj-lt"/>
              </a:rPr>
              <a:t>Necessidade de organização do serviço;</a:t>
            </a:r>
          </a:p>
          <a:p>
            <a:r>
              <a:rPr lang="pt-BR" sz="2400" dirty="0" smtClean="0">
                <a:solidFill>
                  <a:schemeClr val="tx2"/>
                </a:solidFill>
                <a:latin typeface="+mj-lt"/>
              </a:rPr>
              <a:t>Necessidade de manter educação permanente;</a:t>
            </a:r>
          </a:p>
          <a:p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Necessidade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 de </a:t>
            </a:r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realização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 de um </a:t>
            </a:r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trabalho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 de </a:t>
            </a:r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equipe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juntamente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 com a </a:t>
            </a:r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sociedade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.</a:t>
            </a:r>
            <a:endParaRPr lang="pt-BR" sz="24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accent1"/>
                </a:solidFill>
              </a:rPr>
              <a:t>Referências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>
            <a:noAutofit/>
          </a:bodyPr>
          <a:lstStyle/>
          <a:p>
            <a:r>
              <a:rPr lang="pt-BR" sz="2000" dirty="0">
                <a:solidFill>
                  <a:schemeClr val="tx2"/>
                </a:solidFill>
              </a:rPr>
              <a:t>BRASIL. Ministério da Saúde. Secretaria de Atenção à Saúde. Departamento de Atenção Básica. </a:t>
            </a:r>
            <a:r>
              <a:rPr lang="pt-BR" sz="2000" b="1" dirty="0">
                <a:solidFill>
                  <a:schemeClr val="tx2"/>
                </a:solidFill>
              </a:rPr>
              <a:t>Saúde da criança</a:t>
            </a:r>
            <a:r>
              <a:rPr lang="pt-BR" sz="2000" dirty="0">
                <a:solidFill>
                  <a:schemeClr val="tx2"/>
                </a:solidFill>
              </a:rPr>
              <a:t>: crescimento e desenvolvimento. Brasília: Ministério da Saúde, 2012a. </a:t>
            </a:r>
          </a:p>
          <a:p>
            <a:r>
              <a:rPr lang="pt-BR" sz="2000" dirty="0">
                <a:solidFill>
                  <a:schemeClr val="tx2"/>
                </a:solidFill>
              </a:rPr>
              <a:t>BRASIL. Ministério da Saúde. Secretaria de Atenção à Saúde. Departamento de Atenção Básica. </a:t>
            </a:r>
            <a:r>
              <a:rPr lang="pt-BR" sz="2000" b="1" dirty="0">
                <a:solidFill>
                  <a:schemeClr val="tx2"/>
                </a:solidFill>
              </a:rPr>
              <a:t>Política Nacional de Atenção</a:t>
            </a:r>
            <a:r>
              <a:rPr lang="pt-BR" sz="2000" dirty="0">
                <a:solidFill>
                  <a:schemeClr val="tx2"/>
                </a:solidFill>
              </a:rPr>
              <a:t>. Brasília: Ministério da Saúde, 2012b. </a:t>
            </a:r>
          </a:p>
          <a:p>
            <a:r>
              <a:rPr lang="pt-BR" sz="2000" dirty="0">
                <a:solidFill>
                  <a:schemeClr val="tx2"/>
                </a:solidFill>
              </a:rPr>
              <a:t>BRASIL, UNICEF. Situação da Infância Brasileira 2006. </a:t>
            </a:r>
            <a:r>
              <a:rPr lang="pt-BR" sz="2000" b="1" dirty="0">
                <a:solidFill>
                  <a:schemeClr val="tx2"/>
                </a:solidFill>
              </a:rPr>
              <a:t>Crianças de até 6 anos: o direito à sobrevivência e ao desenvolvimento</a:t>
            </a:r>
            <a:r>
              <a:rPr lang="pt-BR" sz="2000" dirty="0">
                <a:solidFill>
                  <a:schemeClr val="tx2"/>
                </a:solidFill>
              </a:rPr>
              <a:t>. Brasília. Disponível em: http://www.unicef.org/brazil/pt/resources_10167.htm. Acessado em 31 jul. 2013. </a:t>
            </a:r>
          </a:p>
          <a:p>
            <a:r>
              <a:rPr lang="pt-BR" sz="2000" dirty="0">
                <a:solidFill>
                  <a:schemeClr val="tx2"/>
                </a:solidFill>
              </a:rPr>
              <a:t>NOVACZYK, A. B.; DIAS, N. S.; GAÍVA, M. A. M. </a:t>
            </a:r>
            <a:r>
              <a:rPr lang="pt-BR" sz="2000" b="1" dirty="0">
                <a:solidFill>
                  <a:schemeClr val="tx2"/>
                </a:solidFill>
              </a:rPr>
              <a:t>Atenção à saúde da criança na rede básica: </a:t>
            </a:r>
            <a:r>
              <a:rPr lang="pt-BR" sz="2000" dirty="0">
                <a:solidFill>
                  <a:schemeClr val="tx2"/>
                </a:solidFill>
              </a:rPr>
              <a:t>análise de dissertações e teses de enfermagem. Rev. Eletr. Enf. [Internet]. V. 10, N. 4, 2008. Disponível em: http://www.fen.ufg.br/revista/v10/n4/v10n4a25.htm. </a:t>
            </a:r>
          </a:p>
          <a:p>
            <a:r>
              <a:rPr lang="pt-BR" sz="2000" dirty="0">
                <a:solidFill>
                  <a:schemeClr val="tx2"/>
                </a:solidFill>
              </a:rPr>
              <a:t>SIAB, Sistema de Informação da Atenção Básica. Informações de Saúde. Cadastramento Familiar – Paraná. Disponível em: http://tabnet.datasus.gov.br/cgi/tabcgi.exe?siab/cnv/SIABFPR.def, acessado em 17 de julho de 2013. </a:t>
            </a:r>
          </a:p>
        </p:txBody>
      </p:sp>
    </p:spTree>
    <p:extLst>
      <p:ext uri="{BB962C8B-B14F-4D97-AF65-F5344CB8AC3E}">
        <p14:creationId xmlns:p14="http://schemas.microsoft.com/office/powerpoint/2010/main" val="256415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95736" y="2636912"/>
            <a:ext cx="468051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72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OBRIGADA!</a:t>
            </a:r>
            <a:endParaRPr lang="pt-BR" sz="72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1"/>
                </a:solidFill>
              </a:rPr>
              <a:t>Objetivo geral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41167"/>
          </a:xfrm>
        </p:spPr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tx2"/>
                </a:solidFill>
                <a:latin typeface="+mj-lt"/>
              </a:rPr>
              <a:t>Melhorar </a:t>
            </a:r>
            <a:r>
              <a:rPr lang="pt-BR" sz="2400" dirty="0">
                <a:solidFill>
                  <a:schemeClr val="tx2"/>
                </a:solidFill>
                <a:latin typeface="+mj-lt"/>
              </a:rPr>
              <a:t>a atenção </a:t>
            </a:r>
            <a:r>
              <a:rPr lang="pt-BR" sz="2400" dirty="0" smtClean="0">
                <a:solidFill>
                  <a:schemeClr val="tx2"/>
                </a:solidFill>
                <a:latin typeface="+mj-lt"/>
              </a:rPr>
              <a:t>à </a:t>
            </a:r>
            <a:r>
              <a:rPr lang="pt-BR" sz="2400" dirty="0">
                <a:solidFill>
                  <a:schemeClr val="tx2"/>
                </a:solidFill>
                <a:latin typeface="+mj-lt"/>
              </a:rPr>
              <a:t>saúde da </a:t>
            </a:r>
            <a:r>
              <a:rPr lang="pt-BR" sz="2400" dirty="0" smtClean="0">
                <a:solidFill>
                  <a:schemeClr val="tx2"/>
                </a:solidFill>
                <a:latin typeface="+mj-lt"/>
              </a:rPr>
              <a:t>criança.</a:t>
            </a:r>
          </a:p>
          <a:p>
            <a:pPr algn="ctr">
              <a:buNone/>
            </a:pPr>
            <a:endParaRPr lang="en-US" sz="2400" dirty="0" smtClean="0">
              <a:solidFill>
                <a:schemeClr val="tx2"/>
              </a:solidFill>
              <a:latin typeface="+mj-lt"/>
            </a:endParaRPr>
          </a:p>
          <a:p>
            <a:pPr algn="ctr">
              <a:buNone/>
            </a:pPr>
            <a:r>
              <a:rPr lang="en-US" sz="4000" dirty="0" err="1" smtClean="0">
                <a:solidFill>
                  <a:schemeClr val="accent1"/>
                </a:solidFill>
                <a:latin typeface="+mj-lt"/>
              </a:rPr>
              <a:t>Objetivos</a:t>
            </a:r>
            <a:r>
              <a:rPr lang="en-US" sz="4000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1"/>
                </a:solidFill>
                <a:latin typeface="+mj-lt"/>
              </a:rPr>
              <a:t>específicos</a:t>
            </a:r>
            <a:endParaRPr lang="en-US" sz="4000" dirty="0" smtClean="0">
              <a:solidFill>
                <a:schemeClr val="accent1"/>
              </a:solidFill>
              <a:latin typeface="+mj-lt"/>
            </a:endParaRPr>
          </a:p>
          <a:p>
            <a:pPr algn="ctr">
              <a:buNone/>
            </a:pPr>
            <a:endParaRPr lang="en-US" sz="2400" dirty="0">
              <a:solidFill>
                <a:schemeClr val="tx2"/>
              </a:solidFill>
              <a:latin typeface="+mj-lt"/>
            </a:endParaRPr>
          </a:p>
          <a:p>
            <a:r>
              <a:rPr lang="pt-BR" sz="2400" dirty="0" smtClean="0">
                <a:solidFill>
                  <a:schemeClr val="tx2"/>
                </a:solidFill>
                <a:latin typeface="+mj-lt"/>
              </a:rPr>
              <a:t>Ampliar </a:t>
            </a:r>
            <a:r>
              <a:rPr lang="pt-BR" sz="2400" dirty="0">
                <a:solidFill>
                  <a:schemeClr val="tx2"/>
                </a:solidFill>
                <a:latin typeface="+mj-lt"/>
              </a:rPr>
              <a:t>a cobertura da atenção à saúde da criança; </a:t>
            </a:r>
          </a:p>
          <a:p>
            <a:r>
              <a:rPr lang="pt-BR" sz="2400" dirty="0" smtClean="0">
                <a:solidFill>
                  <a:schemeClr val="tx2"/>
                </a:solidFill>
                <a:latin typeface="+mj-lt"/>
              </a:rPr>
              <a:t>Melhorar </a:t>
            </a:r>
            <a:r>
              <a:rPr lang="pt-BR" sz="2400" dirty="0">
                <a:solidFill>
                  <a:schemeClr val="tx2"/>
                </a:solidFill>
                <a:latin typeface="+mj-lt"/>
              </a:rPr>
              <a:t>a adesão ao programa de Saúde da Criança; </a:t>
            </a:r>
          </a:p>
          <a:p>
            <a:r>
              <a:rPr lang="pt-BR" sz="2400" dirty="0" smtClean="0">
                <a:solidFill>
                  <a:schemeClr val="tx2"/>
                </a:solidFill>
                <a:latin typeface="+mj-lt"/>
              </a:rPr>
              <a:t>Melhorar </a:t>
            </a:r>
            <a:r>
              <a:rPr lang="pt-BR" sz="2400" dirty="0">
                <a:solidFill>
                  <a:schemeClr val="tx2"/>
                </a:solidFill>
                <a:latin typeface="+mj-lt"/>
              </a:rPr>
              <a:t>a qualidade do atendimento à criança; </a:t>
            </a:r>
          </a:p>
          <a:p>
            <a:r>
              <a:rPr lang="pt-BR" sz="2400" dirty="0" smtClean="0">
                <a:solidFill>
                  <a:schemeClr val="tx2"/>
                </a:solidFill>
                <a:latin typeface="+mj-lt"/>
              </a:rPr>
              <a:t>Melhorar </a:t>
            </a:r>
            <a:r>
              <a:rPr lang="pt-BR" sz="2400" dirty="0">
                <a:solidFill>
                  <a:schemeClr val="tx2"/>
                </a:solidFill>
                <a:latin typeface="+mj-lt"/>
              </a:rPr>
              <a:t>registros das informações; </a:t>
            </a:r>
          </a:p>
          <a:p>
            <a:r>
              <a:rPr lang="pt-BR" sz="2400" dirty="0" smtClean="0">
                <a:solidFill>
                  <a:schemeClr val="tx2"/>
                </a:solidFill>
                <a:latin typeface="+mj-lt"/>
              </a:rPr>
              <a:t>Mapear </a:t>
            </a:r>
            <a:r>
              <a:rPr lang="pt-BR" sz="2400" dirty="0">
                <a:solidFill>
                  <a:schemeClr val="tx2"/>
                </a:solidFill>
                <a:latin typeface="+mj-lt"/>
              </a:rPr>
              <a:t>as crianças de risco pertencentes à área de abrangência; </a:t>
            </a:r>
          </a:p>
          <a:p>
            <a:r>
              <a:rPr lang="pt-BR" sz="2400" dirty="0" smtClean="0">
                <a:solidFill>
                  <a:schemeClr val="tx2"/>
                </a:solidFill>
                <a:latin typeface="+mj-lt"/>
              </a:rPr>
              <a:t>Promover </a:t>
            </a:r>
            <a:r>
              <a:rPr lang="pt-BR" sz="2400" dirty="0">
                <a:solidFill>
                  <a:schemeClr val="tx2"/>
                </a:solidFill>
                <a:latin typeface="+mj-lt"/>
              </a:rPr>
              <a:t>a saúde.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1"/>
                </a:solidFill>
              </a:rPr>
              <a:t>Metodologia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pt-BR" sz="2400" dirty="0">
                <a:solidFill>
                  <a:schemeClr val="tx2"/>
                </a:solidFill>
                <a:latin typeface="+mj-lt"/>
              </a:rPr>
              <a:t>Caderno de Atenção </a:t>
            </a:r>
            <a:r>
              <a:rPr lang="pt-BR" sz="2400" dirty="0" smtClean="0">
                <a:solidFill>
                  <a:schemeClr val="tx2"/>
                </a:solidFill>
                <a:latin typeface="+mj-lt"/>
              </a:rPr>
              <a:t>Básica – Ministério da Saúde, 2012 – “Saúde </a:t>
            </a:r>
            <a:r>
              <a:rPr lang="pt-BR" sz="2400" dirty="0">
                <a:solidFill>
                  <a:schemeClr val="tx2"/>
                </a:solidFill>
                <a:latin typeface="+mj-lt"/>
              </a:rPr>
              <a:t>da Criança: crescimento e </a:t>
            </a:r>
            <a:r>
              <a:rPr lang="pt-BR" sz="2400" dirty="0" smtClean="0">
                <a:solidFill>
                  <a:schemeClr val="tx2"/>
                </a:solidFill>
                <a:latin typeface="+mj-lt"/>
              </a:rPr>
              <a:t>desenvolvimento”. </a:t>
            </a:r>
          </a:p>
          <a:p>
            <a:pPr algn="just"/>
            <a:endParaRPr lang="pt-BR" sz="2400" i="1" dirty="0" smtClean="0">
              <a:solidFill>
                <a:schemeClr val="tx2"/>
              </a:solidFill>
              <a:latin typeface="+mj-lt"/>
            </a:endParaRPr>
          </a:p>
          <a:p>
            <a:pPr algn="just"/>
            <a:r>
              <a:rPr lang="pt-BR" sz="2400" dirty="0" smtClean="0">
                <a:solidFill>
                  <a:schemeClr val="tx2"/>
                </a:solidFill>
                <a:latin typeface="+mj-lt"/>
              </a:rPr>
              <a:t>Ações em 4 eixos: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tx2"/>
                </a:solidFill>
                <a:latin typeface="+mj-lt"/>
              </a:rPr>
              <a:t>   - Organização e gestão dos serviços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tx2"/>
                </a:solidFill>
                <a:latin typeface="+mj-lt"/>
              </a:rPr>
              <a:t>   - Qualificação da prática clínica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tx2"/>
                </a:solidFill>
                <a:latin typeface="+mj-lt"/>
              </a:rPr>
              <a:t>   - Engajamento Público 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tx2"/>
                </a:solidFill>
                <a:latin typeface="+mj-lt"/>
              </a:rPr>
              <a:t>   - Monitoramento e avaliação</a:t>
            </a:r>
          </a:p>
          <a:p>
            <a:pPr algn="just"/>
            <a:endParaRPr lang="pt-BR" sz="2400" dirty="0" smtClean="0">
              <a:solidFill>
                <a:schemeClr val="tx2"/>
              </a:solidFill>
              <a:latin typeface="+mj-lt"/>
            </a:endParaRPr>
          </a:p>
          <a:p>
            <a:pPr algn="just"/>
            <a:r>
              <a:rPr lang="pt-BR" sz="2400" dirty="0" smtClean="0">
                <a:solidFill>
                  <a:schemeClr val="tx2"/>
                </a:solidFill>
                <a:latin typeface="+mj-lt"/>
              </a:rPr>
              <a:t>Registro: ficha-espelho</a:t>
            </a:r>
          </a:p>
          <a:p>
            <a:pPr algn="just"/>
            <a:endParaRPr lang="pt-BR" sz="2400" dirty="0" smtClean="0">
              <a:solidFill>
                <a:schemeClr val="tx2"/>
              </a:solidFill>
              <a:latin typeface="+mj-lt"/>
            </a:endParaRPr>
          </a:p>
          <a:p>
            <a:pPr algn="just"/>
            <a:r>
              <a:rPr lang="pt-BR" sz="2400" dirty="0" smtClean="0">
                <a:solidFill>
                  <a:schemeClr val="tx2"/>
                </a:solidFill>
                <a:latin typeface="+mj-lt"/>
              </a:rPr>
              <a:t>Monitoramento -  planilhas para coleta de dados</a:t>
            </a:r>
            <a:endParaRPr lang="pt-BR" sz="24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1"/>
                </a:solidFill>
              </a:rPr>
              <a:t>Metodologia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00201"/>
            <a:ext cx="8712968" cy="49251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solidFill>
                  <a:schemeClr val="tx2"/>
                </a:solidFill>
                <a:latin typeface="Cambria" pitchFamily="18" charset="0"/>
              </a:rPr>
              <a:t>Logística</a:t>
            </a:r>
          </a:p>
          <a:p>
            <a:pPr marL="0" indent="0" algn="just">
              <a:buNone/>
            </a:pPr>
            <a:endParaRPr lang="pt-BR" sz="2400" dirty="0" smtClean="0">
              <a:solidFill>
                <a:schemeClr val="tx2"/>
              </a:solidFill>
              <a:latin typeface="Cambria" pitchFamily="18" charset="0"/>
            </a:endParaRPr>
          </a:p>
          <a:p>
            <a:pPr algn="just"/>
            <a:r>
              <a:rPr lang="pt-BR" sz="2400" dirty="0" smtClean="0">
                <a:solidFill>
                  <a:schemeClr val="tx2"/>
                </a:solidFill>
                <a:latin typeface="Cambria" pitchFamily="18" charset="0"/>
              </a:rPr>
              <a:t>Consulta ao Caderno de Atenção Básica</a:t>
            </a:r>
          </a:p>
          <a:p>
            <a:pPr algn="just"/>
            <a:r>
              <a:rPr lang="pt-BR" sz="2400" dirty="0" err="1" smtClean="0">
                <a:solidFill>
                  <a:schemeClr val="tx2"/>
                </a:solidFill>
                <a:latin typeface="Cambria" pitchFamily="18" charset="0"/>
              </a:rPr>
              <a:t>Pactuação</a:t>
            </a:r>
            <a:r>
              <a:rPr lang="pt-BR" sz="2400" dirty="0" smtClean="0">
                <a:solidFill>
                  <a:schemeClr val="tx2"/>
                </a:solidFill>
                <a:latin typeface="Cambria" pitchFamily="18" charset="0"/>
              </a:rPr>
              <a:t> com a gestão</a:t>
            </a:r>
          </a:p>
          <a:p>
            <a:pPr algn="just"/>
            <a:r>
              <a:rPr lang="pt-BR" sz="2400" dirty="0" smtClean="0">
                <a:solidFill>
                  <a:schemeClr val="tx2"/>
                </a:solidFill>
                <a:latin typeface="Cambria" pitchFamily="18" charset="0"/>
              </a:rPr>
              <a:t>Ficha-espelho (puericultura e saúde bucal)</a:t>
            </a:r>
          </a:p>
          <a:p>
            <a:pPr algn="just"/>
            <a:r>
              <a:rPr lang="pt-BR" sz="2400" dirty="0" smtClean="0">
                <a:solidFill>
                  <a:schemeClr val="tx2"/>
                </a:solidFill>
                <a:latin typeface="Cambria" pitchFamily="18" charset="0"/>
              </a:rPr>
              <a:t>Treinamento da equipe</a:t>
            </a:r>
          </a:p>
          <a:p>
            <a:pPr algn="just"/>
            <a:r>
              <a:rPr lang="en-US" sz="2400" dirty="0" err="1" smtClean="0">
                <a:solidFill>
                  <a:schemeClr val="tx2"/>
                </a:solidFill>
                <a:latin typeface="Cambria" pitchFamily="18" charset="0"/>
              </a:rPr>
              <a:t>Acompanhamento</a:t>
            </a:r>
            <a:r>
              <a:rPr lang="en-US" sz="2400" dirty="0" smtClean="0">
                <a:solidFill>
                  <a:schemeClr val="tx2"/>
                </a:solidFill>
                <a:latin typeface="Cambria" pitchFamily="18" charset="0"/>
              </a:rPr>
              <a:t> das </a:t>
            </a:r>
            <a:r>
              <a:rPr lang="en-US" sz="2400" dirty="0" err="1" smtClean="0">
                <a:solidFill>
                  <a:schemeClr val="tx2"/>
                </a:solidFill>
                <a:latin typeface="Cambria" pitchFamily="18" charset="0"/>
              </a:rPr>
              <a:t>crianças</a:t>
            </a:r>
            <a:r>
              <a:rPr lang="en-US" sz="2400" dirty="0" smtClean="0">
                <a:solidFill>
                  <a:schemeClr val="tx2"/>
                </a:solidFill>
                <a:latin typeface="Cambria" pitchFamily="18" charset="0"/>
              </a:rPr>
              <a:t> de 0 a 72 </a:t>
            </a:r>
            <a:r>
              <a:rPr lang="en-US" sz="2400" dirty="0" err="1" smtClean="0">
                <a:solidFill>
                  <a:schemeClr val="tx2"/>
                </a:solidFill>
                <a:latin typeface="Cambria" pitchFamily="18" charset="0"/>
              </a:rPr>
              <a:t>meses</a:t>
            </a:r>
            <a:endParaRPr lang="pt-BR" sz="2400" dirty="0" smtClean="0">
              <a:solidFill>
                <a:schemeClr val="tx2"/>
              </a:solidFill>
              <a:latin typeface="Cambria" pitchFamily="18" charset="0"/>
            </a:endParaRPr>
          </a:p>
          <a:p>
            <a:pPr algn="just"/>
            <a:r>
              <a:rPr lang="pt-BR" sz="2400" dirty="0" smtClean="0">
                <a:solidFill>
                  <a:schemeClr val="tx2"/>
                </a:solidFill>
                <a:latin typeface="Cambria" pitchFamily="18" charset="0"/>
              </a:rPr>
              <a:t>Armazenamento e comparação dos dados.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chemeClr val="accent1"/>
                </a:solidFill>
              </a:rPr>
              <a:t>Resultados</a:t>
            </a:r>
            <a:endParaRPr lang="pt-BR" sz="6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13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 smtClean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67544" y="260648"/>
            <a:ext cx="7056784" cy="1080120"/>
          </a:xfrm>
        </p:spPr>
        <p:txBody>
          <a:bodyPr>
            <a:noAutofit/>
          </a:bodyPr>
          <a:lstStyle/>
          <a:p>
            <a:pPr algn="l"/>
            <a:r>
              <a:rPr lang="pt-BR" sz="2800" dirty="0" smtClean="0">
                <a:solidFill>
                  <a:schemeClr val="tx2"/>
                </a:solidFill>
              </a:rPr>
              <a:t>Proporção </a:t>
            </a:r>
            <a:r>
              <a:rPr lang="pt-BR" sz="2800" dirty="0">
                <a:solidFill>
                  <a:schemeClr val="tx2"/>
                </a:solidFill>
              </a:rPr>
              <a:t>de crianças entre zero e 72 meses inscritas no programa saúde da criança na unidade de saúde</a:t>
            </a:r>
          </a:p>
        </p:txBody>
      </p:sp>
      <p:sp>
        <p:nvSpPr>
          <p:cNvPr id="8" name="Pergaminho horizontal 7"/>
          <p:cNvSpPr/>
          <p:nvPr/>
        </p:nvSpPr>
        <p:spPr>
          <a:xfrm>
            <a:off x="755576" y="4797152"/>
            <a:ext cx="7416824" cy="201622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/>
          </a:p>
          <a:p>
            <a:pPr algn="ctr"/>
            <a:r>
              <a:rPr lang="pt-BR" dirty="0" smtClean="0"/>
              <a:t>Meta esperada: 100%</a:t>
            </a:r>
          </a:p>
          <a:p>
            <a:pPr algn="ctr"/>
            <a:endParaRPr lang="pt-BR" dirty="0" smtClean="0"/>
          </a:p>
          <a:p>
            <a:r>
              <a:rPr lang="pt-BR" dirty="0" smtClean="0"/>
              <a:t>Meta alcançada: </a:t>
            </a:r>
            <a:r>
              <a:rPr lang="pt-BR" dirty="0"/>
              <a:t> </a:t>
            </a:r>
            <a:r>
              <a:rPr lang="pt-BR" dirty="0" smtClean="0"/>
              <a:t>	Mês 1 - </a:t>
            </a:r>
            <a:r>
              <a:rPr lang="pt-BR" dirty="0"/>
              <a:t>2</a:t>
            </a:r>
            <a:r>
              <a:rPr lang="pt-BR" dirty="0" smtClean="0"/>
              <a:t>2,6% (19)            Mês </a:t>
            </a:r>
            <a:r>
              <a:rPr lang="pt-BR" dirty="0"/>
              <a:t>3 - </a:t>
            </a:r>
            <a:r>
              <a:rPr lang="pt-BR" dirty="0" smtClean="0"/>
              <a:t>48,8 </a:t>
            </a:r>
            <a:r>
              <a:rPr lang="pt-BR" dirty="0"/>
              <a:t>% </a:t>
            </a:r>
            <a:r>
              <a:rPr lang="pt-BR" dirty="0" smtClean="0"/>
              <a:t>(41)</a:t>
            </a:r>
          </a:p>
          <a:p>
            <a:r>
              <a:rPr lang="pt-BR" dirty="0" smtClean="0"/>
              <a:t>		Mês 2- 35,7% (30)             Mês 4 </a:t>
            </a:r>
            <a:r>
              <a:rPr lang="pt-BR" dirty="0"/>
              <a:t>-</a:t>
            </a:r>
            <a:r>
              <a:rPr lang="pt-BR" dirty="0" smtClean="0"/>
              <a:t> 79,8 % (67)</a:t>
            </a:r>
          </a:p>
          <a:p>
            <a:pPr algn="ctr"/>
            <a:r>
              <a:rPr lang="pt-BR" dirty="0"/>
              <a:t> </a:t>
            </a:r>
            <a:r>
              <a:rPr lang="pt-BR" dirty="0" smtClean="0"/>
              <a:t>		</a:t>
            </a:r>
          </a:p>
          <a:p>
            <a:pPr algn="ctr"/>
            <a:endParaRPr lang="pt-BR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6049711"/>
              </p:ext>
            </p:extLst>
          </p:nvPr>
        </p:nvGraphicFramePr>
        <p:xfrm>
          <a:off x="1619672" y="1628800"/>
          <a:ext cx="5170512" cy="3244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005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2451</TotalTime>
  <Words>1284</Words>
  <Application>Microsoft Office PowerPoint</Application>
  <PresentationFormat>Apresentação na tela (4:3)</PresentationFormat>
  <Paragraphs>308</Paragraphs>
  <Slides>43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43</vt:i4>
      </vt:variant>
    </vt:vector>
  </HeadingPairs>
  <TitlesOfParts>
    <vt:vector size="47" baseType="lpstr">
      <vt:lpstr>Arial</vt:lpstr>
      <vt:lpstr>Calibri</vt:lpstr>
      <vt:lpstr>Cambria</vt:lpstr>
      <vt:lpstr>Tema do Office</vt:lpstr>
      <vt:lpstr>MELHORIA DA QUALIDADE DA ATENÇÃO ÀS CRIANÇAS DE ZERO A 72 MESES NA ESTRATÉGIA DE SAÚDE DA FAMÍLIA SÃO FRANCISCO, MUNICÍPIO DE CHOPINZINHO/PR</vt:lpstr>
      <vt:lpstr>Análise Situacional</vt:lpstr>
      <vt:lpstr>Análise Situacional</vt:lpstr>
      <vt:lpstr>Análise Situacional</vt:lpstr>
      <vt:lpstr>Objetivo geral</vt:lpstr>
      <vt:lpstr>Metodologia</vt:lpstr>
      <vt:lpstr>Metodologia</vt:lpstr>
      <vt:lpstr>Resultados</vt:lpstr>
      <vt:lpstr>Proporção de crianças entre zero e 72 meses inscritas no programa saúde da criança na unidade de saúde</vt:lpstr>
      <vt:lpstr>Apresentação do PowerPoint</vt:lpstr>
      <vt:lpstr>Proporção de crianças com monitoramento de crescimento.</vt:lpstr>
      <vt:lpstr>Apresentação do PowerPoint</vt:lpstr>
      <vt:lpstr>Proporção de crianças com excesso de peso monitorado.</vt:lpstr>
      <vt:lpstr>Apresentação do PowerPoint</vt:lpstr>
      <vt:lpstr>Proporção de crianças com vacinação em dia para a idade. </vt:lpstr>
      <vt:lpstr>Proporção de crianças com suplementação de ferro. </vt:lpstr>
      <vt:lpstr>Número de crianças colocadas para mamar  durante a primeira consulta. </vt:lpstr>
      <vt:lpstr>Proporção de crianças com teste do pezinho  realizado até 7 dias de vida. </vt:lpstr>
      <vt:lpstr>Proporção de crianças com triagem auditiva. </vt:lpstr>
      <vt:lpstr>Proporção de crianças com avaliação de risco. </vt:lpstr>
      <vt:lpstr>Proporção de crianças de 6 a 72 meses com primeira consulta odontológica. </vt:lpstr>
      <vt:lpstr>Proporção de crianças de 6 a 72 meses classificadas como alto risco em saúde bucal.</vt:lpstr>
      <vt:lpstr>Proporção de busca ativa realizada às crianças faltosas às consultas no programa saúde da criança.</vt:lpstr>
      <vt:lpstr>Proporção de buscas realizadas às crianças de 6 a 72 meses com primeira consulta odontológica faltosas às consultas.</vt:lpstr>
      <vt:lpstr>Proporção de crianças de 6 a 72 meses que tiveram tratamento odontológico concluído. </vt:lpstr>
      <vt:lpstr>Proporção de crianças de 6 a 72 meses frequentadoras da creche participantes da ação coletiva de exame bucal.</vt:lpstr>
      <vt:lpstr>Proporção de crianças de 36 a 72 meses frequentadoras de creches com escovação supervisionada com creme dental. </vt:lpstr>
      <vt:lpstr>Proporção de crianças com registro atualizado. </vt:lpstr>
      <vt:lpstr>Proporção de crianças cujas mães receberam orientações sobre prevenção de acidentes na infância. </vt:lpstr>
      <vt:lpstr>Proporção de crianças cujas mães receberam orientações nutricionais de acordo com a faixa etária. </vt:lpstr>
      <vt:lpstr>Proporção de crianças cujas mães receberam orientação coletiva sobre higiene bucal, etiologia e prevenção da cárie. </vt:lpstr>
      <vt:lpstr>Proporção de crianças cujas mães receberam orientação individual sobre higiene bucal, etiologia e prevenção da cárie. </vt:lpstr>
      <vt:lpstr>Proporção de crianças cujas mães receberam orientações sobre hábitos de sucção nutritiva e não nutritiva e prevenção de oclusopatias. </vt:lpstr>
      <vt:lpstr>Proporção de crianças frequentadoras da creche foco da intervenção cujas mães receberam orientações nutricionais. </vt:lpstr>
      <vt:lpstr>Discussão</vt:lpstr>
      <vt:lpstr>Discussão</vt:lpstr>
      <vt:lpstr>Discussão</vt:lpstr>
      <vt:lpstr>    </vt:lpstr>
      <vt:lpstr>Reflexões críticas</vt:lpstr>
      <vt:lpstr>Reflexões críticas</vt:lpstr>
      <vt:lpstr>Reflexões críticas</vt:lpstr>
      <vt:lpstr>Referências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Especialização em Saúde da Família</dc:title>
  <dc:creator>Rodrigo</dc:creator>
  <cp:lastModifiedBy>Louriele Soares Wachs</cp:lastModifiedBy>
  <cp:revision>168</cp:revision>
  <dcterms:created xsi:type="dcterms:W3CDTF">2012-09-16T14:57:11Z</dcterms:created>
  <dcterms:modified xsi:type="dcterms:W3CDTF">2014-08-08T03:10:46Z</dcterms:modified>
</cp:coreProperties>
</file>