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8" r:id="rId22"/>
    <p:sldId id="279" r:id="rId23"/>
    <p:sldId id="283" r:id="rId24"/>
    <p:sldId id="284" r:id="rId25"/>
    <p:sldId id="285" r:id="rId26"/>
    <p:sldId id="286" r:id="rId27"/>
    <p:sldId id="281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a\Desktop\Especializa&#231;&#227;o\Coleta%20de%20dados%20Crian&#231;as12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a\Desktop\Especializa&#231;&#227;o\Coleta%20de%20dados%20Crian&#231;as12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a\Desktop\Especializa&#231;&#227;o\Coleta%20de%20dados%20Crian&#231;as12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a\Desktop\Daniela%20atual2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a\Desktop\Daniela%20atual2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a\Desktop\Daniela%20atual2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a\Desktop\Daniela%20atual2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a\Desktop\Daniela%20atual2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a\Desktop\Daniela%20atual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a\Desktop\Daniela%20atu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a\Desktop\Daniela%20atual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a\Desktop\Daniela%20atual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a\Desktop\Daniela%20atual2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a\Desktop\Daniela%20atual2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a\Desktop\Daniela%20atual2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a\Desktop\Especializa&#231;&#227;o\Coleta%20de%20dados%20Crian&#231;as12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a\Desktop\Daniela%20atual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693559898681552"/>
          <c:y val="0.28937832452754625"/>
          <c:w val="0.84677502714590502"/>
          <c:h val="0.593408716119778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entre zero e 72 meses inscritas no programa da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0.2661870503597123</c:v>
                </c:pt>
                <c:pt idx="1">
                  <c:v>0.58273381294964066</c:v>
                </c:pt>
                <c:pt idx="2">
                  <c:v>0.60431654676258961</c:v>
                </c:pt>
              </c:numCache>
            </c:numRef>
          </c:val>
        </c:ser>
        <c:axId val="57305344"/>
        <c:axId val="57769984"/>
      </c:barChart>
      <c:catAx>
        <c:axId val="573053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769984"/>
        <c:crosses val="autoZero"/>
        <c:auto val="1"/>
        <c:lblAlgn val="ctr"/>
        <c:lblOffset val="100"/>
      </c:catAx>
      <c:valAx>
        <c:axId val="5776998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30534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 algn="just"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693559898681548"/>
          <c:y val="0.32780149402208841"/>
          <c:w val="0.84677502714590502"/>
          <c:h val="0.5394201800363471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Indicadores!$C$51</c:f>
              <c:strCache>
                <c:ptCount val="1"/>
                <c:pt idx="0">
                  <c:v>Proporção de crianças com teste do pezinho realizado até 7 dias de vida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Indicadores!$D$50:$F$50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Indicadores!$D$51:$F$51</c:f>
              <c:numCache>
                <c:formatCode>0.0%</c:formatCode>
                <c:ptCount val="3"/>
                <c:pt idx="0">
                  <c:v>0.94594594594594561</c:v>
                </c:pt>
                <c:pt idx="1">
                  <c:v>0.64197530864197583</c:v>
                </c:pt>
                <c:pt idx="2">
                  <c:v>0.66666666666666663</c:v>
                </c:pt>
              </c:numCache>
            </c:numRef>
          </c:val>
        </c:ser>
        <c:axId val="60568320"/>
        <c:axId val="60569856"/>
      </c:barChart>
      <c:catAx>
        <c:axId val="605683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569856"/>
        <c:crosses val="autoZero"/>
        <c:auto val="1"/>
        <c:lblAlgn val="ctr"/>
        <c:lblOffset val="100"/>
      </c:catAx>
      <c:valAx>
        <c:axId val="6056985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56832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693559898681548"/>
          <c:y val="0.28727272727272751"/>
          <c:w val="0.84677502714590502"/>
          <c:h val="0.5963636363636363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Indicadores!$C$68</c:f>
              <c:strCache>
                <c:ptCount val="1"/>
                <c:pt idx="0">
                  <c:v>Proporção de busca ativa realizada às crianças faltosas às consultas no programa de saúde da criança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Indicadores!$D$67:$F$67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Indicadores!$D$68:$F$68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0700928"/>
        <c:axId val="60706816"/>
      </c:barChart>
      <c:catAx>
        <c:axId val="607009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706816"/>
        <c:crosses val="autoZero"/>
        <c:auto val="1"/>
        <c:lblAlgn val="ctr"/>
        <c:lblOffset val="100"/>
      </c:catAx>
      <c:valAx>
        <c:axId val="6070681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70092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Indicadores!$C$75</c:f>
              <c:strCache>
                <c:ptCount val="1"/>
                <c:pt idx="0">
                  <c:v>Proporção de crianças com registro atualizado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Indicadores!$D$74:$F$74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Indicadores!$D$75:$F$75</c:f>
              <c:numCache>
                <c:formatCode>0.0%</c:formatCode>
                <c:ptCount val="3"/>
                <c:pt idx="0">
                  <c:v>0.62162162162162193</c:v>
                </c:pt>
                <c:pt idx="1">
                  <c:v>0.41975308641975306</c:v>
                </c:pt>
                <c:pt idx="2">
                  <c:v>0.47619047619047633</c:v>
                </c:pt>
              </c:numCache>
            </c:numRef>
          </c:val>
        </c:ser>
        <c:axId val="60837888"/>
        <c:axId val="60839424"/>
      </c:barChart>
      <c:catAx>
        <c:axId val="608378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839424"/>
        <c:crosses val="autoZero"/>
        <c:auto val="1"/>
        <c:lblAlgn val="ctr"/>
        <c:lblOffset val="100"/>
      </c:catAx>
      <c:valAx>
        <c:axId val="6083942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837888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Indicadores!$C$82</c:f>
              <c:strCache>
                <c:ptCount val="1"/>
                <c:pt idx="0">
                  <c:v>Proporção de crianças com avaliação de risco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Indicadores!$D$81:$F$81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Indicadores!$D$82:$F$82</c:f>
              <c:numCache>
                <c:formatCode>0.0%</c:formatCode>
                <c:ptCount val="3"/>
                <c:pt idx="0">
                  <c:v>0.83783783783783783</c:v>
                </c:pt>
                <c:pt idx="1">
                  <c:v>0.56790123456790154</c:v>
                </c:pt>
                <c:pt idx="2">
                  <c:v>0.60714285714285743</c:v>
                </c:pt>
              </c:numCache>
            </c:numRef>
          </c:val>
        </c:ser>
        <c:axId val="60757504"/>
        <c:axId val="60759040"/>
      </c:barChart>
      <c:catAx>
        <c:axId val="607575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759040"/>
        <c:crosses val="autoZero"/>
        <c:auto val="1"/>
        <c:lblAlgn val="ctr"/>
        <c:lblOffset val="100"/>
      </c:catAx>
      <c:valAx>
        <c:axId val="6075904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757504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Indicadores!$C$89</c:f>
              <c:strCache>
                <c:ptCount val="1"/>
                <c:pt idx="0">
                  <c:v>Proporção de crianças cujas mães receberam orientações sobre prevenção de acidentes na infância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Indicadores!$D$88:$F$88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Indicadores!$D$89:$F$89</c:f>
              <c:numCache>
                <c:formatCode>0.0%</c:formatCode>
                <c:ptCount val="3"/>
                <c:pt idx="0">
                  <c:v>0.86486486486486491</c:v>
                </c:pt>
                <c:pt idx="1">
                  <c:v>0.55555555555555569</c:v>
                </c:pt>
                <c:pt idx="2">
                  <c:v>0.6309523809523806</c:v>
                </c:pt>
              </c:numCache>
            </c:numRef>
          </c:val>
        </c:ser>
        <c:axId val="58403840"/>
        <c:axId val="58426112"/>
      </c:barChart>
      <c:catAx>
        <c:axId val="584038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426112"/>
        <c:crosses val="autoZero"/>
        <c:auto val="1"/>
        <c:lblAlgn val="ctr"/>
        <c:lblOffset val="100"/>
      </c:catAx>
      <c:valAx>
        <c:axId val="5842611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40384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Indicadores!$C$95</c:f>
              <c:strCache>
                <c:ptCount val="1"/>
                <c:pt idx="0">
                  <c:v>Número de crianças colocadas para mamar durante a primeira consulta.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Indicadores!$D$94:$F$94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Indicadores!$D$95:$F$95</c:f>
              <c:numCache>
                <c:formatCode>0.0%</c:formatCode>
                <c:ptCount val="3"/>
                <c:pt idx="0">
                  <c:v>0.37837837837837873</c:v>
                </c:pt>
                <c:pt idx="1">
                  <c:v>0.32098765432098791</c:v>
                </c:pt>
                <c:pt idx="2">
                  <c:v>0.39285714285714302</c:v>
                </c:pt>
              </c:numCache>
            </c:numRef>
          </c:val>
        </c:ser>
        <c:axId val="60928768"/>
        <c:axId val="60930304"/>
      </c:barChart>
      <c:catAx>
        <c:axId val="609287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930304"/>
        <c:crosses val="autoZero"/>
        <c:auto val="1"/>
        <c:lblAlgn val="ctr"/>
        <c:lblOffset val="100"/>
      </c:catAx>
      <c:valAx>
        <c:axId val="6093030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928768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Indicadores!$C$101</c:f>
              <c:strCache>
                <c:ptCount val="1"/>
                <c:pt idx="0">
                  <c:v>Proporção de crianças cujas mães receberam orientações nutricionais de acordo com a faixa etária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Indicadores!$D$100:$F$100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Indicadores!$D$101:$F$101</c:f>
              <c:numCache>
                <c:formatCode>0.0%</c:formatCode>
                <c:ptCount val="3"/>
                <c:pt idx="0">
                  <c:v>0.97297297297297303</c:v>
                </c:pt>
                <c:pt idx="1">
                  <c:v>0.64197530864197583</c:v>
                </c:pt>
                <c:pt idx="2">
                  <c:v>0.67857142857142894</c:v>
                </c:pt>
              </c:numCache>
            </c:numRef>
          </c:val>
        </c:ser>
        <c:axId val="61024512"/>
        <c:axId val="61075456"/>
      </c:barChart>
      <c:catAx>
        <c:axId val="610245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075456"/>
        <c:crosses val="autoZero"/>
        <c:auto val="1"/>
        <c:lblAlgn val="ctr"/>
        <c:lblOffset val="100"/>
      </c:catAx>
      <c:valAx>
        <c:axId val="6107545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0245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Indicadores!$C$108</c:f>
              <c:strCache>
                <c:ptCount val="1"/>
                <c:pt idx="0">
                  <c:v>Proporção de crianças cujas mães receberam orientação sobre higiene bucal, etiologia e prevenção da cárie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Indicadores!$D$107:$F$107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Indicadores!$D$108:$F$108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0.15476190476190493</c:v>
                </c:pt>
              </c:numCache>
            </c:numRef>
          </c:val>
        </c:ser>
        <c:axId val="61259776"/>
        <c:axId val="61261312"/>
      </c:barChart>
      <c:catAx>
        <c:axId val="612597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261312"/>
        <c:crosses val="autoZero"/>
        <c:auto val="1"/>
        <c:lblAlgn val="ctr"/>
        <c:lblOffset val="100"/>
      </c:catAx>
      <c:valAx>
        <c:axId val="6126131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259776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'[Daniela atual.xls]Indicadores'!$C$9</c:f>
              <c:strCache>
                <c:ptCount val="1"/>
                <c:pt idx="0">
                  <c:v>Proporção de crianças com primeira consulta na primeira semana de vida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'[Daniela atual.xls]Indicadores'!$D$8:$F$8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'[Daniela atual.xls]Indicadores'!$D$9:$F$9</c:f>
              <c:numCache>
                <c:formatCode>0.0%</c:formatCode>
                <c:ptCount val="3"/>
                <c:pt idx="0">
                  <c:v>0.89189189189189222</c:v>
                </c:pt>
                <c:pt idx="1">
                  <c:v>0.62962962962963021</c:v>
                </c:pt>
                <c:pt idx="2">
                  <c:v>0.65476190476190477</c:v>
                </c:pt>
              </c:numCache>
            </c:numRef>
          </c:val>
        </c:ser>
        <c:axId val="58793984"/>
        <c:axId val="58795520"/>
      </c:barChart>
      <c:catAx>
        <c:axId val="587939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795520"/>
        <c:crosses val="autoZero"/>
        <c:auto val="1"/>
        <c:lblAlgn val="ctr"/>
        <c:lblOffset val="100"/>
      </c:catAx>
      <c:valAx>
        <c:axId val="5879552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79398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crianças com monitoramento de crescimento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Indicadores!$D$13:$F$13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Indicadores!$D$14:$F$14</c:f>
              <c:numCache>
                <c:formatCode>0.0%</c:formatCode>
                <c:ptCount val="3"/>
                <c:pt idx="0">
                  <c:v>0.97297297297297303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58836480"/>
        <c:axId val="58838016"/>
      </c:barChart>
      <c:catAx>
        <c:axId val="588364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838016"/>
        <c:crosses val="autoZero"/>
        <c:auto val="1"/>
        <c:lblAlgn val="ctr"/>
        <c:lblOffset val="100"/>
      </c:catAx>
      <c:valAx>
        <c:axId val="5883801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836480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Indicadores!$C$19</c:f>
              <c:strCache>
                <c:ptCount val="1"/>
                <c:pt idx="0">
                  <c:v>Proporção de crianças com déficit de peso monitoradas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Indicadores!$D$18:$F$18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Indicadores!$D$19:$F$19</c:f>
              <c:numCache>
                <c:formatCode>0.0%</c:formatCode>
                <c:ptCount val="3"/>
                <c:pt idx="0">
                  <c:v>0.66666666666666663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58895360"/>
        <c:axId val="58913536"/>
      </c:barChart>
      <c:catAx>
        <c:axId val="588953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913536"/>
        <c:crosses val="autoZero"/>
        <c:auto val="1"/>
        <c:lblAlgn val="ctr"/>
        <c:lblOffset val="100"/>
      </c:catAx>
      <c:valAx>
        <c:axId val="5891353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895360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crianças com excesso de peso monitoradas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Indicadores!$D$23:$F$23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Indicadores!$D$24:$F$24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58979072"/>
        <c:axId val="58980608"/>
      </c:barChart>
      <c:catAx>
        <c:axId val="589790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980608"/>
        <c:crosses val="autoZero"/>
        <c:auto val="1"/>
        <c:lblAlgn val="ctr"/>
        <c:lblOffset val="100"/>
      </c:catAx>
      <c:valAx>
        <c:axId val="5898060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589790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crianças com vacinação em dia para a idade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Indicadores!$D$33:$F$33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Indicadores!$D$34:$F$34</c:f>
              <c:numCache>
                <c:formatCode>0.0%</c:formatCode>
                <c:ptCount val="3"/>
                <c:pt idx="0">
                  <c:v>0.86486486486486491</c:v>
                </c:pt>
                <c:pt idx="1">
                  <c:v>0.93827160493827189</c:v>
                </c:pt>
                <c:pt idx="2">
                  <c:v>0.96428571428571463</c:v>
                </c:pt>
              </c:numCache>
            </c:numRef>
          </c:val>
        </c:ser>
        <c:axId val="59033856"/>
        <c:axId val="59129856"/>
      </c:barChart>
      <c:catAx>
        <c:axId val="590338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129856"/>
        <c:crosses val="autoZero"/>
        <c:auto val="1"/>
        <c:lblAlgn val="ctr"/>
        <c:lblOffset val="100"/>
      </c:catAx>
      <c:valAx>
        <c:axId val="5912985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033856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Indicadores!$C$29</c:f>
              <c:strCache>
                <c:ptCount val="1"/>
                <c:pt idx="0">
                  <c:v>Proporção de crianças com monitoramento de desenvolvimento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Indicadores!$D$28:$F$28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Indicadores!$D$29:$F$29</c:f>
              <c:numCache>
                <c:formatCode>0.0%</c:formatCode>
                <c:ptCount val="3"/>
                <c:pt idx="0">
                  <c:v>0.97297297297297303</c:v>
                </c:pt>
                <c:pt idx="1">
                  <c:v>0.98765432098765382</c:v>
                </c:pt>
                <c:pt idx="2">
                  <c:v>0.97619047619047705</c:v>
                </c:pt>
              </c:numCache>
            </c:numRef>
          </c:val>
        </c:ser>
        <c:axId val="59174912"/>
        <c:axId val="59176448"/>
      </c:barChart>
      <c:catAx>
        <c:axId val="591749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176448"/>
        <c:crosses val="autoZero"/>
        <c:auto val="1"/>
        <c:lblAlgn val="ctr"/>
        <c:lblOffset val="100"/>
      </c:catAx>
      <c:valAx>
        <c:axId val="5917644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174912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885245901639344"/>
          <c:y val="0.32000062500122095"/>
          <c:w val="0.84426229508196671"/>
          <c:h val="0.5520010781271057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crianças de 6 a 24 meses com suplementação de ferro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Indicadores!$D$39:$F$39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Indicadores!$D$40:$F$40</c:f>
              <c:numCache>
                <c:formatCode>0.0%</c:formatCode>
                <c:ptCount val="3"/>
                <c:pt idx="0">
                  <c:v>0.38888888888888945</c:v>
                </c:pt>
                <c:pt idx="1">
                  <c:v>0.47826086956521757</c:v>
                </c:pt>
                <c:pt idx="2">
                  <c:v>0.8</c:v>
                </c:pt>
              </c:numCache>
            </c:numRef>
          </c:val>
        </c:ser>
        <c:axId val="59094528"/>
        <c:axId val="59096064"/>
      </c:barChart>
      <c:catAx>
        <c:axId val="590945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096064"/>
        <c:crosses val="autoZero"/>
        <c:auto val="1"/>
        <c:lblAlgn val="ctr"/>
        <c:lblOffset val="100"/>
      </c:catAx>
      <c:valAx>
        <c:axId val="59096064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09452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crianças com triagem auditiva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Indicadores!$D$45:$F$45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Indicadores!$D$46:$F$46</c:f>
              <c:numCache>
                <c:formatCode>0.0%</c:formatCode>
                <c:ptCount val="3"/>
                <c:pt idx="0">
                  <c:v>0.97297297297297303</c:v>
                </c:pt>
                <c:pt idx="1">
                  <c:v>0.61728395061728392</c:v>
                </c:pt>
                <c:pt idx="2">
                  <c:v>0.69047619047619069</c:v>
                </c:pt>
              </c:numCache>
            </c:numRef>
          </c:val>
        </c:ser>
        <c:axId val="59505664"/>
        <c:axId val="60637952"/>
      </c:barChart>
      <c:catAx>
        <c:axId val="595056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637952"/>
        <c:crosses val="autoZero"/>
        <c:auto val="1"/>
        <c:lblAlgn val="ctr"/>
        <c:lblOffset val="100"/>
      </c:catAx>
      <c:valAx>
        <c:axId val="6063795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5056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B5969-EB13-4BEE-AA43-88152DA10C3C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F2192-F94D-4849-B0E6-74E8E3A0E6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0244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F2192-F94D-4849-B0E6-74E8E3A0E6F6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7569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5505-E368-4304-9062-950BE2014814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7E61-2C74-460A-B86B-FC2371C2EE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218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5505-E368-4304-9062-950BE2014814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7E61-2C74-460A-B86B-FC2371C2EE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0921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5505-E368-4304-9062-950BE2014814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7E61-2C74-460A-B86B-FC2371C2EE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406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5505-E368-4304-9062-950BE2014814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7E61-2C74-460A-B86B-FC2371C2EE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3467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5505-E368-4304-9062-950BE2014814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7E61-2C74-460A-B86B-FC2371C2EE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1869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5505-E368-4304-9062-950BE2014814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7E61-2C74-460A-B86B-FC2371C2EE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9829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5505-E368-4304-9062-950BE2014814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7E61-2C74-460A-B86B-FC2371C2EE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8155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5505-E368-4304-9062-950BE2014814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7E61-2C74-460A-B86B-FC2371C2EE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5609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5505-E368-4304-9062-950BE2014814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7E61-2C74-460A-B86B-FC2371C2EE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7398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5505-E368-4304-9062-950BE2014814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7E61-2C74-460A-B86B-FC2371C2EE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2538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5505-E368-4304-9062-950BE2014814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7E61-2C74-460A-B86B-FC2371C2EE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0437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A5505-E368-4304-9062-950BE2014814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67E61-2C74-460A-B86B-FC2371C2EE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5133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369313" y="248589"/>
            <a:ext cx="44053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</a:p>
          <a:p>
            <a:pPr algn="ctr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Medicina Social</a:t>
            </a:r>
          </a:p>
          <a:p>
            <a:pPr algn="ctr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33549" y="2060848"/>
            <a:ext cx="84962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na atenção à saúde da criança de 0 a 72 meses </a:t>
            </a:r>
            <a:endParaRPr lang="pt-BR" sz="24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 em Saúde da Família Hélio </a:t>
            </a:r>
            <a:r>
              <a:rPr lang="pt-BR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Rossano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José do Norte, RS.</a:t>
            </a:r>
            <a:endParaRPr lang="pt-BR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 descr="http://www.minhapos.com.br/data/artigos/images/ufpel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250" y="275530"/>
            <a:ext cx="1121398" cy="102259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269601" y="466533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Daniela </a:t>
            </a:r>
            <a:r>
              <a:rPr lang="pt-BR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Rebelatto</a:t>
            </a:r>
            <a:endParaRPr lang="pt-BR" sz="24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Orientadora </a:t>
            </a:r>
            <a:r>
              <a:rPr lang="pt-BR" sz="16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Luíla</a:t>
            </a:r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Bittencourt Marques</a:t>
            </a:r>
            <a:endParaRPr lang="pt-BR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053072" y="6412686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Pelotas, 30 de janeiro de 2015.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 descr="C:\Users\Daniela\Downloads\ESF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682" y="3770547"/>
            <a:ext cx="3042173" cy="2445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341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95536" y="908720"/>
            <a:ext cx="7058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2.3: Monitorar 100% das crianças com déficit de peso. </a:t>
            </a:r>
          </a:p>
        </p:txBody>
      </p:sp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76292342"/>
              </p:ext>
            </p:extLst>
          </p:nvPr>
        </p:nvGraphicFramePr>
        <p:xfrm>
          <a:off x="1691680" y="1844824"/>
          <a:ext cx="561662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o explicativo em elipse 7"/>
          <p:cNvSpPr/>
          <p:nvPr/>
        </p:nvSpPr>
        <p:spPr>
          <a:xfrm>
            <a:off x="3276569" y="2713952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2</a:t>
            </a:r>
            <a:endParaRPr lang="pt-BR" b="1" dirty="0"/>
          </a:p>
        </p:txBody>
      </p:sp>
      <p:sp>
        <p:nvSpPr>
          <p:cNvPr id="10" name="Texto explicativo em elipse 9"/>
          <p:cNvSpPr/>
          <p:nvPr/>
        </p:nvSpPr>
        <p:spPr>
          <a:xfrm>
            <a:off x="6660232" y="1620392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6</a:t>
            </a:r>
            <a:endParaRPr lang="pt-BR" b="1" dirty="0"/>
          </a:p>
        </p:txBody>
      </p:sp>
      <p:sp>
        <p:nvSpPr>
          <p:cNvPr id="11" name="Texto explicativo em elipse 10"/>
          <p:cNvSpPr/>
          <p:nvPr/>
        </p:nvSpPr>
        <p:spPr>
          <a:xfrm>
            <a:off x="5076056" y="2101304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3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221857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11560" y="1166851"/>
            <a:ext cx="72587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2.4: Monitorar 100% das crianças com excesso de peso.</a:t>
            </a:r>
          </a:p>
          <a:p>
            <a:endParaRPr lang="pt-BR" dirty="0"/>
          </a:p>
        </p:txBody>
      </p:sp>
      <p:graphicFrame>
        <p:nvGraphicFramePr>
          <p:cNvPr id="8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50174376"/>
              </p:ext>
            </p:extLst>
          </p:nvPr>
        </p:nvGraphicFramePr>
        <p:xfrm>
          <a:off x="1691680" y="2060848"/>
          <a:ext cx="590465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 explicativo em elipse 6"/>
          <p:cNvSpPr/>
          <p:nvPr/>
        </p:nvSpPr>
        <p:spPr>
          <a:xfrm>
            <a:off x="5143504" y="235743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1</a:t>
            </a:r>
            <a:endParaRPr lang="pt-BR" b="1" dirty="0"/>
          </a:p>
        </p:txBody>
      </p:sp>
      <p:sp>
        <p:nvSpPr>
          <p:cNvPr id="9" name="Texto explicativo em elipse 8"/>
          <p:cNvSpPr/>
          <p:nvPr/>
        </p:nvSpPr>
        <p:spPr>
          <a:xfrm>
            <a:off x="6786578" y="235743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2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48884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83568" y="1284148"/>
            <a:ext cx="71563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2.6: Vacinar 100% das crianças de acordo com a idade.</a:t>
            </a:r>
          </a:p>
          <a:p>
            <a:endParaRPr lang="pt-BR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31293420"/>
              </p:ext>
            </p:extLst>
          </p:nvPr>
        </p:nvGraphicFramePr>
        <p:xfrm>
          <a:off x="1691680" y="2357437"/>
          <a:ext cx="5904656" cy="3447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o explicativo em elipse 9"/>
          <p:cNvSpPr/>
          <p:nvPr/>
        </p:nvSpPr>
        <p:spPr>
          <a:xfrm>
            <a:off x="3347327" y="2794715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32</a:t>
            </a:r>
            <a:endParaRPr lang="pt-BR" b="1" dirty="0"/>
          </a:p>
        </p:txBody>
      </p:sp>
      <p:sp>
        <p:nvSpPr>
          <p:cNvPr id="11" name="Texto explicativo em elipse 10"/>
          <p:cNvSpPr/>
          <p:nvPr/>
        </p:nvSpPr>
        <p:spPr>
          <a:xfrm>
            <a:off x="5148064" y="2816352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76</a:t>
            </a:r>
            <a:endParaRPr lang="pt-BR" b="1" dirty="0"/>
          </a:p>
        </p:txBody>
      </p:sp>
      <p:sp>
        <p:nvSpPr>
          <p:cNvPr id="12" name="Texto explicativo em elipse 11"/>
          <p:cNvSpPr/>
          <p:nvPr/>
        </p:nvSpPr>
        <p:spPr>
          <a:xfrm>
            <a:off x="6925486" y="2794715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81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57615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27259" y="1297796"/>
            <a:ext cx="73452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2.5: Monitorar o desenvolvimento em 100% das crianças.</a:t>
            </a:r>
          </a:p>
          <a:p>
            <a:endParaRPr lang="pt-BR" dirty="0"/>
          </a:p>
        </p:txBody>
      </p:sp>
      <p:graphicFrame>
        <p:nvGraphicFramePr>
          <p:cNvPr id="7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51969766"/>
              </p:ext>
            </p:extLst>
          </p:nvPr>
        </p:nvGraphicFramePr>
        <p:xfrm>
          <a:off x="1763688" y="2132856"/>
          <a:ext cx="568863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o explicativo em elipse 8"/>
          <p:cNvSpPr/>
          <p:nvPr/>
        </p:nvSpPr>
        <p:spPr>
          <a:xfrm>
            <a:off x="3286116" y="2571744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36</a:t>
            </a:r>
            <a:endParaRPr lang="pt-BR" b="1" dirty="0"/>
          </a:p>
        </p:txBody>
      </p:sp>
      <p:sp>
        <p:nvSpPr>
          <p:cNvPr id="10" name="Texto explicativo em elipse 9"/>
          <p:cNvSpPr/>
          <p:nvPr/>
        </p:nvSpPr>
        <p:spPr>
          <a:xfrm>
            <a:off x="5072066" y="2571744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80</a:t>
            </a:r>
            <a:endParaRPr lang="pt-BR" b="1" dirty="0"/>
          </a:p>
        </p:txBody>
      </p:sp>
      <p:sp>
        <p:nvSpPr>
          <p:cNvPr id="11" name="Texto explicativo em elipse 10"/>
          <p:cNvSpPr/>
          <p:nvPr/>
        </p:nvSpPr>
        <p:spPr>
          <a:xfrm>
            <a:off x="6786578" y="2571744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82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417825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39552" y="631776"/>
            <a:ext cx="624882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2.7: Realizar suplementação de ferro em 100% 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crianças de 6 a 24 meses.</a:t>
            </a:r>
          </a:p>
          <a:p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xmlns="" val="1426627904"/>
              </p:ext>
            </p:extLst>
          </p:nvPr>
        </p:nvGraphicFramePr>
        <p:xfrm>
          <a:off x="1475656" y="1916832"/>
          <a:ext cx="61926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 explicativo em elipse 6"/>
          <p:cNvSpPr/>
          <p:nvPr/>
        </p:nvSpPr>
        <p:spPr>
          <a:xfrm>
            <a:off x="2761219" y="3528852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7</a:t>
            </a:r>
            <a:endParaRPr lang="pt-BR" b="1" dirty="0"/>
          </a:p>
        </p:txBody>
      </p:sp>
      <p:sp>
        <p:nvSpPr>
          <p:cNvPr id="8" name="Texto explicativo em elipse 7"/>
          <p:cNvSpPr/>
          <p:nvPr/>
        </p:nvSpPr>
        <p:spPr>
          <a:xfrm>
            <a:off x="4427984" y="3429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11</a:t>
            </a:r>
            <a:endParaRPr lang="pt-BR" b="1" dirty="0"/>
          </a:p>
        </p:txBody>
      </p:sp>
      <p:sp>
        <p:nvSpPr>
          <p:cNvPr id="9" name="Texto explicativo em elipse 8"/>
          <p:cNvSpPr/>
          <p:nvPr/>
        </p:nvSpPr>
        <p:spPr>
          <a:xfrm>
            <a:off x="6228184" y="2731582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20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38081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99592" y="836712"/>
            <a:ext cx="687720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2.8: Realizar triagem auditiva em 100% das crianças.</a:t>
            </a:r>
          </a:p>
          <a:p>
            <a:endParaRPr lang="pt-BR" dirty="0"/>
          </a:p>
        </p:txBody>
      </p:sp>
      <p:graphicFrame>
        <p:nvGraphicFramePr>
          <p:cNvPr id="7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7307283"/>
              </p:ext>
            </p:extLst>
          </p:nvPr>
        </p:nvGraphicFramePr>
        <p:xfrm>
          <a:off x="1619672" y="1916832"/>
          <a:ext cx="590465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o explicativo em elipse 7"/>
          <p:cNvSpPr/>
          <p:nvPr/>
        </p:nvSpPr>
        <p:spPr>
          <a:xfrm>
            <a:off x="3428992" y="2500306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36</a:t>
            </a:r>
            <a:endParaRPr lang="pt-BR" b="1" dirty="0"/>
          </a:p>
        </p:txBody>
      </p:sp>
      <p:sp>
        <p:nvSpPr>
          <p:cNvPr id="9" name="Texto explicativo em elipse 8"/>
          <p:cNvSpPr/>
          <p:nvPr/>
        </p:nvSpPr>
        <p:spPr>
          <a:xfrm>
            <a:off x="5143504" y="3286124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50</a:t>
            </a:r>
            <a:endParaRPr lang="pt-BR" b="1" dirty="0"/>
          </a:p>
        </p:txBody>
      </p:sp>
      <p:sp>
        <p:nvSpPr>
          <p:cNvPr id="10" name="Texto explicativo em elipse 9"/>
          <p:cNvSpPr/>
          <p:nvPr/>
        </p:nvSpPr>
        <p:spPr>
          <a:xfrm>
            <a:off x="6715140" y="3286124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58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04954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11560" y="1110361"/>
            <a:ext cx="592181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2.9: Realizar teste do pezinho em 100% das 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crianças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até 7 dias de vida.</a:t>
            </a:r>
          </a:p>
          <a:p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xmlns="" val="1140123180"/>
              </p:ext>
            </p:extLst>
          </p:nvPr>
        </p:nvGraphicFramePr>
        <p:xfrm>
          <a:off x="1547664" y="2564904"/>
          <a:ext cx="597666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o explicativo em elipse 7"/>
          <p:cNvSpPr/>
          <p:nvPr/>
        </p:nvSpPr>
        <p:spPr>
          <a:xfrm>
            <a:off x="2771800" y="3048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35</a:t>
            </a:r>
            <a:endParaRPr lang="pt-BR" b="1" dirty="0"/>
          </a:p>
        </p:txBody>
      </p:sp>
      <p:sp>
        <p:nvSpPr>
          <p:cNvPr id="9" name="Texto explicativo em elipse 8"/>
          <p:cNvSpPr/>
          <p:nvPr/>
        </p:nvSpPr>
        <p:spPr>
          <a:xfrm>
            <a:off x="4380593" y="3637511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52</a:t>
            </a:r>
            <a:endParaRPr lang="pt-BR" b="1" dirty="0"/>
          </a:p>
        </p:txBody>
      </p:sp>
      <p:sp>
        <p:nvSpPr>
          <p:cNvPr id="10" name="Texto explicativo em elipse 9"/>
          <p:cNvSpPr/>
          <p:nvPr/>
        </p:nvSpPr>
        <p:spPr>
          <a:xfrm>
            <a:off x="6076174" y="3429000"/>
            <a:ext cx="914400" cy="74915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56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257545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1124744"/>
            <a:ext cx="845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3: Garantir a adesão do usuário.</a:t>
            </a:r>
          </a:p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3.1: Fazer busca ativa de 100% das crianças faltosas às consultas.</a:t>
            </a:r>
          </a:p>
          <a:p>
            <a:endParaRPr lang="pt-B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xmlns="" val="3158442119"/>
              </p:ext>
            </p:extLst>
          </p:nvPr>
        </p:nvGraphicFramePr>
        <p:xfrm>
          <a:off x="1907704" y="2420888"/>
          <a:ext cx="568863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 explicativo em elipse 6"/>
          <p:cNvSpPr/>
          <p:nvPr/>
        </p:nvSpPr>
        <p:spPr>
          <a:xfrm>
            <a:off x="5072066" y="3143248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6</a:t>
            </a:r>
            <a:endParaRPr lang="pt-BR" b="1" dirty="0"/>
          </a:p>
        </p:txBody>
      </p:sp>
      <p:sp>
        <p:nvSpPr>
          <p:cNvPr id="8" name="Texto explicativo em elipse 7"/>
          <p:cNvSpPr/>
          <p:nvPr/>
        </p:nvSpPr>
        <p:spPr>
          <a:xfrm>
            <a:off x="6786578" y="3143248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3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57707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7544" y="980728"/>
            <a:ext cx="74302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4: Garantir a qualidade dos registros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4.1: Manter registro na ficha espelho de saúde da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criança.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65986020"/>
              </p:ext>
            </p:extLst>
          </p:nvPr>
        </p:nvGraphicFramePr>
        <p:xfrm>
          <a:off x="1820462" y="2492896"/>
          <a:ext cx="5847881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o explicativo em elipse 7"/>
          <p:cNvSpPr/>
          <p:nvPr/>
        </p:nvSpPr>
        <p:spPr>
          <a:xfrm>
            <a:off x="2843808" y="3122676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23</a:t>
            </a:r>
            <a:endParaRPr lang="pt-BR" b="1" dirty="0"/>
          </a:p>
        </p:txBody>
      </p:sp>
      <p:sp>
        <p:nvSpPr>
          <p:cNvPr id="9" name="Texto explicativo em elipse 8"/>
          <p:cNvSpPr/>
          <p:nvPr/>
        </p:nvSpPr>
        <p:spPr>
          <a:xfrm>
            <a:off x="4576758" y="3680448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34</a:t>
            </a:r>
            <a:endParaRPr lang="pt-BR" b="1" dirty="0"/>
          </a:p>
        </p:txBody>
      </p:sp>
      <p:sp>
        <p:nvSpPr>
          <p:cNvPr id="10" name="Texto explicativo em elipse 9"/>
          <p:cNvSpPr/>
          <p:nvPr/>
        </p:nvSpPr>
        <p:spPr>
          <a:xfrm>
            <a:off x="6300192" y="3456776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40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230440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6278" y="692696"/>
            <a:ext cx="70503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5: Realizar avaliação de risco para as crianças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5.1: Realizar avaliação de risco em 100% das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crianças</a:t>
            </a:r>
          </a:p>
          <a:p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cadastradas no programa.</a:t>
            </a:r>
          </a:p>
          <a:p>
            <a:endParaRPr lang="pt-B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07963377"/>
              </p:ext>
            </p:extLst>
          </p:nvPr>
        </p:nvGraphicFramePr>
        <p:xfrm>
          <a:off x="1907704" y="2286000"/>
          <a:ext cx="5832648" cy="366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o explicativo em elipse 7"/>
          <p:cNvSpPr/>
          <p:nvPr/>
        </p:nvSpPr>
        <p:spPr>
          <a:xfrm>
            <a:off x="3500430" y="2786058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31</a:t>
            </a:r>
            <a:endParaRPr lang="pt-BR" b="1" dirty="0"/>
          </a:p>
        </p:txBody>
      </p:sp>
      <p:sp>
        <p:nvSpPr>
          <p:cNvPr id="9" name="Texto explicativo em elipse 8"/>
          <p:cNvSpPr/>
          <p:nvPr/>
        </p:nvSpPr>
        <p:spPr>
          <a:xfrm>
            <a:off x="5143504" y="3571876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46</a:t>
            </a:r>
            <a:endParaRPr lang="pt-BR" b="1" dirty="0"/>
          </a:p>
        </p:txBody>
      </p:sp>
      <p:sp>
        <p:nvSpPr>
          <p:cNvPr id="10" name="Texto explicativo em elipse 9"/>
          <p:cNvSpPr/>
          <p:nvPr/>
        </p:nvSpPr>
        <p:spPr>
          <a:xfrm>
            <a:off x="6786578" y="3571876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51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2661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95536" y="980728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4282" y="2428868"/>
            <a:ext cx="936666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ação programática na qual ocorreu a intervenção</a:t>
            </a:r>
            <a:endParaRPr lang="pt-BR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Situação da atenção à criança anterior a intervenção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no município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 em Saúde da Família Hélio </a:t>
            </a:r>
            <a:r>
              <a:rPr lang="pt-BR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Rossano</a:t>
            </a:r>
            <a:endParaRPr lang="pt-BR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3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3528" y="1250147"/>
            <a:ext cx="791595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5.2: Orientações para prevenir acidentes na infância em 100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consultas de saúde da criança.</a:t>
            </a:r>
          </a:p>
          <a:p>
            <a:endParaRPr lang="pt-BR" dirty="0"/>
          </a:p>
        </p:txBody>
      </p:sp>
      <p:graphicFrame>
        <p:nvGraphicFramePr>
          <p:cNvPr id="7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0102333"/>
              </p:ext>
            </p:extLst>
          </p:nvPr>
        </p:nvGraphicFramePr>
        <p:xfrm>
          <a:off x="1919302" y="2343150"/>
          <a:ext cx="5821049" cy="3750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o explicativo em elipse 7"/>
          <p:cNvSpPr/>
          <p:nvPr/>
        </p:nvSpPr>
        <p:spPr>
          <a:xfrm>
            <a:off x="3428992" y="3214686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32</a:t>
            </a:r>
            <a:endParaRPr lang="pt-BR" b="1" dirty="0"/>
          </a:p>
        </p:txBody>
      </p:sp>
      <p:sp>
        <p:nvSpPr>
          <p:cNvPr id="9" name="Texto explicativo em elipse 8"/>
          <p:cNvSpPr/>
          <p:nvPr/>
        </p:nvSpPr>
        <p:spPr>
          <a:xfrm>
            <a:off x="5214942" y="3857628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45</a:t>
            </a:r>
            <a:endParaRPr lang="pt-BR" b="1" dirty="0"/>
          </a:p>
        </p:txBody>
      </p:sp>
      <p:sp>
        <p:nvSpPr>
          <p:cNvPr id="10" name="Texto explicativo em elipse 9"/>
          <p:cNvSpPr/>
          <p:nvPr/>
        </p:nvSpPr>
        <p:spPr>
          <a:xfrm>
            <a:off x="6786578" y="3643314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53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85124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029" y="1196752"/>
            <a:ext cx="91390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6: Garantir a promoção da saúde.	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6.1: Colocar 100% das crianças para mamar durante a primeira consulta.</a:t>
            </a:r>
          </a:p>
          <a:p>
            <a:endParaRPr lang="pt-B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85704652"/>
              </p:ext>
            </p:extLst>
          </p:nvPr>
        </p:nvGraphicFramePr>
        <p:xfrm>
          <a:off x="1835696" y="2852936"/>
          <a:ext cx="568863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o explicativo em elipse 7"/>
          <p:cNvSpPr/>
          <p:nvPr/>
        </p:nvSpPr>
        <p:spPr>
          <a:xfrm>
            <a:off x="2843808" y="4077072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14</a:t>
            </a:r>
            <a:endParaRPr lang="pt-BR" b="1" dirty="0"/>
          </a:p>
        </p:txBody>
      </p:sp>
      <p:sp>
        <p:nvSpPr>
          <p:cNvPr id="9" name="Texto explicativo em elipse 8"/>
          <p:cNvSpPr/>
          <p:nvPr/>
        </p:nvSpPr>
        <p:spPr>
          <a:xfrm>
            <a:off x="4521696" y="4221088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26</a:t>
            </a:r>
            <a:endParaRPr lang="pt-BR" b="1" dirty="0"/>
          </a:p>
        </p:txBody>
      </p:sp>
      <p:sp>
        <p:nvSpPr>
          <p:cNvPr id="10" name="Texto explicativo em elipse 9"/>
          <p:cNvSpPr/>
          <p:nvPr/>
        </p:nvSpPr>
        <p:spPr>
          <a:xfrm>
            <a:off x="6228184" y="4046339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33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366532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7746" y="1124744"/>
            <a:ext cx="906850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6.2: Fornecer orientações nutricionais de acordo com a faixa etária para 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das crianças.</a:t>
            </a:r>
          </a:p>
          <a:p>
            <a:endParaRPr lang="pt-BR" dirty="0"/>
          </a:p>
        </p:txBody>
      </p:sp>
      <p:graphicFrame>
        <p:nvGraphicFramePr>
          <p:cNvPr id="7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59020502"/>
              </p:ext>
            </p:extLst>
          </p:nvPr>
        </p:nvGraphicFramePr>
        <p:xfrm>
          <a:off x="1907704" y="2212094"/>
          <a:ext cx="5472608" cy="3449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o explicativo em elipse 7"/>
          <p:cNvSpPr/>
          <p:nvPr/>
        </p:nvSpPr>
        <p:spPr>
          <a:xfrm>
            <a:off x="3428992" y="271462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36</a:t>
            </a:r>
            <a:endParaRPr lang="pt-BR" b="1" dirty="0"/>
          </a:p>
        </p:txBody>
      </p:sp>
      <p:sp>
        <p:nvSpPr>
          <p:cNvPr id="9" name="Texto explicativo em elipse 8"/>
          <p:cNvSpPr/>
          <p:nvPr/>
        </p:nvSpPr>
        <p:spPr>
          <a:xfrm>
            <a:off x="5000628" y="3429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52</a:t>
            </a:r>
            <a:endParaRPr lang="pt-BR" b="1" dirty="0"/>
          </a:p>
        </p:txBody>
      </p:sp>
      <p:sp>
        <p:nvSpPr>
          <p:cNvPr id="10" name="Texto explicativo em elipse 9"/>
          <p:cNvSpPr/>
          <p:nvPr/>
        </p:nvSpPr>
        <p:spPr>
          <a:xfrm>
            <a:off x="6715140" y="3429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57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9778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1520" y="1229721"/>
            <a:ext cx="741901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6.3: Fornecer orientações sobre higiene bucal para 100% 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crianças de acordo com a faixa etária</a:t>
            </a:r>
          </a:p>
          <a:p>
            <a:endParaRPr lang="pt-BR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98542149"/>
              </p:ext>
            </p:extLst>
          </p:nvPr>
        </p:nvGraphicFramePr>
        <p:xfrm>
          <a:off x="1979713" y="2348880"/>
          <a:ext cx="547260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o explicativo em elipse 7"/>
          <p:cNvSpPr/>
          <p:nvPr/>
        </p:nvSpPr>
        <p:spPr>
          <a:xfrm>
            <a:off x="6156176" y="4365104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13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96136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11560" y="548680"/>
            <a:ext cx="1984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47320" y="1412776"/>
            <a:ext cx="69847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para:</a:t>
            </a:r>
          </a:p>
          <a:p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</a:p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Capacitação; entrosamento; vínculo com a comunidade</a:t>
            </a:r>
          </a:p>
          <a:p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</a:p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Melhor atendimento; ampliação da cobertura; cadastro;      organização</a:t>
            </a:r>
          </a:p>
          <a:p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</a:p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Maior acessibilidade; acompanhamento do crescimento e desenvolvimento adequados para vida saudável; disseminação de informação </a:t>
            </a:r>
          </a:p>
          <a:p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4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971600" y="1268760"/>
            <a:ext cx="6843540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Incorporação da intervenção à rotina do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</a:p>
          <a:p>
            <a:endParaRPr lang="pt-BR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 está incorporada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Mudanças necessárias para continuidade do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</a:t>
            </a:r>
          </a:p>
          <a:p>
            <a:endParaRPr lang="pt-BR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Ajustes e preenchimento adequado das fichas-espelhos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apoio da gestão municipal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Ajuste e adequação dos materiais faltantes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divisão de tarefas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Preenchimento da vaga do dentista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Continuar orientação à comunidade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7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13792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39552" y="476672"/>
            <a:ext cx="284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</a:t>
            </a:r>
            <a:endParaRPr lang="pt-BR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1772816"/>
            <a:ext cx="773961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desenvolvimento do curso em relação às expectativas iniciais</a:t>
            </a:r>
          </a:p>
          <a:p>
            <a:pPr marL="285750" indent="-285750"/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significado do curso para minha prática profissional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Aprendizados mais relevantes:</a:t>
            </a:r>
          </a:p>
          <a:p>
            <a:pPr marL="285750" indent="-285750"/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Crescimento pessoal e profissional;</a:t>
            </a:r>
          </a:p>
          <a:p>
            <a:pPr marL="285750" indent="-285750" algn="ctr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Vínculo com a comunidade e equipe;</a:t>
            </a:r>
          </a:p>
          <a:p>
            <a:pPr marL="285750" indent="-285750" algn="ctr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Importância dos registros adequados;</a:t>
            </a:r>
          </a:p>
          <a:p>
            <a:pPr marL="285750" indent="-285750" algn="ctr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Importância da equipe multidisciplinar;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Superação de dificuldades.</a:t>
            </a:r>
          </a:p>
          <a:p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85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3408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81749" y="4293096"/>
            <a:ext cx="712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 nascimento de uma criança desperta alegrias, esperanças e responsabilidades sociais. Contrariando a evolução natural, o óbito infantil fere a sociedade, desnudando, como um sensível indicador, o grau de desenvolvimento e as condições de vida que prevalecem em uma dada população”.</a:t>
            </a:r>
          </a:p>
          <a:p>
            <a:pPr algn="ctr"/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Célia </a:t>
            </a:r>
            <a:r>
              <a:rPr lang="pt-BR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Landmann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Szwarcwald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7186" y="332656"/>
            <a:ext cx="4771789" cy="357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0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1560" y="476672"/>
            <a:ext cx="5033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 – Saúde no município</a:t>
            </a:r>
            <a:endParaRPr lang="pt-BR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55575" y="1412776"/>
            <a:ext cx="69862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José do Norte,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1.118,109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Km² de área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Localizado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extremo sul do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25.503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habitantes (IBGE 2010)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Ocupação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predominantemente pesqueira 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Coeficiente de mortalidade infantil 17,24/1000 NV (2010)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87088" y="3933056"/>
            <a:ext cx="447590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 de saúde no município: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Estratégias em Saúde da Família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Posto de Saúde Central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Unidade Móvel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Clínica de fisioterapia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CAPS</a:t>
            </a:r>
          </a:p>
        </p:txBody>
      </p:sp>
      <p:pic>
        <p:nvPicPr>
          <p:cNvPr id="14338" name="Picture 2" descr="Localização de São José do Nor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4556" y="4078773"/>
            <a:ext cx="2512582" cy="217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21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3528" y="924629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 – ESF Hélio </a:t>
            </a:r>
            <a:r>
              <a:rPr lang="pt-BR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Rossano</a:t>
            </a:r>
            <a:endParaRPr lang="pt-BR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7544" y="2060848"/>
            <a:ext cx="20104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urbana</a:t>
            </a:r>
          </a:p>
          <a:p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Usuários: 2745</a:t>
            </a:r>
          </a:p>
          <a:p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Famílias: 688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839143" y="3429000"/>
            <a:ext cx="424827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Equipe: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médica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enfermeira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técnica em enfermagem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agentes comunitárias de saúde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8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1291" y="-390842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-22595" y="1573987"/>
            <a:ext cx="93357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atenção à saúde das crianças de 0 a 72 meses da unidade 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da família Hélio </a:t>
            </a:r>
            <a:r>
              <a:rPr lang="pt-BR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Rossano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47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99519" y="696865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</a:t>
            </a:r>
            <a:endParaRPr lang="pt-BR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9551" y="1844824"/>
            <a:ext cx="6429965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das crianças de 0-72 meses;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do atendimento de acordo com ACS;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Realização de busca ativa;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Realização de consulta na primeira semana de vida;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 de atribuições;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 de material impresso;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Vinculação de vacinação à puericultura;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Suplementação de ferro;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Testes de triagem;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Preenchimento das fichas-espelhos;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Esclarecimento à comunidade sobre a intervenção;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Orientações aos familiares;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Capacitação da equipe.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970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13792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7504" y="404664"/>
            <a:ext cx="5280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504" y="1484784"/>
            <a:ext cx="81820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1: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a cobertura do programa de Saúde da Criança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/>
            <a:endParaRPr lang="pt-B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1: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estender a cobertura das crianças de 0 a 72 meses para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60%.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xmlns="" val="2322142189"/>
              </p:ext>
            </p:extLst>
          </p:nvPr>
        </p:nvGraphicFramePr>
        <p:xfrm>
          <a:off x="1577476" y="2862330"/>
          <a:ext cx="6090868" cy="3518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o explicativo em elipse 9"/>
          <p:cNvSpPr/>
          <p:nvPr/>
        </p:nvSpPr>
        <p:spPr>
          <a:xfrm>
            <a:off x="2759642" y="4544544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37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1" name="Texto explicativo em elipse 10"/>
          <p:cNvSpPr/>
          <p:nvPr/>
        </p:nvSpPr>
        <p:spPr>
          <a:xfrm>
            <a:off x="4484480" y="3816147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81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2" name="Texto explicativo em elipse 11"/>
          <p:cNvSpPr/>
          <p:nvPr/>
        </p:nvSpPr>
        <p:spPr>
          <a:xfrm>
            <a:off x="6372200" y="3816147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84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220712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26189" y="764704"/>
            <a:ext cx="72619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2: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qualidade de atendimento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2.1: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a primeira consulta na primeira semana de </a:t>
            </a:r>
          </a:p>
          <a:p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100% das crianças cadastradas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36148451"/>
              </p:ext>
            </p:extLst>
          </p:nvPr>
        </p:nvGraphicFramePr>
        <p:xfrm>
          <a:off x="1619672" y="2420888"/>
          <a:ext cx="5669337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o explicativo em elipse 7"/>
          <p:cNvSpPr/>
          <p:nvPr/>
        </p:nvSpPr>
        <p:spPr>
          <a:xfrm>
            <a:off x="2628675" y="2654147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33</a:t>
            </a:r>
            <a:endParaRPr lang="pt-BR" b="1" dirty="0"/>
          </a:p>
        </p:txBody>
      </p:sp>
      <p:sp>
        <p:nvSpPr>
          <p:cNvPr id="9" name="Texto explicativo em elipse 8"/>
          <p:cNvSpPr/>
          <p:nvPr/>
        </p:nvSpPr>
        <p:spPr>
          <a:xfrm>
            <a:off x="4319348" y="3422073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51</a:t>
            </a:r>
            <a:endParaRPr lang="pt-BR" b="1" dirty="0"/>
          </a:p>
        </p:txBody>
      </p:sp>
      <p:sp>
        <p:nvSpPr>
          <p:cNvPr id="10" name="Texto explicativo em elipse 9"/>
          <p:cNvSpPr/>
          <p:nvPr/>
        </p:nvSpPr>
        <p:spPr>
          <a:xfrm>
            <a:off x="6059016" y="3255989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55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32687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39552" y="1124744"/>
            <a:ext cx="67313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2.2: Monitorar o crescimento em 100% das crianças</a:t>
            </a:r>
          </a:p>
          <a:p>
            <a:endParaRPr lang="pt-BR" dirty="0"/>
          </a:p>
        </p:txBody>
      </p:sp>
      <p:graphicFrame>
        <p:nvGraphicFramePr>
          <p:cNvPr id="7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04223837"/>
              </p:ext>
            </p:extLst>
          </p:nvPr>
        </p:nvGraphicFramePr>
        <p:xfrm>
          <a:off x="1547664" y="2204864"/>
          <a:ext cx="572321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o explicativo em elipse 7"/>
          <p:cNvSpPr/>
          <p:nvPr/>
        </p:nvSpPr>
        <p:spPr>
          <a:xfrm>
            <a:off x="3214678" y="2571744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36</a:t>
            </a:r>
            <a:endParaRPr lang="pt-BR" b="1" dirty="0"/>
          </a:p>
        </p:txBody>
      </p:sp>
      <p:sp>
        <p:nvSpPr>
          <p:cNvPr id="9" name="Texto explicativo em elipse 8"/>
          <p:cNvSpPr/>
          <p:nvPr/>
        </p:nvSpPr>
        <p:spPr>
          <a:xfrm>
            <a:off x="4857752" y="2571744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81</a:t>
            </a:r>
            <a:endParaRPr lang="pt-BR" b="1" dirty="0"/>
          </a:p>
        </p:txBody>
      </p:sp>
      <p:sp>
        <p:nvSpPr>
          <p:cNvPr id="10" name="Texto explicativo em elipse 9"/>
          <p:cNvSpPr/>
          <p:nvPr/>
        </p:nvSpPr>
        <p:spPr>
          <a:xfrm>
            <a:off x="6500826" y="2571744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84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4061964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905</Words>
  <Application>Microsoft Office PowerPoint</Application>
  <PresentationFormat>Apresentação na tela (4:3)</PresentationFormat>
  <Paragraphs>199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Daniela</dc:creator>
  <cp:lastModifiedBy>Tiago</cp:lastModifiedBy>
  <cp:revision>41</cp:revision>
  <dcterms:created xsi:type="dcterms:W3CDTF">2015-01-18T21:09:53Z</dcterms:created>
  <dcterms:modified xsi:type="dcterms:W3CDTF">2015-01-26T15:52:32Z</dcterms:modified>
</cp:coreProperties>
</file>