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95" r:id="rId6"/>
    <p:sldId id="296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9" r:id="rId20"/>
    <p:sldId id="280" r:id="rId21"/>
    <p:sldId id="282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uerp&#233;rio.xlsx" TargetMode="External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YUMI\Desktop\Saude%20da%20Familia%20UFPEL\4-Interven&#231;&#227;o%20(13)\Final%20Coleta%20de%20dados%20Pre-Natal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Proporção de gestantes cadastradas no Programa de Pré-natal.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0.43333333333333335</c:v>
                </c:pt>
                <c:pt idx="1">
                  <c:v>0.43333333333333335</c:v>
                </c:pt>
                <c:pt idx="2">
                  <c:v>0.53333333333333333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55048"/>
        <c:axId val="146508008"/>
      </c:barChart>
      <c:catAx>
        <c:axId val="14645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508008"/>
        <c:crosses val="autoZero"/>
        <c:auto val="1"/>
        <c:lblAlgn val="ctr"/>
        <c:lblOffset val="100"/>
        <c:noMultiLvlLbl val="0"/>
      </c:catAx>
      <c:valAx>
        <c:axId val="1465080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45504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invertIfNegative val="0"/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18432"/>
        <c:axId val="146018824"/>
      </c:barChart>
      <c:catAx>
        <c:axId val="1460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8824"/>
        <c:crosses val="autoZero"/>
        <c:auto val="1"/>
        <c:lblAlgn val="ctr"/>
        <c:lblOffset val="100"/>
        <c:noMultiLvlLbl val="0"/>
      </c:catAx>
      <c:valAx>
        <c:axId val="14601882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843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invertIfNegative val="0"/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1104"/>
        <c:axId val="107311496"/>
      </c:barChart>
      <c:catAx>
        <c:axId val="1073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1496"/>
        <c:crosses val="autoZero"/>
        <c:auto val="1"/>
        <c:lblAlgn val="ctr"/>
        <c:lblOffset val="100"/>
        <c:noMultiLvlLbl val="0"/>
      </c:catAx>
      <c:valAx>
        <c:axId val="10731149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11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invertIfNegative val="0"/>
          <c:cat>
            <c:strRef>
              <c:f>Indicadores!$D$77:$F$77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Indicadores!$D$78:$F$78</c:f>
              <c:numCache>
                <c:formatCode>0.0%</c:formatCode>
                <c:ptCount val="3"/>
                <c:pt idx="0">
                  <c:v>0.92307692307692257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2280"/>
        <c:axId val="107312672"/>
      </c:barChart>
      <c:catAx>
        <c:axId val="10731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2672"/>
        <c:crosses val="autoZero"/>
        <c:auto val="1"/>
        <c:lblAlgn val="ctr"/>
        <c:lblOffset val="100"/>
        <c:noMultiLvlLbl val="0"/>
      </c:catAx>
      <c:valAx>
        <c:axId val="10731267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228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invertIfNegative val="0"/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0.92307692307692257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3456"/>
        <c:axId val="107313848"/>
      </c:barChart>
      <c:catAx>
        <c:axId val="10731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3848"/>
        <c:crosses val="autoZero"/>
        <c:auto val="1"/>
        <c:lblAlgn val="ctr"/>
        <c:lblOffset val="100"/>
        <c:noMultiLvlLbl val="0"/>
      </c:catAx>
      <c:valAx>
        <c:axId val="10731384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345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0.92307692307692257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4632"/>
        <c:axId val="107315024"/>
      </c:barChart>
      <c:catAx>
        <c:axId val="10731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5024"/>
        <c:crosses val="autoZero"/>
        <c:auto val="1"/>
        <c:lblAlgn val="ctr"/>
        <c:lblOffset val="100"/>
        <c:noMultiLvlLbl val="0"/>
      </c:catAx>
      <c:valAx>
        <c:axId val="10731502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463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invertIfNegative val="0"/>
          <c:cat>
            <c:strRef>
              <c:f>Indicadores!$D$93:$F$93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Indicadores!$D$94:$F$94</c:f>
              <c:numCache>
                <c:formatCode>0.0%</c:formatCode>
                <c:ptCount val="3"/>
                <c:pt idx="0">
                  <c:v>0.92307692307692257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5808"/>
        <c:axId val="107316200"/>
      </c:barChart>
      <c:catAx>
        <c:axId val="1073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6200"/>
        <c:crosses val="autoZero"/>
        <c:auto val="1"/>
        <c:lblAlgn val="ctr"/>
        <c:lblOffset val="100"/>
        <c:noMultiLvlLbl val="0"/>
      </c:catAx>
      <c:valAx>
        <c:axId val="10731620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58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invertIfNegative val="0"/>
          <c:cat>
            <c:strRef>
              <c:f>Indicadores!$D$98:$F$98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Indicadores!$D$99:$F$99</c:f>
              <c:numCache>
                <c:formatCode>0.0%</c:formatCode>
                <c:ptCount val="3"/>
                <c:pt idx="0">
                  <c:v>0.92307692307692257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6984"/>
        <c:axId val="107317376"/>
      </c:barChart>
      <c:catAx>
        <c:axId val="10731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7376"/>
        <c:crosses val="autoZero"/>
        <c:auto val="1"/>
        <c:lblAlgn val="ctr"/>
        <c:lblOffset val="100"/>
        <c:noMultiLvlLbl val="0"/>
      </c:catAx>
      <c:valAx>
        <c:axId val="10731737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698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e puérperas com orientação sobre higiene bucal</c:v>
                </c:pt>
              </c:strCache>
            </c:strRef>
          </c:tx>
          <c:invertIfNegative val="0"/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0.92307692307692257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8160"/>
        <c:axId val="107318552"/>
      </c:barChart>
      <c:catAx>
        <c:axId val="10731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8552"/>
        <c:crosses val="autoZero"/>
        <c:auto val="1"/>
        <c:lblAlgn val="ctr"/>
        <c:lblOffset val="100"/>
        <c:noMultiLvlLbl val="0"/>
      </c:catAx>
      <c:valAx>
        <c:axId val="10731855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31816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Proporção de puérperas com consulta até 42 dias após o parto.   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19856"/>
        <c:axId val="147320248"/>
      </c:barChart>
      <c:catAx>
        <c:axId val="14731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0248"/>
        <c:crosses val="autoZero"/>
        <c:auto val="1"/>
        <c:lblAlgn val="ctr"/>
        <c:lblOffset val="100"/>
        <c:noMultiLvlLbl val="0"/>
      </c:catAx>
      <c:valAx>
        <c:axId val="14732024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1985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invertIfNegative val="0"/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21032"/>
        <c:axId val="147321424"/>
      </c:barChart>
      <c:catAx>
        <c:axId val="147321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1424"/>
        <c:crosses val="autoZero"/>
        <c:auto val="1"/>
        <c:lblAlgn val="ctr"/>
        <c:lblOffset val="100"/>
        <c:noMultiLvlLbl val="0"/>
      </c:catAx>
      <c:valAx>
        <c:axId val="14732142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103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0.76923076923076927</c:v>
                </c:pt>
                <c:pt idx="1">
                  <c:v>0.76923076923076927</c:v>
                </c:pt>
                <c:pt idx="2">
                  <c:v>0.8125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858608"/>
        <c:axId val="145858992"/>
      </c:barChart>
      <c:catAx>
        <c:axId val="14585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858992"/>
        <c:crosses val="autoZero"/>
        <c:auto val="1"/>
        <c:lblAlgn val="ctr"/>
        <c:lblOffset val="100"/>
        <c:noMultiLvlLbl val="0"/>
      </c:catAx>
      <c:valAx>
        <c:axId val="1458589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8586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invertIfNegative val="0"/>
          <c:cat>
            <c:strRef>
              <c:f>Indicadores!$D$17:$F$17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Indicadores!$D$18:$F$18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22208"/>
        <c:axId val="147322600"/>
      </c:barChart>
      <c:catAx>
        <c:axId val="1473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2600"/>
        <c:crosses val="autoZero"/>
        <c:auto val="1"/>
        <c:lblAlgn val="ctr"/>
        <c:lblOffset val="100"/>
        <c:noMultiLvlLbl val="0"/>
      </c:catAx>
      <c:valAx>
        <c:axId val="14732260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220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invertIfNegative val="0"/>
          <c:cat>
            <c:strRef>
              <c:f>Indicadores!$D$35:$F$35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Indicadores!$D$36:$F$36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23384"/>
        <c:axId val="147323776"/>
      </c:barChart>
      <c:catAx>
        <c:axId val="14732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3776"/>
        <c:crosses val="autoZero"/>
        <c:auto val="1"/>
        <c:lblAlgn val="ctr"/>
        <c:lblOffset val="100"/>
        <c:noMultiLvlLbl val="0"/>
      </c:catAx>
      <c:valAx>
        <c:axId val="14732377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3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invertIfNegative val="0"/>
          <c:cat>
            <c:strRef>
              <c:f>Indicadores!$D$40:$F$40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Indicadores!$D$41:$F$41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24560"/>
        <c:axId val="147324952"/>
      </c:barChart>
      <c:catAx>
        <c:axId val="14732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4952"/>
        <c:crosses val="autoZero"/>
        <c:auto val="1"/>
        <c:lblAlgn val="ctr"/>
        <c:lblOffset val="100"/>
        <c:noMultiLvlLbl val="0"/>
      </c:catAx>
      <c:valAx>
        <c:axId val="14732495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4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invertIfNegative val="0"/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25736"/>
        <c:axId val="147326128"/>
      </c:barChart>
      <c:catAx>
        <c:axId val="14732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6128"/>
        <c:crosses val="autoZero"/>
        <c:auto val="1"/>
        <c:lblAlgn val="ctr"/>
        <c:lblOffset val="100"/>
        <c:noMultiLvlLbl val="0"/>
      </c:catAx>
      <c:valAx>
        <c:axId val="14732612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573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puérperas com registro adequado</c:v>
                </c:pt>
              </c:strCache>
            </c:strRef>
          </c:tx>
          <c:invertIfNegative val="0"/>
          <c:cat>
            <c:strRef>
              <c:f>Indicadores!$D$52:$F$52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Indicadores!$D$53:$F$53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26912"/>
        <c:axId val="147007216"/>
      </c:barChart>
      <c:catAx>
        <c:axId val="14732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007216"/>
        <c:crosses val="autoZero"/>
        <c:auto val="1"/>
        <c:lblAlgn val="ctr"/>
        <c:lblOffset val="100"/>
        <c:noMultiLvlLbl val="0"/>
      </c:catAx>
      <c:valAx>
        <c:axId val="14700721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3269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puérperas que receberam orientação sobre os cuidados com o recém-nascido</c:v>
                </c:pt>
              </c:strCache>
            </c:strRef>
          </c:tx>
          <c:invertIfNegative val="0"/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008000"/>
        <c:axId val="147008392"/>
      </c:barChart>
      <c:catAx>
        <c:axId val="14700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008392"/>
        <c:crosses val="autoZero"/>
        <c:auto val="1"/>
        <c:lblAlgn val="ctr"/>
        <c:lblOffset val="100"/>
        <c:noMultiLvlLbl val="0"/>
      </c:catAx>
      <c:valAx>
        <c:axId val="1470083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00800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puérperas que receberam orientação sobre aleitamento materno</c:v>
                </c:pt>
              </c:strCache>
            </c:strRef>
          </c:tx>
          <c:invertIfNegative val="0"/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009176"/>
        <c:axId val="147009568"/>
      </c:barChart>
      <c:catAx>
        <c:axId val="14700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009568"/>
        <c:crosses val="autoZero"/>
        <c:auto val="1"/>
        <c:lblAlgn val="ctr"/>
        <c:lblOffset val="100"/>
        <c:noMultiLvlLbl val="0"/>
      </c:catAx>
      <c:valAx>
        <c:axId val="14700956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0091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en-US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puérperas com orientação sobre planejamento familiar</c:v>
                </c:pt>
              </c:strCache>
            </c:strRef>
          </c:tx>
          <c:invertIfNegative val="0"/>
          <c:cat>
            <c:strRef>
              <c:f>Indicadores!$D$70:$F$70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Indicadores!$D$71:$F$71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010352"/>
        <c:axId val="147010744"/>
      </c:barChart>
      <c:catAx>
        <c:axId val="14701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010744"/>
        <c:crosses val="autoZero"/>
        <c:auto val="1"/>
        <c:lblAlgn val="ctr"/>
        <c:lblOffset val="100"/>
        <c:noMultiLvlLbl val="0"/>
      </c:catAx>
      <c:valAx>
        <c:axId val="14701074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701035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0.15384615384615408</c:v>
                </c:pt>
                <c:pt idx="1">
                  <c:v>0.15384615384615408</c:v>
                </c:pt>
                <c:pt idx="2">
                  <c:v>0.37500000000000028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63480"/>
        <c:axId val="145963864"/>
      </c:barChart>
      <c:catAx>
        <c:axId val="145963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963864"/>
        <c:crosses val="autoZero"/>
        <c:auto val="1"/>
        <c:lblAlgn val="ctr"/>
        <c:lblOffset val="100"/>
        <c:noMultiLvlLbl val="0"/>
      </c:catAx>
      <c:valAx>
        <c:axId val="14596386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96348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invertIfNegative val="0"/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0.15384615384615408</c:v>
                </c:pt>
                <c:pt idx="1">
                  <c:v>0.15384615384615408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91376"/>
        <c:axId val="146011768"/>
      </c:barChart>
      <c:catAx>
        <c:axId val="14599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1768"/>
        <c:crosses val="autoZero"/>
        <c:auto val="1"/>
        <c:lblAlgn val="ctr"/>
        <c:lblOffset val="100"/>
        <c:noMultiLvlLbl val="0"/>
      </c:catAx>
      <c:valAx>
        <c:axId val="14601176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9913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exames laboratoriais de acordo com o protocolo</c:v>
                </c:pt>
              </c:strCache>
            </c:strRef>
          </c:tx>
          <c:invertIfNegative val="0"/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0.92307692307692257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12552"/>
        <c:axId val="146012944"/>
      </c:barChart>
      <c:catAx>
        <c:axId val="146012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2944"/>
        <c:crosses val="autoZero"/>
        <c:auto val="1"/>
        <c:lblAlgn val="ctr"/>
        <c:lblOffset val="100"/>
        <c:noMultiLvlLbl val="0"/>
      </c:catAx>
      <c:valAx>
        <c:axId val="14601294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255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invertIfNegative val="0"/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13728"/>
        <c:axId val="146014120"/>
      </c:barChart>
      <c:catAx>
        <c:axId val="14601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4120"/>
        <c:crosses val="autoZero"/>
        <c:auto val="1"/>
        <c:lblAlgn val="ctr"/>
        <c:lblOffset val="100"/>
        <c:noMultiLvlLbl val="0"/>
      </c:catAx>
      <c:valAx>
        <c:axId val="14601412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3728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invertIfNegative val="0"/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0.53846153846153844</c:v>
                </c:pt>
                <c:pt idx="1">
                  <c:v>0.61538461538461564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14904"/>
        <c:axId val="146015296"/>
      </c:barChart>
      <c:catAx>
        <c:axId val="14601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5296"/>
        <c:crosses val="autoZero"/>
        <c:auto val="1"/>
        <c:lblAlgn val="ctr"/>
        <c:lblOffset val="100"/>
        <c:noMultiLvlLbl val="0"/>
      </c:catAx>
      <c:valAx>
        <c:axId val="14601529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49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invertIfNegative val="0"/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0.61538461538461564</c:v>
                </c:pt>
                <c:pt idx="1">
                  <c:v>0.53846153846153844</c:v>
                </c:pt>
                <c:pt idx="2">
                  <c:v>0.43750000000000028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16080"/>
        <c:axId val="146016472"/>
      </c:barChart>
      <c:catAx>
        <c:axId val="14601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6472"/>
        <c:crosses val="autoZero"/>
        <c:auto val="1"/>
        <c:lblAlgn val="ctr"/>
        <c:lblOffset val="100"/>
        <c:noMultiLvlLbl val="0"/>
      </c:catAx>
      <c:valAx>
        <c:axId val="14601647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608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 algn="ctr" rtl="0">
            <a:defRPr lang="pt-BR"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invertIfNegative val="0"/>
          <c:cat>
            <c:strRef>
              <c:f>Indicadores!$D$60:$F$60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Indicadores!$D$61:$F$61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17256"/>
        <c:axId val="146017648"/>
      </c:barChart>
      <c:catAx>
        <c:axId val="146017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7648"/>
        <c:crosses val="autoZero"/>
        <c:auto val="1"/>
        <c:lblAlgn val="ctr"/>
        <c:lblOffset val="100"/>
        <c:noMultiLvlLbl val="0"/>
      </c:catAx>
      <c:valAx>
        <c:axId val="14601764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601725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01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5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3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96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52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1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7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63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47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99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49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26BA-C09D-466C-9DC8-8902D5478D46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4819-9AD4-4F4B-A740-4BF6686A4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42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796" y="1817822"/>
            <a:ext cx="9890975" cy="2387600"/>
          </a:xfrm>
        </p:spPr>
        <p:txBody>
          <a:bodyPr>
            <a:noAutofit/>
          </a:bodyPr>
          <a:lstStyle/>
          <a:p>
            <a:r>
              <a:rPr lang="pt-BR" sz="4000" b="1" dirty="0"/>
              <a:t>Melhoria da Atenção ao Pré-natal e Puerpério na Unidade de Saúde da Equipe de Saúde da Família-1 de Cachoeira do Sul - RS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08866"/>
            <a:ext cx="9144000" cy="1655762"/>
          </a:xfrm>
        </p:spPr>
        <p:txBody>
          <a:bodyPr/>
          <a:lstStyle/>
          <a:p>
            <a:r>
              <a:rPr lang="pt-BR" dirty="0" smtClean="0"/>
              <a:t>Aluna: Daniela Yumi </a:t>
            </a:r>
            <a:r>
              <a:rPr lang="pt-BR" dirty="0" err="1" smtClean="0"/>
              <a:t>Kitashima</a:t>
            </a:r>
            <a:endParaRPr lang="pt-BR" dirty="0" smtClean="0"/>
          </a:p>
          <a:p>
            <a:r>
              <a:rPr lang="pt-BR" dirty="0" smtClean="0"/>
              <a:t>Orientadora: Gilda Maria de Carvalho </a:t>
            </a:r>
            <a:r>
              <a:rPr lang="pt-BR" dirty="0" err="1" smtClean="0"/>
              <a:t>Abib</a:t>
            </a:r>
            <a:r>
              <a:rPr lang="pt-BR" dirty="0" smtClean="0"/>
              <a:t> El </a:t>
            </a:r>
            <a:r>
              <a:rPr lang="pt-BR" dirty="0" err="1" smtClean="0"/>
              <a:t>Halal</a:t>
            </a:r>
            <a:endParaRPr lang="pt-BR" dirty="0"/>
          </a:p>
        </p:txBody>
      </p:sp>
      <p:pic>
        <p:nvPicPr>
          <p:cNvPr id="4" name="図 1" descr="http://t1.gstatic.com/images?q=tbn:ANd9GcQGmnU4CuoAP4MEHz3uZ8oBWV_nHh9xL7_MGEJRtEVMREUP96KzJ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54" y="206280"/>
            <a:ext cx="1448435" cy="14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3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442" y="602131"/>
            <a:ext cx="10515600" cy="4351338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Objetivo 2: </a:t>
            </a:r>
            <a:r>
              <a:rPr lang="pt-BR" dirty="0" smtClean="0"/>
              <a:t>Melhorar a qualidade da atenção ao pré-natal e puerpério realizado na Unidade.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Meta: </a:t>
            </a:r>
            <a:r>
              <a:rPr lang="pt-BR" dirty="0" smtClean="0"/>
              <a:t>Garantir a 100% das gestantes a solicitação de exames laboratoriais de acordo com protocolo.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Resultado: </a:t>
            </a:r>
          </a:p>
          <a:p>
            <a:pPr algn="just"/>
            <a:endParaRPr lang="pt-BR" dirty="0"/>
          </a:p>
        </p:txBody>
      </p:sp>
      <p:graphicFrame>
        <p:nvGraphicFramePr>
          <p:cNvPr id="4" name="グラフ 21"/>
          <p:cNvGraphicFramePr/>
          <p:nvPr>
            <p:extLst>
              <p:ext uri="{D42A27DB-BD31-4B8C-83A1-F6EECF244321}">
                <p14:modId xmlns:p14="http://schemas.microsoft.com/office/powerpoint/2010/main" val="441600984"/>
              </p:ext>
            </p:extLst>
          </p:nvPr>
        </p:nvGraphicFramePr>
        <p:xfrm>
          <a:off x="2973946" y="3151703"/>
          <a:ext cx="6067024" cy="358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34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594" y="396071"/>
            <a:ext cx="10515600" cy="4351338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Objetivo 2: </a:t>
            </a:r>
            <a:r>
              <a:rPr lang="pt-BR" dirty="0" smtClean="0"/>
              <a:t>Melhorar a qualidade da atenção ao pré-natal e puerpério realizado na Unidade.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Meta: </a:t>
            </a:r>
            <a:r>
              <a:rPr lang="pt-BR" dirty="0" smtClean="0"/>
              <a:t>Garantir a 100% das gestantes a prescrição de sulfato ferroso e ácido fólico conforme protocolo.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Resultado:</a:t>
            </a:r>
          </a:p>
          <a:p>
            <a:pPr algn="just"/>
            <a:endParaRPr lang="pt-BR" dirty="0"/>
          </a:p>
        </p:txBody>
      </p:sp>
      <p:graphicFrame>
        <p:nvGraphicFramePr>
          <p:cNvPr id="4" name="グラフ 22"/>
          <p:cNvGraphicFramePr/>
          <p:nvPr>
            <p:extLst>
              <p:ext uri="{D42A27DB-BD31-4B8C-83A1-F6EECF244321}">
                <p14:modId xmlns:p14="http://schemas.microsoft.com/office/powerpoint/2010/main" val="2625151533"/>
              </p:ext>
            </p:extLst>
          </p:nvPr>
        </p:nvGraphicFramePr>
        <p:xfrm>
          <a:off x="2940261" y="2980985"/>
          <a:ext cx="6466023" cy="353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61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442" y="228645"/>
            <a:ext cx="10515600" cy="3300166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Objetivo 2: </a:t>
            </a:r>
            <a:r>
              <a:rPr lang="pt-BR" dirty="0" smtClean="0"/>
              <a:t>Melhorar a qualidade da atenção ao pré-natal e puerpério realizado na Unidade.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Metas: </a:t>
            </a:r>
          </a:p>
          <a:p>
            <a:pPr lvl="1" algn="just"/>
            <a:r>
              <a:rPr lang="pt-BR" dirty="0" smtClean="0"/>
              <a:t>Garantir que 100% das gestantes estejam com vacina antitetânica em dia.</a:t>
            </a:r>
          </a:p>
          <a:p>
            <a:pPr lvl="1" algn="just"/>
            <a:r>
              <a:rPr lang="pt-BR" dirty="0" smtClean="0"/>
              <a:t>Garantir que 100% das gestantes estejam com vacina contra hepatite B em dia.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800" dirty="0">
                <a:solidFill>
                  <a:srgbClr val="002060"/>
                </a:solidFill>
              </a:rPr>
              <a:t>Resultados:</a:t>
            </a:r>
          </a:p>
          <a:p>
            <a:pPr algn="just"/>
            <a:endParaRPr lang="pt-BR" dirty="0"/>
          </a:p>
        </p:txBody>
      </p:sp>
      <p:graphicFrame>
        <p:nvGraphicFramePr>
          <p:cNvPr id="4" name="グラフ 23"/>
          <p:cNvGraphicFramePr/>
          <p:nvPr>
            <p:extLst>
              <p:ext uri="{D42A27DB-BD31-4B8C-83A1-F6EECF244321}">
                <p14:modId xmlns:p14="http://schemas.microsoft.com/office/powerpoint/2010/main" val="613475670"/>
              </p:ext>
            </p:extLst>
          </p:nvPr>
        </p:nvGraphicFramePr>
        <p:xfrm>
          <a:off x="385292" y="3528811"/>
          <a:ext cx="5655971" cy="303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24"/>
          <p:cNvGraphicFramePr/>
          <p:nvPr>
            <p:extLst>
              <p:ext uri="{D42A27DB-BD31-4B8C-83A1-F6EECF244321}">
                <p14:modId xmlns:p14="http://schemas.microsoft.com/office/powerpoint/2010/main" val="2561883333"/>
              </p:ext>
            </p:extLst>
          </p:nvPr>
        </p:nvGraphicFramePr>
        <p:xfrm>
          <a:off x="6366657" y="3528811"/>
          <a:ext cx="5598956" cy="310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81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6989" y="936983"/>
            <a:ext cx="10515600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Objetivo 3: </a:t>
            </a:r>
            <a:r>
              <a:rPr lang="pt-BR" dirty="0"/>
              <a:t>Melhorar a adesão ao pré-natal.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Meta </a:t>
            </a:r>
            <a:r>
              <a:rPr lang="pt-BR" dirty="0" smtClean="0">
                <a:solidFill>
                  <a:srgbClr val="002060"/>
                </a:solidFill>
              </a:rPr>
              <a:t>: </a:t>
            </a:r>
            <a:r>
              <a:rPr lang="pt-BR" dirty="0" smtClean="0"/>
              <a:t>Realizar </a:t>
            </a:r>
            <a:r>
              <a:rPr lang="pt-BR" dirty="0"/>
              <a:t>busca ativa de 100% das gestantes faltosas às consultas de pré-natal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Resultado:</a:t>
            </a:r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26"/>
          <p:cNvGraphicFramePr/>
          <p:nvPr>
            <p:extLst>
              <p:ext uri="{D42A27DB-BD31-4B8C-83A1-F6EECF244321}">
                <p14:modId xmlns:p14="http://schemas.microsoft.com/office/powerpoint/2010/main" val="1204581615"/>
              </p:ext>
            </p:extLst>
          </p:nvPr>
        </p:nvGraphicFramePr>
        <p:xfrm>
          <a:off x="2383015" y="2911899"/>
          <a:ext cx="7027685" cy="394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2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927" y="357434"/>
            <a:ext cx="10515600" cy="2334251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Objetivo 4: </a:t>
            </a:r>
            <a:r>
              <a:rPr lang="pt-BR" dirty="0"/>
              <a:t>Melhorar o registro do programa de pré-natal e puerpério.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Meta: </a:t>
            </a:r>
            <a:r>
              <a:rPr lang="pt-BR" dirty="0" smtClean="0"/>
              <a:t>Manter </a:t>
            </a:r>
            <a:r>
              <a:rPr lang="pt-BR" dirty="0"/>
              <a:t>registro na ficha espelho de pré-natal/vacinação em 100% das gestantes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Resultado: </a:t>
            </a:r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27"/>
          <p:cNvGraphicFramePr/>
          <p:nvPr>
            <p:extLst>
              <p:ext uri="{D42A27DB-BD31-4B8C-83A1-F6EECF244321}">
                <p14:modId xmlns:p14="http://schemas.microsoft.com/office/powerpoint/2010/main" val="1196803687"/>
              </p:ext>
            </p:extLst>
          </p:nvPr>
        </p:nvGraphicFramePr>
        <p:xfrm>
          <a:off x="2505438" y="2691685"/>
          <a:ext cx="7277877" cy="404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7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9259" y="370312"/>
            <a:ext cx="10515600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Objetivo 5: </a:t>
            </a:r>
            <a:r>
              <a:rPr lang="pt-BR" dirty="0"/>
              <a:t>Realizar avaliação de risco pré-natal.</a:t>
            </a:r>
          </a:p>
          <a:p>
            <a:pPr algn="just"/>
            <a:r>
              <a:rPr lang="pt-BR" dirty="0">
                <a:solidFill>
                  <a:srgbClr val="002060"/>
                </a:solidFill>
              </a:rPr>
              <a:t>Meta </a:t>
            </a:r>
            <a:r>
              <a:rPr lang="pt-BR" dirty="0" smtClean="0">
                <a:solidFill>
                  <a:srgbClr val="002060"/>
                </a:solidFill>
              </a:rPr>
              <a:t>: </a:t>
            </a:r>
            <a:r>
              <a:rPr lang="pt-BR" dirty="0" smtClean="0"/>
              <a:t>Avaliar </a:t>
            </a:r>
            <a:r>
              <a:rPr lang="pt-BR" dirty="0"/>
              <a:t>o risco gestacional em 100% das gestantes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Resultado:</a:t>
            </a:r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28"/>
          <p:cNvGraphicFramePr/>
          <p:nvPr>
            <p:extLst>
              <p:ext uri="{D42A27DB-BD31-4B8C-83A1-F6EECF244321}">
                <p14:modId xmlns:p14="http://schemas.microsoft.com/office/powerpoint/2010/main" val="1935195690"/>
              </p:ext>
            </p:extLst>
          </p:nvPr>
        </p:nvGraphicFramePr>
        <p:xfrm>
          <a:off x="2357168" y="2276140"/>
          <a:ext cx="7450450" cy="394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3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9563" y="48622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Objetivo 6: </a:t>
            </a:r>
            <a:r>
              <a:rPr lang="pt-BR" dirty="0"/>
              <a:t>Promover a saúde no pré-natal, puerpério e saúde bucal.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Metas: </a:t>
            </a:r>
          </a:p>
          <a:p>
            <a:pPr lvl="1" algn="just"/>
            <a:r>
              <a:rPr lang="pt-BR" dirty="0" smtClean="0"/>
              <a:t>Garantir </a:t>
            </a:r>
            <a:r>
              <a:rPr lang="pt-BR" dirty="0"/>
              <a:t>a 100% das gestantes orientação nutricional durante a gestação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/>
              <a:t>Orientar 100% das gestantes sobre os cuidados com o recém-nascido (teste do pezinho, decúbito dorsal para dormir).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800" dirty="0">
                <a:solidFill>
                  <a:srgbClr val="002060"/>
                </a:solidFill>
              </a:rPr>
              <a:t>Resultados: </a:t>
            </a:r>
          </a:p>
          <a:p>
            <a:pPr algn="just"/>
            <a:endParaRPr lang="pt-BR" dirty="0"/>
          </a:p>
        </p:txBody>
      </p:sp>
      <p:graphicFrame>
        <p:nvGraphicFramePr>
          <p:cNvPr id="4" name="グラフ 29"/>
          <p:cNvGraphicFramePr/>
          <p:nvPr>
            <p:extLst>
              <p:ext uri="{D42A27DB-BD31-4B8C-83A1-F6EECF244321}">
                <p14:modId xmlns:p14="http://schemas.microsoft.com/office/powerpoint/2010/main" val="1331532905"/>
              </p:ext>
            </p:extLst>
          </p:nvPr>
        </p:nvGraphicFramePr>
        <p:xfrm>
          <a:off x="740467" y="3571913"/>
          <a:ext cx="5684481" cy="294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31"/>
          <p:cNvGraphicFramePr/>
          <p:nvPr>
            <p:extLst>
              <p:ext uri="{D42A27DB-BD31-4B8C-83A1-F6EECF244321}">
                <p14:modId xmlns:p14="http://schemas.microsoft.com/office/powerpoint/2010/main" val="1790291425"/>
              </p:ext>
            </p:extLst>
          </p:nvPr>
        </p:nvGraphicFramePr>
        <p:xfrm>
          <a:off x="6507520" y="3503054"/>
          <a:ext cx="5684480" cy="306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9259" y="267281"/>
            <a:ext cx="10515600" cy="2643344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Objetivo 6: </a:t>
            </a:r>
            <a:r>
              <a:rPr lang="pt-BR" dirty="0" smtClean="0"/>
              <a:t>Promover a saúde no pré-natal, puerpério e saúde bucal.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Metas: </a:t>
            </a:r>
          </a:p>
          <a:p>
            <a:pPr lvl="1" algn="just"/>
            <a:r>
              <a:rPr lang="pt-BR" dirty="0" smtClean="0"/>
              <a:t>Promover o aleitamento materno junto a 100% das gestantes.</a:t>
            </a:r>
          </a:p>
          <a:p>
            <a:pPr lvl="1" algn="just"/>
            <a:r>
              <a:rPr lang="pt-BR" dirty="0" smtClean="0"/>
              <a:t>Orientar 100% das gestantes sobre anticoncepção após o parto.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800" dirty="0">
                <a:solidFill>
                  <a:srgbClr val="002060"/>
                </a:solidFill>
              </a:rPr>
              <a:t>Resultados:</a:t>
            </a:r>
          </a:p>
          <a:p>
            <a:pPr lvl="1" algn="just"/>
            <a:endParaRPr lang="pt-BR" dirty="0" smtClean="0"/>
          </a:p>
        </p:txBody>
      </p:sp>
      <p:graphicFrame>
        <p:nvGraphicFramePr>
          <p:cNvPr id="4" name="グラフ 30"/>
          <p:cNvGraphicFramePr/>
          <p:nvPr>
            <p:extLst>
              <p:ext uri="{D42A27DB-BD31-4B8C-83A1-F6EECF244321}">
                <p14:modId xmlns:p14="http://schemas.microsoft.com/office/powerpoint/2010/main" val="1183604088"/>
              </p:ext>
            </p:extLst>
          </p:nvPr>
        </p:nvGraphicFramePr>
        <p:xfrm>
          <a:off x="487788" y="3322749"/>
          <a:ext cx="5472078" cy="318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32"/>
          <p:cNvGraphicFramePr/>
          <p:nvPr>
            <p:extLst>
              <p:ext uri="{D42A27DB-BD31-4B8C-83A1-F6EECF244321}">
                <p14:modId xmlns:p14="http://schemas.microsoft.com/office/powerpoint/2010/main" val="2691304879"/>
              </p:ext>
            </p:extLst>
          </p:nvPr>
        </p:nvGraphicFramePr>
        <p:xfrm>
          <a:off x="6434473" y="3135813"/>
          <a:ext cx="5449652" cy="337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5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1231" y="228644"/>
            <a:ext cx="10515600" cy="4351338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Objetivo 6: </a:t>
            </a:r>
            <a:r>
              <a:rPr lang="pt-BR" dirty="0" smtClean="0"/>
              <a:t>Promover a saúde no pré-natal, puerpério e saúde bucal.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Metas: </a:t>
            </a:r>
          </a:p>
          <a:p>
            <a:pPr lvl="1" algn="just"/>
            <a:r>
              <a:rPr lang="pt-BR" dirty="0" smtClean="0"/>
              <a:t>Orientar 100% das gestantes sobre os riscos do tabagismo e do uso de álcool e drogas na gestação.</a:t>
            </a:r>
          </a:p>
          <a:p>
            <a:pPr lvl="1" algn="just"/>
            <a:r>
              <a:rPr lang="pt-BR" dirty="0" smtClean="0"/>
              <a:t>Orientar 100% das gestantes sobre higiene bucal.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Resultados: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4" name="グラフ 33"/>
          <p:cNvGraphicFramePr/>
          <p:nvPr>
            <p:extLst>
              <p:ext uri="{D42A27DB-BD31-4B8C-83A1-F6EECF244321}">
                <p14:modId xmlns:p14="http://schemas.microsoft.com/office/powerpoint/2010/main" val="2915886328"/>
              </p:ext>
            </p:extLst>
          </p:nvPr>
        </p:nvGraphicFramePr>
        <p:xfrm>
          <a:off x="259791" y="3191455"/>
          <a:ext cx="5556886" cy="325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34"/>
          <p:cNvGraphicFramePr/>
          <p:nvPr>
            <p:extLst>
              <p:ext uri="{D42A27DB-BD31-4B8C-83A1-F6EECF244321}">
                <p14:modId xmlns:p14="http://schemas.microsoft.com/office/powerpoint/2010/main" val="723449017"/>
              </p:ext>
            </p:extLst>
          </p:nvPr>
        </p:nvGraphicFramePr>
        <p:xfrm>
          <a:off x="5894566" y="3387143"/>
          <a:ext cx="6169088" cy="301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12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895" y="383191"/>
            <a:ext cx="10515600" cy="238576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accent2"/>
                </a:solidFill>
              </a:rPr>
              <a:t>Objetivo 7: </a:t>
            </a:r>
            <a:r>
              <a:rPr lang="pt-BR" dirty="0"/>
              <a:t>Ampliar a cobertura da atenção as puérperas.</a:t>
            </a:r>
          </a:p>
          <a:p>
            <a:pPr algn="just"/>
            <a:r>
              <a:rPr lang="pt-BR" dirty="0">
                <a:solidFill>
                  <a:schemeClr val="accent2"/>
                </a:solidFill>
              </a:rPr>
              <a:t>Meta </a:t>
            </a:r>
            <a:r>
              <a:rPr lang="pt-BR" dirty="0" smtClean="0">
                <a:solidFill>
                  <a:schemeClr val="accent2"/>
                </a:solidFill>
              </a:rPr>
              <a:t>: </a:t>
            </a:r>
            <a:r>
              <a:rPr lang="pt-BR" dirty="0" smtClean="0"/>
              <a:t>Garantir </a:t>
            </a:r>
            <a:r>
              <a:rPr lang="pt-BR" dirty="0"/>
              <a:t>a 100% das puérperas cadastradas no programa de Pré-Natal e Puerpério da Unidade de Saúde consulta puerperal antes dos 42 dias após o parto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Resultado:</a:t>
            </a:r>
            <a:endParaRPr lang="pt-BR" dirty="0">
              <a:solidFill>
                <a:schemeClr val="accent2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36"/>
          <p:cNvGraphicFramePr/>
          <p:nvPr>
            <p:extLst>
              <p:ext uri="{D42A27DB-BD31-4B8C-83A1-F6EECF244321}">
                <p14:modId xmlns:p14="http://schemas.microsoft.com/office/powerpoint/2010/main" val="1668646525"/>
              </p:ext>
            </p:extLst>
          </p:nvPr>
        </p:nvGraphicFramePr>
        <p:xfrm>
          <a:off x="3038341" y="2641175"/>
          <a:ext cx="6683778" cy="375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4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21"/>
            <a:ext cx="10515600" cy="1325563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06252"/>
            <a:ext cx="10958848" cy="2802727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Cachoeira do Sul </a:t>
            </a:r>
            <a:r>
              <a:rPr lang="pt-BR" dirty="0" smtClean="0"/>
              <a:t>está localizado na região central do RS, com cerca de 83 mil habitantes.</a:t>
            </a:r>
          </a:p>
          <a:p>
            <a:pPr algn="just"/>
            <a:r>
              <a:rPr lang="pt-BR" dirty="0" smtClean="0"/>
              <a:t>O</a:t>
            </a:r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solidFill>
                  <a:srgbClr val="002060"/>
                </a:solidFill>
              </a:rPr>
              <a:t>Bairro </a:t>
            </a:r>
            <a:r>
              <a:rPr lang="pt-BR" b="1" dirty="0" err="1" smtClean="0">
                <a:solidFill>
                  <a:srgbClr val="002060"/>
                </a:solidFill>
              </a:rPr>
              <a:t>Promorar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dirty="0" smtClean="0"/>
              <a:t>está localizado na região urbana da cidade. </a:t>
            </a:r>
            <a:r>
              <a:rPr lang="pt-BR" dirty="0"/>
              <a:t> Nasceu a partir dos problemas </a:t>
            </a:r>
            <a:r>
              <a:rPr lang="pt-BR" dirty="0" smtClean="0"/>
              <a:t>habitacionais, </a:t>
            </a:r>
            <a:r>
              <a:rPr lang="pt-BR" dirty="0"/>
              <a:t>sendo uma área de moradias </a:t>
            </a:r>
            <a:r>
              <a:rPr lang="pt-BR" dirty="0" smtClean="0"/>
              <a:t>populares e apresenta problemas relacionados à violência.</a:t>
            </a:r>
            <a:endParaRPr lang="pt-BR" dirty="0"/>
          </a:p>
        </p:txBody>
      </p:sp>
      <p:pic>
        <p:nvPicPr>
          <p:cNvPr id="1026" name="Picture 2" descr="Localização de Cachoeira do S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5" y="4193645"/>
            <a:ext cx="2585367" cy="223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âteau d'Eau e Catedral Nossa Senhora da Concei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28" y="4167558"/>
            <a:ext cx="3387144" cy="22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58140" y="6498707"/>
            <a:ext cx="410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http://pt.wikipedia.org/wiki/Cachoeira_do_Sul</a:t>
            </a:r>
            <a:endParaRPr lang="pt-BR" sz="1400" dirty="0"/>
          </a:p>
        </p:txBody>
      </p:sp>
      <p:pic>
        <p:nvPicPr>
          <p:cNvPr id="1030" name="Picture 6" descr="http://adm.novacachoeira.com.br/arquivos/noticias/d819e65f54c412fd3bdb155096a3d51d-noticias-noticias-cachoeira-do-sul-cachoeira-do-sul-noticias-portal-de-noticias-cachoeira-do-sul-portal-cachoeira-do-s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70" y="4167558"/>
            <a:ext cx="3382345" cy="2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028357" y="6498707"/>
            <a:ext cx="328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http://www.novacachoeira.com.br/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1385" y="3731980"/>
            <a:ext cx="353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Município de Cachoeira do Sul – RS.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952542" y="3718937"/>
            <a:ext cx="17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Bairro </a:t>
            </a:r>
            <a:r>
              <a:rPr lang="pt-BR" dirty="0" err="1" smtClean="0"/>
              <a:t>Promorar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49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014" y="35743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accent2"/>
                </a:solidFill>
              </a:rPr>
              <a:t>Objetivo 8: </a:t>
            </a:r>
            <a:r>
              <a:rPr lang="pt-BR" dirty="0"/>
              <a:t>Melhorar a qualidade da atenção às puérperas na Unidade de Saúde.</a:t>
            </a:r>
          </a:p>
          <a:p>
            <a:pPr algn="just"/>
            <a:r>
              <a:rPr lang="pt-BR" dirty="0">
                <a:solidFill>
                  <a:schemeClr val="accent2"/>
                </a:solidFill>
              </a:rPr>
              <a:t>Metas </a:t>
            </a:r>
            <a:r>
              <a:rPr lang="pt-BR" dirty="0" smtClean="0">
                <a:solidFill>
                  <a:schemeClr val="accent2"/>
                </a:solidFill>
              </a:rPr>
              <a:t>:</a:t>
            </a:r>
            <a:endParaRPr lang="pt-BR" dirty="0">
              <a:solidFill>
                <a:schemeClr val="accent2"/>
              </a:solidFill>
            </a:endParaRPr>
          </a:p>
          <a:p>
            <a:pPr lvl="1" algn="just"/>
            <a:r>
              <a:rPr lang="pt-BR" dirty="0"/>
              <a:t>Examinar as mamas em 100% das puérperas cadastradas no Programa.</a:t>
            </a:r>
          </a:p>
          <a:p>
            <a:pPr lvl="1" algn="just"/>
            <a:r>
              <a:rPr lang="pt-BR" dirty="0" smtClean="0"/>
              <a:t>Examinar o abdome em 100% das puérperas cadastradas no Programa.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Resultados:</a:t>
            </a:r>
          </a:p>
          <a:p>
            <a:pPr algn="just"/>
            <a:endParaRPr lang="pt-BR" dirty="0" smtClean="0"/>
          </a:p>
        </p:txBody>
      </p:sp>
      <p:graphicFrame>
        <p:nvGraphicFramePr>
          <p:cNvPr id="4" name="グラフ 37"/>
          <p:cNvGraphicFramePr/>
          <p:nvPr>
            <p:extLst>
              <p:ext uri="{D42A27DB-BD31-4B8C-83A1-F6EECF244321}">
                <p14:modId xmlns:p14="http://schemas.microsoft.com/office/powerpoint/2010/main" val="2526671378"/>
              </p:ext>
            </p:extLst>
          </p:nvPr>
        </p:nvGraphicFramePr>
        <p:xfrm>
          <a:off x="419702" y="3223648"/>
          <a:ext cx="5608899" cy="308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38"/>
          <p:cNvGraphicFramePr/>
          <p:nvPr>
            <p:extLst>
              <p:ext uri="{D42A27DB-BD31-4B8C-83A1-F6EECF244321}">
                <p14:modId xmlns:p14="http://schemas.microsoft.com/office/powerpoint/2010/main" val="116922184"/>
              </p:ext>
            </p:extLst>
          </p:nvPr>
        </p:nvGraphicFramePr>
        <p:xfrm>
          <a:off x="6077754" y="3300541"/>
          <a:ext cx="5508938" cy="304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97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8803" y="151372"/>
            <a:ext cx="10515600" cy="4351338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accent2"/>
                </a:solidFill>
              </a:rPr>
              <a:t>Objetivo 8: </a:t>
            </a:r>
            <a:r>
              <a:rPr lang="pt-BR" dirty="0" smtClean="0"/>
              <a:t>Melhorar a qualidade da atenção às puérperas na Unidade de Saúde.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Metas :</a:t>
            </a:r>
          </a:p>
          <a:p>
            <a:pPr lvl="1" algn="just"/>
            <a:r>
              <a:rPr lang="pt-BR" dirty="0" smtClean="0"/>
              <a:t>Avaliar intercorrências em 100% das puérperas cadastradas no Programa.</a:t>
            </a:r>
          </a:p>
          <a:p>
            <a:pPr lvl="1" algn="just"/>
            <a:r>
              <a:rPr lang="pt-BR" dirty="0" smtClean="0"/>
              <a:t>Prescrever a 100% das puérperas um dos métodos de anticoncepção.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Resultados:</a:t>
            </a:r>
          </a:p>
          <a:p>
            <a:pPr algn="just"/>
            <a:endParaRPr lang="pt-BR" dirty="0"/>
          </a:p>
        </p:txBody>
      </p:sp>
      <p:graphicFrame>
        <p:nvGraphicFramePr>
          <p:cNvPr id="7" name="グラフ 41"/>
          <p:cNvGraphicFramePr/>
          <p:nvPr>
            <p:extLst>
              <p:ext uri="{D42A27DB-BD31-4B8C-83A1-F6EECF244321}">
                <p14:modId xmlns:p14="http://schemas.microsoft.com/office/powerpoint/2010/main" val="687493974"/>
              </p:ext>
            </p:extLst>
          </p:nvPr>
        </p:nvGraphicFramePr>
        <p:xfrm>
          <a:off x="552718" y="3387144"/>
          <a:ext cx="5152253" cy="266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42"/>
          <p:cNvGraphicFramePr/>
          <p:nvPr>
            <p:extLst>
              <p:ext uri="{D42A27DB-BD31-4B8C-83A1-F6EECF244321}">
                <p14:modId xmlns:p14="http://schemas.microsoft.com/office/powerpoint/2010/main" val="105075786"/>
              </p:ext>
            </p:extLst>
          </p:nvPr>
        </p:nvGraphicFramePr>
        <p:xfrm>
          <a:off x="6187628" y="3444457"/>
          <a:ext cx="4798051" cy="265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96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1079" y="627889"/>
            <a:ext cx="10515600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accent2"/>
                </a:solidFill>
              </a:rPr>
              <a:t>Objetivo 9: </a:t>
            </a:r>
            <a:r>
              <a:rPr lang="pt-BR" dirty="0"/>
              <a:t>Melhorar a adesão das mães ao puerpério.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Meta: </a:t>
            </a:r>
            <a:r>
              <a:rPr lang="pt-BR" dirty="0" smtClean="0"/>
              <a:t>Realizar </a:t>
            </a:r>
            <a:r>
              <a:rPr lang="pt-BR" dirty="0"/>
              <a:t>busca ativa em 100% das puérperas que não realizaram a consulta de puerpério até 30 dias após o parto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Resultado:</a:t>
            </a:r>
            <a:endParaRPr lang="pt-BR" dirty="0">
              <a:solidFill>
                <a:schemeClr val="accent2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43"/>
          <p:cNvGraphicFramePr/>
          <p:nvPr>
            <p:extLst>
              <p:ext uri="{D42A27DB-BD31-4B8C-83A1-F6EECF244321}">
                <p14:modId xmlns:p14="http://schemas.microsoft.com/office/powerpoint/2010/main" val="1326482780"/>
              </p:ext>
            </p:extLst>
          </p:nvPr>
        </p:nvGraphicFramePr>
        <p:xfrm>
          <a:off x="2832814" y="3013657"/>
          <a:ext cx="6150223" cy="325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0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896" y="1143044"/>
            <a:ext cx="10515600" cy="4351338"/>
          </a:xfrm>
        </p:spPr>
        <p:txBody>
          <a:bodyPr/>
          <a:lstStyle/>
          <a:p>
            <a:r>
              <a:rPr lang="pt-BR" dirty="0">
                <a:solidFill>
                  <a:schemeClr val="accent2"/>
                </a:solidFill>
              </a:rPr>
              <a:t>Objetivo 10: </a:t>
            </a:r>
            <a:r>
              <a:rPr lang="pt-BR" dirty="0"/>
              <a:t>Melhorar o registro das informações.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Meta: </a:t>
            </a:r>
            <a:r>
              <a:rPr lang="pt-BR" dirty="0" smtClean="0"/>
              <a:t>Manter </a:t>
            </a:r>
            <a:r>
              <a:rPr lang="pt-BR" dirty="0"/>
              <a:t>registro na ficha de acompanhamento do Programa 100% das puérperas</a:t>
            </a:r>
            <a:r>
              <a:rPr lang="pt-BR" dirty="0" smtClean="0"/>
              <a:t>.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Resultado:</a:t>
            </a:r>
            <a:endParaRPr lang="pt-BR" dirty="0">
              <a:solidFill>
                <a:schemeClr val="accent2"/>
              </a:solidFill>
            </a:endParaRPr>
          </a:p>
          <a:p>
            <a:endParaRPr lang="pt-BR" dirty="0"/>
          </a:p>
        </p:txBody>
      </p:sp>
      <p:graphicFrame>
        <p:nvGraphicFramePr>
          <p:cNvPr id="4" name="グラフ 44"/>
          <p:cNvGraphicFramePr/>
          <p:nvPr>
            <p:extLst>
              <p:ext uri="{D42A27DB-BD31-4B8C-83A1-F6EECF244321}">
                <p14:modId xmlns:p14="http://schemas.microsoft.com/office/powerpoint/2010/main" val="2421842697"/>
              </p:ext>
            </p:extLst>
          </p:nvPr>
        </p:nvGraphicFramePr>
        <p:xfrm>
          <a:off x="3155660" y="3073894"/>
          <a:ext cx="5408791" cy="247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1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425" y="180304"/>
            <a:ext cx="10696978" cy="333562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accent2"/>
                </a:solidFill>
              </a:rPr>
              <a:t>Objetivo 11: </a:t>
            </a:r>
            <a:r>
              <a:rPr lang="pt-BR" dirty="0"/>
              <a:t>Promover a saúde das puérperas.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Metas:</a:t>
            </a:r>
            <a:endParaRPr lang="pt-BR" dirty="0">
              <a:solidFill>
                <a:schemeClr val="accent2"/>
              </a:solidFill>
            </a:endParaRPr>
          </a:p>
          <a:p>
            <a:pPr lvl="1" algn="just"/>
            <a:r>
              <a:rPr lang="pt-BR" dirty="0"/>
              <a:t>Orientar 100% das puérperas cadastradas no Programa sobre os cuidados do recém-nascido</a:t>
            </a:r>
            <a:r>
              <a:rPr lang="pt-BR" dirty="0" smtClean="0"/>
              <a:t>.</a:t>
            </a:r>
          </a:p>
          <a:p>
            <a:pPr lvl="1" algn="just"/>
            <a:r>
              <a:rPr lang="pt-BR" dirty="0" smtClean="0"/>
              <a:t>Orientar 100% das puérperas cadastradas no Programa sobre aleitamento materno exclusivo.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Resultados:</a:t>
            </a:r>
            <a:endParaRPr lang="pt-BR" dirty="0">
              <a:solidFill>
                <a:schemeClr val="accent2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46"/>
          <p:cNvGraphicFramePr/>
          <p:nvPr>
            <p:extLst>
              <p:ext uri="{D42A27DB-BD31-4B8C-83A1-F6EECF244321}">
                <p14:modId xmlns:p14="http://schemas.microsoft.com/office/powerpoint/2010/main" val="3547676664"/>
              </p:ext>
            </p:extLst>
          </p:nvPr>
        </p:nvGraphicFramePr>
        <p:xfrm>
          <a:off x="784676" y="4025944"/>
          <a:ext cx="5004324" cy="271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7"/>
          <p:cNvGraphicFramePr/>
          <p:nvPr>
            <p:extLst>
              <p:ext uri="{D42A27DB-BD31-4B8C-83A1-F6EECF244321}">
                <p14:modId xmlns:p14="http://schemas.microsoft.com/office/powerpoint/2010/main" val="4195027708"/>
              </p:ext>
            </p:extLst>
          </p:nvPr>
        </p:nvGraphicFramePr>
        <p:xfrm>
          <a:off x="6090097" y="4159875"/>
          <a:ext cx="4950892" cy="262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94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986" y="383191"/>
            <a:ext cx="10515600" cy="3300167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accent2"/>
                </a:solidFill>
              </a:rPr>
              <a:t>Objetivo 11: </a:t>
            </a:r>
            <a:r>
              <a:rPr lang="pt-BR" dirty="0" smtClean="0"/>
              <a:t>Promover a saúde das puérperas.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Meta: </a:t>
            </a:r>
          </a:p>
          <a:p>
            <a:pPr lvl="1" algn="just"/>
            <a:r>
              <a:rPr lang="pt-BR" dirty="0" smtClean="0"/>
              <a:t>Orientar </a:t>
            </a:r>
            <a:r>
              <a:rPr lang="pt-BR" dirty="0"/>
              <a:t>100% das puérperas cadastradas no Programa sobre planejamento familiar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chemeClr val="accent2"/>
                </a:solidFill>
              </a:rPr>
              <a:t>Resultado:</a:t>
            </a:r>
            <a:endParaRPr lang="pt-BR" dirty="0">
              <a:solidFill>
                <a:schemeClr val="accent2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48"/>
          <p:cNvGraphicFramePr/>
          <p:nvPr>
            <p:extLst>
              <p:ext uri="{D42A27DB-BD31-4B8C-83A1-F6EECF244321}">
                <p14:modId xmlns:p14="http://schemas.microsoft.com/office/powerpoint/2010/main" val="4063499447"/>
              </p:ext>
            </p:extLst>
          </p:nvPr>
        </p:nvGraphicFramePr>
        <p:xfrm>
          <a:off x="3201875" y="3045518"/>
          <a:ext cx="5667683" cy="302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1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318" y="59508"/>
            <a:ext cx="10515600" cy="1325563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1" y="1081825"/>
            <a:ext cx="7147775" cy="565382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Aumento da cobertura do pré-natal de 38% para 53%, aproximando-se da meta de 60%.</a:t>
            </a:r>
          </a:p>
          <a:p>
            <a:pPr algn="just"/>
            <a:r>
              <a:rPr lang="pt-BR" dirty="0" smtClean="0"/>
              <a:t>Realização de busca ativa, garantindo melhor adesão aos programas de pré-natal e puerpério.</a:t>
            </a:r>
          </a:p>
          <a:p>
            <a:pPr algn="just"/>
            <a:r>
              <a:rPr lang="pt-BR" dirty="0" smtClean="0"/>
              <a:t>Melhora na qualidade de registro da unidade, possibilitando adequado monitoramento das ações.</a:t>
            </a:r>
          </a:p>
          <a:p>
            <a:pPr algn="just"/>
            <a:r>
              <a:rPr lang="pt-BR" dirty="0" smtClean="0"/>
              <a:t>Garantia de adequação dos protocolos do ministério da saúde.</a:t>
            </a:r>
          </a:p>
          <a:p>
            <a:pPr algn="just"/>
            <a:r>
              <a:rPr lang="pt-BR" dirty="0" smtClean="0"/>
              <a:t>Desenvolvimento de ações de promoção em saúde, através da consulta individual e grupos.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85" y="1980942"/>
            <a:ext cx="4520516" cy="3217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508385" y="1611610"/>
            <a:ext cx="366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Grupo de gestantes. Arquivo pessoal.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32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Adequação e capacitação da UBS aos protocolos do Ministério da Saúde. Organização do serviço para proporcionar atendimento e acolhimento qualificado e rápido as gestantes e puérperas.</a:t>
            </a:r>
          </a:p>
          <a:p>
            <a:pPr algn="just"/>
            <a:r>
              <a:rPr lang="pt-BR" dirty="0" smtClean="0"/>
              <a:t>Qualidade e promoção em saúde na assistência às gestantes e puérperas.</a:t>
            </a:r>
          </a:p>
          <a:p>
            <a:pPr algn="just"/>
            <a:r>
              <a:rPr lang="pt-BR" dirty="0" smtClean="0"/>
              <a:t>Mobilização e sensibilização das gestantes e comunidade para importância dos programas de pré-natal e puerpério.</a:t>
            </a:r>
          </a:p>
          <a:p>
            <a:pPr algn="just"/>
            <a:r>
              <a:rPr lang="pt-BR" dirty="0" smtClean="0"/>
              <a:t>Interação com a gestão municipal para proporcionar melhorias no atendimento à comunidade.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6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ações já estão incorporadas na rotina da UBS.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Há necessidade de ampliar as ações além da UBS, com maior mobilidade e participação da comunidade na saúde da população.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Há necessidade de maior investimento, por parte da gestão municipal, para melhorias da estrutura física e equipamentos da UBS.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870" y="960"/>
            <a:ext cx="11668259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CRÍTICA SOBRE O PROCESSO PESSOAL DE APRENDIZAGEM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18" y="1442434"/>
            <a:ext cx="10877282" cy="522882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curso foi bastante além das expectativas, pois, em um tempo relativamente curto de tempo, fomos capazes e avaliar a situação da nossa unidade, elaborar estratégias para sua melhoria, colocar em prática as ações e avaliar o resultados destas ações.</a:t>
            </a:r>
          </a:p>
          <a:p>
            <a:pPr algn="just"/>
            <a:r>
              <a:rPr lang="pt-BR" dirty="0" smtClean="0"/>
              <a:t>O curso proporcionou crescimento pessoal e profissional. Proporcionou um olhar crítico das adequações/inadequações da unidade e só assim, fomos capazes de refletir medidas necessárias para melhorar a qualidade de atendimento e meios de colocar em prática estas medidas.</a:t>
            </a:r>
          </a:p>
          <a:p>
            <a:pPr algn="just"/>
            <a:r>
              <a:rPr lang="pt-BR" dirty="0" smtClean="0"/>
              <a:t>A iniciativa é o primeiro passo para promover melhorias na assistência à comunidade e, consequentemente, promover saúde à população.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26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458" y="1109258"/>
            <a:ext cx="7933384" cy="574874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Saúde da Família 1</a:t>
            </a:r>
            <a:r>
              <a:rPr lang="pt-BR" dirty="0" smtClean="0"/>
              <a:t>, com área de abrangência de cerca de 3 mil habitantes, tem estrutura bastante </a:t>
            </a:r>
            <a:r>
              <a:rPr lang="pt-BR" dirty="0"/>
              <a:t>precária, com grandes limitações de espaço físico, medicamentos e insumos.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 população alvo do presente trabalho será as gestantes da área de cobertura da ESF1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 estimativa de cobertura do pré-natal na ESF1 apresenta-se em torno de 38% sugerindo possibilidade de ampliação dessa população e consequentemente dos benefícios do acompanhamento pré-natal.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45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23" y="544472"/>
            <a:ext cx="3422919" cy="19253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22" y="2694132"/>
            <a:ext cx="3422919" cy="19253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3" y="4812930"/>
            <a:ext cx="3408608" cy="191734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98622" y="175140"/>
            <a:ext cx="331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ESF1 –</a:t>
            </a:r>
            <a:r>
              <a:rPr lang="pt-BR" dirty="0" err="1" smtClean="0"/>
              <a:t>Promorar</a:t>
            </a:r>
            <a:r>
              <a:rPr lang="pt-BR" dirty="0" smtClean="0"/>
              <a:t>. Arquivo pessoal.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11" y="1825625"/>
            <a:ext cx="10515600" cy="1325563"/>
          </a:xfrm>
        </p:spPr>
        <p:txBody>
          <a:bodyPr/>
          <a:lstStyle/>
          <a:p>
            <a:r>
              <a:rPr lang="pt-BR" b="1" dirty="0" smtClean="0"/>
              <a:t>OBRIGADA PELA ATENÇÃO.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840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691685"/>
            <a:ext cx="10515600" cy="3485278"/>
          </a:xfrm>
        </p:spPr>
        <p:txBody>
          <a:bodyPr/>
          <a:lstStyle/>
          <a:p>
            <a:r>
              <a:rPr lang="pt-BR" dirty="0"/>
              <a:t>Melhorar a atenção no Pré-Natal e </a:t>
            </a:r>
            <a:r>
              <a:rPr lang="pt-BR" dirty="0" smtClean="0"/>
              <a:t>Puerpério da ESF 1.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0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730" y="1056068"/>
            <a:ext cx="10877281" cy="6833786"/>
          </a:xfrm>
        </p:spPr>
        <p:txBody>
          <a:bodyPr/>
          <a:lstStyle/>
          <a:p>
            <a:pPr algn="just"/>
            <a:r>
              <a:rPr lang="pt-BR" dirty="0" smtClean="0"/>
              <a:t>Será realizada uma intervenção na assistência às gestantes e puérperas da área de abrangência da UBS com duração de 12 semanas.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Monitorização e Avaliação: </a:t>
            </a:r>
          </a:p>
          <a:p>
            <a:pPr lvl="1" algn="just"/>
            <a:r>
              <a:rPr lang="pt-BR" dirty="0" smtClean="0"/>
              <a:t>Implantar a ficha espelho da carteirinha da gestante a fim de monitorar mensalmente a adequação dos protocolos e qualidade dos registros.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/>
              <a:t>Organização e Gestão do serviço: </a:t>
            </a:r>
          </a:p>
          <a:p>
            <a:pPr lvl="1" algn="just"/>
            <a:r>
              <a:rPr lang="pt-BR" dirty="0" smtClean="0"/>
              <a:t>Cadastrar </a:t>
            </a:r>
            <a:r>
              <a:rPr lang="pt-BR" dirty="0"/>
              <a:t>todas as gestantes da área de cobertura da unidade de saúde e implementar o uso de ficha-espelho da carteira de gestantes para monitorização das </a:t>
            </a:r>
            <a:r>
              <a:rPr lang="pt-BR" dirty="0" smtClean="0"/>
              <a:t>ações, além do SISPRENATAL. 	</a:t>
            </a:r>
          </a:p>
          <a:p>
            <a:pPr lvl="1" algn="just"/>
            <a:r>
              <a:rPr lang="pt-BR" dirty="0" smtClean="0"/>
              <a:t>Organizar visitas domiciliares para busca ativa das gestantes. 	</a:t>
            </a:r>
          </a:p>
          <a:p>
            <a:pPr lvl="1" algn="just"/>
            <a:r>
              <a:rPr lang="pt-BR" dirty="0" smtClean="0"/>
              <a:t>Organizar a agenda para acolhimento das gestantes e puérperas em livre demanda e provenientes das buscas ativas.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09411" y="-37676"/>
            <a:ext cx="10515600" cy="1325563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4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Engajamento público: </a:t>
            </a:r>
          </a:p>
          <a:p>
            <a:pPr lvl="1" algn="just"/>
            <a:r>
              <a:rPr lang="pt-BR" dirty="0" smtClean="0"/>
              <a:t>Esclarecer a comunidade sobre a importância dos programas de pré-natal e puerpério através de cartazes e panfletos, além de visitas domiciliares. </a:t>
            </a:r>
          </a:p>
          <a:p>
            <a:pPr lvl="1" algn="just"/>
            <a:r>
              <a:rPr lang="pt-BR" dirty="0" smtClean="0"/>
              <a:t>Ouvir as sugestões da comunidade.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Qualificação da prática clínica: </a:t>
            </a:r>
          </a:p>
          <a:p>
            <a:pPr lvl="1" algn="just"/>
            <a:r>
              <a:rPr lang="pt-BR" dirty="0" smtClean="0"/>
              <a:t>Capacitar a equipe para atendimento pré-natal e puerpério, além de promoção em saúde. </a:t>
            </a:r>
          </a:p>
          <a:p>
            <a:pPr lvl="1" algn="just"/>
            <a:r>
              <a:rPr lang="pt-BR" dirty="0" smtClean="0"/>
              <a:t>Imprimir o manual do pré-natal e puerpério do MS para disponibilização na unidade de saúde.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09411" y="339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4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172" y="0"/>
            <a:ext cx="10515600" cy="1325563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OBJETIVOS, METAS e RESULTADOS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5321" y="1325563"/>
            <a:ext cx="10515600" cy="4351338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Objetivo 1: </a:t>
            </a:r>
            <a:r>
              <a:rPr lang="pt-BR" dirty="0"/>
              <a:t>Ampliar a cobertura Pré-Natal e Puerpério.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Meta:  </a:t>
            </a:r>
            <a:r>
              <a:rPr lang="pt-BR" dirty="0" smtClean="0"/>
              <a:t>Alcançar </a:t>
            </a:r>
            <a:r>
              <a:rPr lang="pt-BR" dirty="0"/>
              <a:t>60% de cobertura das gestantes cadastradas no Programa de Pré-natal da unidade de saúde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Resultado: </a:t>
            </a:r>
            <a:endParaRPr lang="pt-BR" dirty="0">
              <a:solidFill>
                <a:srgbClr val="00206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グラフ 17"/>
          <p:cNvGraphicFramePr/>
          <p:nvPr>
            <p:extLst>
              <p:ext uri="{D42A27DB-BD31-4B8C-83A1-F6EECF244321}">
                <p14:modId xmlns:p14="http://schemas.microsoft.com/office/powerpoint/2010/main" val="510156985"/>
              </p:ext>
            </p:extLst>
          </p:nvPr>
        </p:nvGraphicFramePr>
        <p:xfrm>
          <a:off x="3038341" y="3348507"/>
          <a:ext cx="6008350" cy="337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1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927" y="283335"/>
            <a:ext cx="10515600" cy="2614411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Objetivo 2: </a:t>
            </a:r>
            <a:r>
              <a:rPr lang="pt-BR" dirty="0"/>
              <a:t>Melhorar a qualidade da atenção ao pré-natal e puerpério realizado na Unidade.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Meta: </a:t>
            </a:r>
            <a:r>
              <a:rPr lang="pt-BR" dirty="0" smtClean="0"/>
              <a:t>Garantir </a:t>
            </a:r>
            <a:r>
              <a:rPr lang="pt-BR" dirty="0"/>
              <a:t>a 100% das gestantes o ingresso no Programa de Pré-Natal no primeiro trimestre de gestação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</a:t>
            </a:r>
            <a:r>
              <a:rPr lang="pt-BR" dirty="0" smtClean="0"/>
              <a:t>:</a:t>
            </a:r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4" name="グラフ 18"/>
          <p:cNvGraphicFramePr/>
          <p:nvPr>
            <p:extLst>
              <p:ext uri="{D42A27DB-BD31-4B8C-83A1-F6EECF244321}">
                <p14:modId xmlns:p14="http://schemas.microsoft.com/office/powerpoint/2010/main" val="510215310"/>
              </p:ext>
            </p:extLst>
          </p:nvPr>
        </p:nvGraphicFramePr>
        <p:xfrm>
          <a:off x="2933099" y="3214553"/>
          <a:ext cx="6171255" cy="352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8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5308" y="103031"/>
            <a:ext cx="10812887" cy="502276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Objetivo 2: </a:t>
            </a:r>
            <a:r>
              <a:rPr lang="pt-BR" dirty="0" smtClean="0"/>
              <a:t>Melhorar a qualidade da atenção ao pré-natal e puerpério realizado na Unidade.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Metas: </a:t>
            </a:r>
          </a:p>
          <a:p>
            <a:pPr lvl="1" algn="just"/>
            <a:r>
              <a:rPr lang="pt-BR" dirty="0" smtClean="0"/>
              <a:t>Realizar pelo menos um exame ginecológico por trimestre em 100% das gestantes.</a:t>
            </a:r>
          </a:p>
          <a:p>
            <a:pPr lvl="1" algn="just"/>
            <a:r>
              <a:rPr lang="pt-BR" dirty="0" smtClean="0"/>
              <a:t>Meta: Realizar pelo menos um exame de mamas em 100% das gestantes.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Resultados:</a:t>
            </a:r>
          </a:p>
          <a:p>
            <a:pPr algn="just"/>
            <a:endParaRPr lang="pt-BR" dirty="0"/>
          </a:p>
        </p:txBody>
      </p:sp>
      <p:graphicFrame>
        <p:nvGraphicFramePr>
          <p:cNvPr id="4" name="グラフ 19"/>
          <p:cNvGraphicFramePr/>
          <p:nvPr>
            <p:extLst>
              <p:ext uri="{D42A27DB-BD31-4B8C-83A1-F6EECF244321}">
                <p14:modId xmlns:p14="http://schemas.microsoft.com/office/powerpoint/2010/main" val="2427988131"/>
              </p:ext>
            </p:extLst>
          </p:nvPr>
        </p:nvGraphicFramePr>
        <p:xfrm>
          <a:off x="16996" y="3657600"/>
          <a:ext cx="5868316" cy="284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20"/>
          <p:cNvGraphicFramePr/>
          <p:nvPr>
            <p:extLst>
              <p:ext uri="{D42A27DB-BD31-4B8C-83A1-F6EECF244321}">
                <p14:modId xmlns:p14="http://schemas.microsoft.com/office/powerpoint/2010/main" val="656410089"/>
              </p:ext>
            </p:extLst>
          </p:nvPr>
        </p:nvGraphicFramePr>
        <p:xfrm>
          <a:off x="6297769" y="3528462"/>
          <a:ext cx="5894231" cy="292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15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1661</Words>
  <Application>Microsoft Office PowerPoint</Application>
  <PresentationFormat>Widescreen</PresentationFormat>
  <Paragraphs>163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Melhoria da Atenção ao Pré-natal e Puerpério na Unidade de Saúde da Equipe de Saúde da Família-1 de Cachoeira do Sul - RS </vt:lpstr>
      <vt:lpstr>INTRODUÇÃO</vt:lpstr>
      <vt:lpstr>Apresentação do PowerPoint</vt:lpstr>
      <vt:lpstr>OBJETIVO</vt:lpstr>
      <vt:lpstr>METODOLOGIA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RESULTADOS:</vt:lpstr>
      <vt:lpstr>DISCUSSÃO</vt:lpstr>
      <vt:lpstr>DISCUSSÃO</vt:lpstr>
      <vt:lpstr>REFLEXÃO CRÍTICA SOBRE O PROCESSO PESSOAL DE APRENDIZAGEM</vt:lpstr>
      <vt:lpstr>OBRIGADA PELA ATENÇÃO.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Pré-natal e Puerpério na Unidade de Saúde da Equipe de Saúde da Família-1 de Cachoeira do Sul - RS</dc:title>
  <dc:creator>Yumi</dc:creator>
  <cp:lastModifiedBy>Yumi</cp:lastModifiedBy>
  <cp:revision>34</cp:revision>
  <dcterms:created xsi:type="dcterms:W3CDTF">2015-01-18T15:32:20Z</dcterms:created>
  <dcterms:modified xsi:type="dcterms:W3CDTF">2015-01-22T00:23:31Z</dcterms:modified>
</cp:coreProperties>
</file>