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5" r:id="rId4"/>
    <p:sldId id="259" r:id="rId5"/>
    <p:sldId id="260" r:id="rId6"/>
    <p:sldId id="268" r:id="rId7"/>
    <p:sldId id="26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EB19A2-5034-0048-B2CC-DF4E8ABD5B6F}">
          <p14:sldIdLst>
            <p14:sldId id="256"/>
            <p14:sldId id="257"/>
            <p14:sldId id="285"/>
            <p14:sldId id="259"/>
            <p14:sldId id="260"/>
            <p14:sldId id="268"/>
            <p14:sldId id="269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Daniella:Users:boscosousa:Desktop:PROVAB:ATIVIDADES:INTERVENC&#807;A&#771;O:SEMANA%2013:PLANILHA%2013%20DANIELL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Daniella:Users:boscosousa:Desktop:PROVAB:ATIVIDADES:INTERVENC&#807;A&#771;O:SEMANA%2013:PLANILHA%2013%20DANIELL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Daniella:Users:boscosousa:Desktop:PROVAB:ATIVIDADES:INTERVENC&#807;A&#771;O:SEMANA%2013:PLANILHA%2013%20DANIELL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ropbox\TUTORIA%20-%20T%206%20atualizd%20at&#233;%2005.07%20p&#243;s%20dropbox\DANIELLA%20MARCIA%20M.%20DE%20SOUSA\planilhas%20de%20coleta%20de%20dados%20-%20interven&#231;&#227;o\PLANILHA%20DANIELL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ropbox\TUTORIA%20-%20T%206%20atualizd%20at&#233;%2005.07%20p&#243;s%20dropbox\DANIELLA%20MARCIA%20M.%20DE%20SOUSA\planilhas%20de%20coleta%20de%20dados%20-%20interven&#231;&#227;o\PLANILHA%20DANIELLA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ropbox\TUTORIA%20-%20T%206%20atualizd%20at&#233;%2005.07%20p&#243;s%20dropbox\DANIELLA%20MARCIA%20M.%20DE%20SOUSA\planilhas%20de%20coleta%20de%20dados%20-%20interven&#231;&#227;o\PLANILHA%20DANIELLA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ropbox\TUTORIA%20-%20T%206%20atualizd%20at&#233;%2005.07%20p&#243;s%20dropbox\DANIELLA%20MARCIA%20M.%20DE%20SOUSA\planilhas%20de%20coleta%20de%20dados%20-%20interven&#231;&#227;o\PLANILHA%20DANIELLA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Daniella:Users:boscosousa:Desktop:PROVAB:ATIVIDADES:INTERVENC&#807;A&#771;O:SEMANA%2013:PLANILHA%2013%20DANIELL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Daniella:Users:boscosousa:Desktop:PROVAB:ATIVIDADES:INTERVENC&#807;A&#771;O:SEMANA%2013:PLANILHA%2013%20DANIELL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"/>
          <c:y val="0.0757449914776895"/>
          <c:w val="0.846775027145907"/>
          <c:h val="0.78549382286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13 DANIELLA.xls]Indicadores'!$C$5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13 DANIELLA.xls]Indicadores'!$D$4:$F$4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13 DANIELLA.xls]Indicadores'!$D$5:$F$5</c:f>
              <c:numCache>
                <c:formatCode>0.0%</c:formatCode>
                <c:ptCount val="3"/>
                <c:pt idx="0">
                  <c:v>0.130856219709208</c:v>
                </c:pt>
                <c:pt idx="1">
                  <c:v>0.222940226171244</c:v>
                </c:pt>
                <c:pt idx="2">
                  <c:v>0.352180936995153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514472"/>
        <c:axId val="514519528"/>
      </c:barChart>
      <c:catAx>
        <c:axId val="514514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519528"/>
        <c:crosses val="autoZero"/>
        <c:auto val="1"/>
        <c:lblAlgn val="ctr"/>
        <c:lblOffset val="100"/>
        <c:noMultiLvlLbl val="0"/>
      </c:catAx>
      <c:valAx>
        <c:axId val="51451952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514472"/>
        <c:crosses val="autoZero"/>
        <c:crossBetween val="between"/>
        <c:majorUnit val="0.1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63157894737"/>
          <c:y val="0.0685511845204726"/>
          <c:w val="0.8582995951417"/>
          <c:h val="0.787796995655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0.12568306010929</c:v>
                </c:pt>
                <c:pt idx="1">
                  <c:v>0.218579234972678</c:v>
                </c:pt>
                <c:pt idx="2">
                  <c:v>0.314207650273224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605608"/>
        <c:axId val="514609032"/>
      </c:barChart>
      <c:catAx>
        <c:axId val="51460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609032"/>
        <c:crosses val="autoZero"/>
        <c:auto val="1"/>
        <c:lblAlgn val="ctr"/>
        <c:lblOffset val="100"/>
        <c:noMultiLvlLbl val="0"/>
      </c:catAx>
      <c:valAx>
        <c:axId val="51460903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605608"/>
        <c:crosses val="autoZero"/>
        <c:crossBetween val="between"/>
        <c:majorUnit val="0.1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2830285861"/>
          <c:y val="0.134583905727296"/>
          <c:w val="0.837554468194695"/>
          <c:h val="0.717757702092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0.98765432098765</c:v>
                </c:pt>
                <c:pt idx="1">
                  <c:v>0.992753623188406</c:v>
                </c:pt>
                <c:pt idx="2">
                  <c:v>0.995412844036693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648824"/>
        <c:axId val="514652248"/>
      </c:barChart>
      <c:catAx>
        <c:axId val="514648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652248"/>
        <c:crossesAt val="0.0"/>
        <c:auto val="1"/>
        <c:lblAlgn val="ctr"/>
        <c:lblOffset val="100"/>
        <c:noMultiLvlLbl val="0"/>
      </c:catAx>
      <c:valAx>
        <c:axId val="51465224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648824"/>
        <c:crosses val="autoZero"/>
        <c:crossBetween val="between"/>
        <c:majorUnit val="0.1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2792607803"/>
          <c:y val="0.130493113323548"/>
          <c:w val="0.852156057494868"/>
          <c:h val="0.731873130249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0.866666666666667</c:v>
                </c:pt>
                <c:pt idx="1">
                  <c:v>0.952380952380952</c:v>
                </c:pt>
                <c:pt idx="2">
                  <c:v>0.933333333333333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691704"/>
        <c:axId val="514695128"/>
      </c:barChart>
      <c:catAx>
        <c:axId val="5146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695128"/>
        <c:crossesAt val="0.0"/>
        <c:auto val="1"/>
        <c:lblAlgn val="ctr"/>
        <c:lblOffset val="100"/>
        <c:noMultiLvlLbl val="0"/>
      </c:catAx>
      <c:valAx>
        <c:axId val="51469512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691704"/>
        <c:crosses val="autoZero"/>
        <c:crossBetween val="between"/>
        <c:majorUnit val="0.2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30705394191"/>
          <c:y val="0.150060775170094"/>
          <c:w val="0.829875518672201"/>
          <c:h val="0.71653696200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mulheres com mamografia alterada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0.75</c:v>
                </c:pt>
                <c:pt idx="1">
                  <c:v>0.846153846153846</c:v>
                </c:pt>
                <c:pt idx="2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9624"/>
        <c:axId val="2753048"/>
      </c:barChart>
      <c:catAx>
        <c:axId val="2749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753048"/>
        <c:crossesAt val="0.0"/>
        <c:auto val="1"/>
        <c:lblAlgn val="ctr"/>
        <c:lblOffset val="100"/>
        <c:noMultiLvlLbl val="0"/>
      </c:catAx>
      <c:valAx>
        <c:axId val="275304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749624"/>
        <c:crosses val="autoZero"/>
        <c:crossBetween val="between"/>
        <c:majorUnit val="0.2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30705394191"/>
          <c:y val="0.144237773412933"/>
          <c:w val="0.827800829875519"/>
          <c:h val="0.707350729306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0.307692307692308</c:v>
                </c:pt>
                <c:pt idx="1">
                  <c:v>0.95</c:v>
                </c:pt>
                <c:pt idx="2">
                  <c:v>0.928571428571429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8184"/>
        <c:axId val="2801608"/>
      </c:barChart>
      <c:catAx>
        <c:axId val="279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01608"/>
        <c:crosses val="autoZero"/>
        <c:auto val="1"/>
        <c:lblAlgn val="ctr"/>
        <c:lblOffset val="100"/>
        <c:noMultiLvlLbl val="0"/>
      </c:catAx>
      <c:valAx>
        <c:axId val="280160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7981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47899159664"/>
          <c:y val="0.148664833818766"/>
          <c:w val="0.838235294117647"/>
          <c:h val="0.707393503865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0.25</c:v>
                </c:pt>
                <c:pt idx="1">
                  <c:v>0.590909090909091</c:v>
                </c:pt>
                <c:pt idx="2">
                  <c:v>0.678571428571431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700488"/>
        <c:axId val="514703640"/>
      </c:barChart>
      <c:catAx>
        <c:axId val="514700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703640"/>
        <c:crosses val="autoZero"/>
        <c:auto val="1"/>
        <c:lblAlgn val="ctr"/>
        <c:lblOffset val="100"/>
        <c:noMultiLvlLbl val="0"/>
      </c:catAx>
      <c:valAx>
        <c:axId val="51470364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700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10653999439"/>
          <c:y val="0.103751254745199"/>
          <c:w val="0.837895598165707"/>
          <c:h val="0.7486784478114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1.0</c:v>
                </c:pt>
                <c:pt idx="1">
                  <c:v>0.964705882352941</c:v>
                </c:pt>
                <c:pt idx="2">
                  <c:v>0.984375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764264"/>
        <c:axId val="514767688"/>
      </c:barChart>
      <c:catAx>
        <c:axId val="514764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767688"/>
        <c:crossesAt val="0.0"/>
        <c:auto val="1"/>
        <c:lblAlgn val="ctr"/>
        <c:lblOffset val="100"/>
        <c:noMultiLvlLbl val="0"/>
      </c:catAx>
      <c:valAx>
        <c:axId val="51476768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764264"/>
        <c:crosses val="autoZero"/>
        <c:crossBetween val="between"/>
        <c:majorUnit val="0.1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47899159664"/>
          <c:y val="0.144487304263669"/>
          <c:w val="0.836134453781513"/>
          <c:h val="0.709164840150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1.0</c:v>
                </c:pt>
                <c:pt idx="1">
                  <c:v>0.962264150943396</c:v>
                </c:pt>
                <c:pt idx="2">
                  <c:v>0.986394557823129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806024"/>
        <c:axId val="514809448"/>
      </c:barChart>
      <c:catAx>
        <c:axId val="514806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809448"/>
        <c:crossesAt val="0.0"/>
        <c:auto val="1"/>
        <c:lblAlgn val="ctr"/>
        <c:lblOffset val="100"/>
        <c:noMultiLvlLbl val="0"/>
      </c:catAx>
      <c:valAx>
        <c:axId val="51480944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4806024"/>
        <c:crosses val="autoZero"/>
        <c:crossBetween val="between"/>
        <c:majorUnit val="0.1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F6B4BB-C73A-0C4C-854E-0557303AB99C}" type="datetimeFigureOut">
              <a:rPr lang="en-US" smtClean="0"/>
              <a:pPr/>
              <a:t>23/01/15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D8A69C-1143-B943-8B38-3AEAF61F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Aluna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Daniella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Márcia</a:t>
            </a:r>
            <a:r>
              <a:rPr lang="en-US" sz="2400" dirty="0" smtClean="0">
                <a:solidFill>
                  <a:schemeClr val="tx1"/>
                </a:solidFill>
              </a:rPr>
              <a:t> Medeiros de Sousa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Orientadora</a:t>
            </a:r>
            <a:r>
              <a:rPr lang="en-US" sz="2400" dirty="0" smtClean="0">
                <a:solidFill>
                  <a:schemeClr val="tx1"/>
                </a:solidFill>
              </a:rPr>
              <a:t>: Chandra Lima </a:t>
            </a:r>
            <a:r>
              <a:rPr lang="en-US" sz="2400" dirty="0" err="1" smtClean="0">
                <a:solidFill>
                  <a:schemeClr val="tx1"/>
                </a:solidFill>
              </a:rPr>
              <a:t>Maciel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24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tx1"/>
                </a:solidFill>
              </a:rPr>
              <a:t/>
            </a:r>
            <a:br>
              <a:rPr lang="pt-BR" sz="3100" b="1" dirty="0" smtClean="0">
                <a:solidFill>
                  <a:schemeClr val="tx1"/>
                </a:solidFill>
              </a:rPr>
            </a:br>
            <a:r>
              <a:rPr lang="pt-BR" sz="3000" b="1" dirty="0">
                <a:solidFill>
                  <a:schemeClr val="tx1"/>
                </a:solidFill>
              </a:rPr>
              <a:t/>
            </a:r>
            <a:br>
              <a:rPr lang="pt-BR" sz="3000" b="1" dirty="0">
                <a:solidFill>
                  <a:schemeClr val="tx1"/>
                </a:solidFill>
              </a:rPr>
            </a:br>
            <a:r>
              <a:rPr lang="pt-BR" sz="3000" b="1" dirty="0" smtClean="0">
                <a:solidFill>
                  <a:schemeClr val="tx1"/>
                </a:solidFill>
              </a:rPr>
              <a:t>MELHORIA </a:t>
            </a:r>
            <a:r>
              <a:rPr lang="pt-BR" sz="3000" b="1" dirty="0">
                <a:solidFill>
                  <a:schemeClr val="tx1"/>
                </a:solidFill>
              </a:rPr>
              <a:t>DO PROGRAMA DE PREVENÇÃO DO CÂNCER DO COLO DO ÚTERO E DO CÂNCER DE MAMA, NA UBS CRESO BEZERRA, NATAL/ RN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8536" y="0"/>
            <a:ext cx="58946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UNIVERSIDADE ABERTA DO SUS – UNASUS</a:t>
            </a:r>
          </a:p>
          <a:p>
            <a:pPr algn="ctr"/>
            <a:r>
              <a:rPr lang="pt-BR" b="1" dirty="0"/>
              <a:t>UNIVERSIDADE FEDERAL DE PELOTAS</a:t>
            </a:r>
          </a:p>
          <a:p>
            <a:pPr algn="ctr"/>
            <a:r>
              <a:rPr lang="pt-BR" b="1" dirty="0"/>
              <a:t>ESPECIALIZAÇÃO EM SAÚDE DA </a:t>
            </a:r>
            <a:r>
              <a:rPr lang="pt-BR" b="1" dirty="0" smtClean="0"/>
              <a:t>FAMÍLIA – </a:t>
            </a:r>
            <a:r>
              <a:rPr lang="pt-BR" b="1" dirty="0" err="1" smtClean="0"/>
              <a:t>EaD</a:t>
            </a:r>
            <a:endParaRPr lang="pt-BR" b="1" dirty="0" smtClean="0"/>
          </a:p>
          <a:p>
            <a:pPr algn="ctr"/>
            <a:r>
              <a:rPr lang="pt-BR" b="1" dirty="0" smtClean="0"/>
              <a:t>TURMA </a:t>
            </a:r>
            <a:r>
              <a:rPr lang="pt-BR" b="1" dirty="0"/>
              <a:t>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0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5760" y="478302"/>
            <a:ext cx="8482818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/>
              <a:t>Meta </a:t>
            </a:r>
            <a:r>
              <a:rPr lang="pt-BR" sz="2800" dirty="0" smtClean="0"/>
              <a:t>1.2: </a:t>
            </a:r>
            <a:r>
              <a:rPr lang="pt-BR" sz="2800" dirty="0"/>
              <a:t>Ampliar a cobertura de detecção precoce do câncer de mama das mulheres na faixa etária entre 50 e 69 anos de idade para 50%.</a:t>
            </a:r>
            <a:r>
              <a:rPr lang="pt-BR" sz="2800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sz="2800" dirty="0" smtClean="0"/>
              <a:t>Mês 1: 12,5%; mês 2: 21,9%; </a:t>
            </a:r>
            <a:r>
              <a:rPr lang="pt-BR" sz="2800" b="1" dirty="0" smtClean="0"/>
              <a:t>mês 3: 31,4%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2036" y="5536101"/>
            <a:ext cx="5243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</a:t>
            </a:r>
            <a:r>
              <a:rPr lang="pt-BR" dirty="0" smtClean="0"/>
              <a:t>2: </a:t>
            </a:r>
            <a:r>
              <a:rPr lang="pt-BR" dirty="0"/>
              <a:t>Gráfico indicativo da proporção de mulheres entre 50 e 69 anos com exame em dia para detecção precoce do câncer de mama.</a:t>
            </a:r>
          </a:p>
          <a:p>
            <a:pPr algn="just"/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21322006"/>
              </p:ext>
            </p:extLst>
          </p:nvPr>
        </p:nvGraphicFramePr>
        <p:xfrm>
          <a:off x="1812035" y="2532185"/>
          <a:ext cx="5995533" cy="300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94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7624" y="365760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 smtClean="0"/>
              <a:t>Objetivo: Qualidade</a:t>
            </a:r>
          </a:p>
          <a:p>
            <a:pPr marL="0" indent="0" algn="just">
              <a:buNone/>
            </a:pPr>
            <a:r>
              <a:rPr lang="pt-BR" sz="2800" dirty="0" smtClean="0"/>
              <a:t>Meta 2.1: </a:t>
            </a:r>
            <a:r>
              <a:rPr lang="pt-BR" dirty="0"/>
              <a:t>Obter 100% de coletas amostras satisfatórias do exame </a:t>
            </a:r>
            <a:r>
              <a:rPr lang="pt-BR" dirty="0" err="1"/>
              <a:t>citopatológico</a:t>
            </a:r>
            <a:r>
              <a:rPr lang="pt-BR" dirty="0"/>
              <a:t> do colo de útero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dirty="0" smtClean="0"/>
              <a:t>Mês 3: 99,5%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2036" y="5536101"/>
            <a:ext cx="5243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3</a:t>
            </a:r>
            <a:r>
              <a:rPr lang="pt-BR" dirty="0" smtClean="0"/>
              <a:t>: </a:t>
            </a:r>
            <a:r>
              <a:rPr lang="pt-BR" dirty="0"/>
              <a:t>Gráfico indicativo da proporção de mulheres com amostras satisfatórias do exame </a:t>
            </a:r>
            <a:r>
              <a:rPr lang="pt-BR" dirty="0" err="1"/>
              <a:t>citopatológico</a:t>
            </a:r>
            <a:r>
              <a:rPr lang="pt-BR" dirty="0"/>
              <a:t> do colo de útero.</a:t>
            </a:r>
          </a:p>
          <a:p>
            <a:pPr algn="just"/>
            <a:r>
              <a:rPr lang="pt-BR" dirty="0" smtClean="0"/>
              <a:t> 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535888092"/>
              </p:ext>
            </p:extLst>
          </p:nvPr>
        </p:nvGraphicFramePr>
        <p:xfrm>
          <a:off x="1878711" y="2405575"/>
          <a:ext cx="5177155" cy="313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9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1692" y="422031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 smtClean="0"/>
              <a:t>Objetivo: Adesão</a:t>
            </a:r>
          </a:p>
          <a:p>
            <a:pPr marL="0" indent="0" algn="just">
              <a:buNone/>
            </a:pPr>
            <a:r>
              <a:rPr lang="pt-BR" sz="2800" dirty="0" smtClean="0"/>
              <a:t>Meta 3.1: </a:t>
            </a:r>
            <a:r>
              <a:rPr lang="pt-BR" dirty="0"/>
              <a:t>Identificar 100% das mulheres com exame </a:t>
            </a:r>
            <a:r>
              <a:rPr lang="pt-BR" dirty="0" err="1"/>
              <a:t>citopatológico</a:t>
            </a:r>
            <a:r>
              <a:rPr lang="pt-BR" dirty="0"/>
              <a:t> alterado sem acompanhamento pela unidade de saúde.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dirty="0" smtClean="0"/>
              <a:t>Mês 3: 93,3%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9724" y="5853633"/>
            <a:ext cx="524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</a:t>
            </a:r>
            <a:r>
              <a:rPr lang="pt-BR" dirty="0" smtClean="0"/>
              <a:t>4: </a:t>
            </a:r>
            <a:r>
              <a:rPr lang="pt-BR" dirty="0"/>
              <a:t>Gráfico indicativo da Proporção de mulheres com exame </a:t>
            </a:r>
            <a:r>
              <a:rPr lang="pt-BR" dirty="0" err="1"/>
              <a:t>citopatológico</a:t>
            </a:r>
            <a:r>
              <a:rPr lang="pt-BR" dirty="0"/>
              <a:t> alterado que não retornaram para conhecer resultado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graphicFrame>
        <p:nvGraphicFramePr>
          <p:cNvPr id="6" name="Gráfico 4"/>
          <p:cNvGraphicFramePr/>
          <p:nvPr>
            <p:extLst>
              <p:ext uri="{D42A27DB-BD31-4B8C-83A1-F6EECF244321}">
                <p14:modId xmlns:p14="http://schemas.microsoft.com/office/powerpoint/2010/main" val="2000142085"/>
              </p:ext>
            </p:extLst>
          </p:nvPr>
        </p:nvGraphicFramePr>
        <p:xfrm>
          <a:off x="2009724" y="2785403"/>
          <a:ext cx="5046142" cy="301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23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354" y="464234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/>
              <a:t>Meta </a:t>
            </a:r>
            <a:r>
              <a:rPr lang="pt-BR" sz="2800" dirty="0" smtClean="0"/>
              <a:t>3.2: </a:t>
            </a:r>
            <a:r>
              <a:rPr lang="pt-BR" dirty="0"/>
              <a:t>Identificar 100% das mulheres com mamografia alterada sem acompanhamento pela unidade de saúde.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dirty="0" smtClean="0"/>
              <a:t>Mês 3: 87,5%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2036" y="5853633"/>
            <a:ext cx="524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5</a:t>
            </a:r>
            <a:r>
              <a:rPr lang="pt-BR" dirty="0" smtClean="0"/>
              <a:t>: </a:t>
            </a:r>
            <a:r>
              <a:rPr lang="pt-BR" dirty="0"/>
              <a:t>Gráfico indicativo </a:t>
            </a:r>
            <a:r>
              <a:rPr lang="pt-BR" dirty="0" err="1"/>
              <a:t>daProporção</a:t>
            </a:r>
            <a:r>
              <a:rPr lang="pt-BR" dirty="0"/>
              <a:t> de mulheres com mamografia alterada que não retornaram para conhecer </a:t>
            </a:r>
            <a:r>
              <a:rPr lang="pt-BR" dirty="0" smtClean="0"/>
              <a:t>resultado</a:t>
            </a:r>
            <a:r>
              <a:rPr lang="pt-BR" dirty="0"/>
              <a:t>.</a:t>
            </a:r>
            <a:endParaRPr lang="en-US" dirty="0"/>
          </a:p>
        </p:txBody>
      </p:sp>
      <p:graphicFrame>
        <p:nvGraphicFramePr>
          <p:cNvPr id="7" name="Gráfico 5"/>
          <p:cNvGraphicFramePr/>
          <p:nvPr>
            <p:extLst>
              <p:ext uri="{D42A27DB-BD31-4B8C-83A1-F6EECF244321}">
                <p14:modId xmlns:p14="http://schemas.microsoft.com/office/powerpoint/2010/main" val="4277653961"/>
              </p:ext>
            </p:extLst>
          </p:nvPr>
        </p:nvGraphicFramePr>
        <p:xfrm>
          <a:off x="1812035" y="2799471"/>
          <a:ext cx="5643841" cy="294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47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0285" y="379828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/>
              <a:t>Meta </a:t>
            </a:r>
            <a:r>
              <a:rPr lang="pt-BR" sz="2800" dirty="0" smtClean="0"/>
              <a:t>3.3: </a:t>
            </a:r>
            <a:r>
              <a:rPr lang="pt-BR" dirty="0"/>
              <a:t>Realizar busca ativa em 100% de mulheres com exame </a:t>
            </a:r>
            <a:r>
              <a:rPr lang="pt-BR" dirty="0" err="1"/>
              <a:t>citopatológico</a:t>
            </a:r>
            <a:r>
              <a:rPr lang="pt-BR" dirty="0"/>
              <a:t> alterado sem acompanhamento pela unidade de saúde.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dirty="0" smtClean="0"/>
              <a:t>Mês 3: 92,9%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2036" y="5853633"/>
            <a:ext cx="524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</a:t>
            </a:r>
            <a:r>
              <a:rPr lang="pt-BR" dirty="0" smtClean="0"/>
              <a:t>6: </a:t>
            </a:r>
            <a:r>
              <a:rPr lang="pt-BR" dirty="0"/>
              <a:t>Gráfico indicativo </a:t>
            </a:r>
            <a:r>
              <a:rPr lang="pt-BR" dirty="0" smtClean="0"/>
              <a:t>da Proporção </a:t>
            </a:r>
            <a:r>
              <a:rPr lang="pt-BR" dirty="0"/>
              <a:t>de mulheres que não retornaram para resultado de exame </a:t>
            </a:r>
            <a:r>
              <a:rPr lang="pt-BR" dirty="0" err="1"/>
              <a:t>citopatológico</a:t>
            </a:r>
            <a:r>
              <a:rPr lang="pt-BR" dirty="0"/>
              <a:t> e e foi feita busca </a:t>
            </a:r>
            <a:r>
              <a:rPr lang="pt-BR" dirty="0" smtClean="0"/>
              <a:t>ativa</a:t>
            </a:r>
            <a:r>
              <a:rPr lang="pt-BR" dirty="0"/>
              <a:t>.</a:t>
            </a:r>
            <a:endParaRPr lang="en-US" dirty="0"/>
          </a:p>
        </p:txBody>
      </p:sp>
      <p:graphicFrame>
        <p:nvGraphicFramePr>
          <p:cNvPr id="6" name="Gráfico 1"/>
          <p:cNvGraphicFramePr/>
          <p:nvPr>
            <p:extLst>
              <p:ext uri="{D42A27DB-BD31-4B8C-83A1-F6EECF244321}">
                <p14:modId xmlns:p14="http://schemas.microsoft.com/office/powerpoint/2010/main" val="768476611"/>
              </p:ext>
            </p:extLst>
          </p:nvPr>
        </p:nvGraphicFramePr>
        <p:xfrm>
          <a:off x="2074952" y="2841675"/>
          <a:ext cx="4980914" cy="293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70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354" y="379828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/>
              <a:t>Meta </a:t>
            </a:r>
            <a:r>
              <a:rPr lang="pt-BR" sz="2800" dirty="0" smtClean="0"/>
              <a:t>3.4: </a:t>
            </a:r>
            <a:r>
              <a:rPr lang="pt-BR" dirty="0"/>
              <a:t>Realizar busca ativa em 100% de mulheres com mamografia alterada sem acompanhamento pela unidade de saúde.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dirty="0" smtClean="0"/>
              <a:t>Mês 3: 67,9%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2036" y="5853633"/>
            <a:ext cx="524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7</a:t>
            </a:r>
            <a:r>
              <a:rPr lang="pt-BR" dirty="0" smtClean="0"/>
              <a:t>: </a:t>
            </a:r>
            <a:r>
              <a:rPr lang="pt-BR" dirty="0"/>
              <a:t>Gráfico indicativo </a:t>
            </a:r>
            <a:r>
              <a:rPr lang="pt-BR" dirty="0" smtClean="0"/>
              <a:t>da Proporção </a:t>
            </a:r>
            <a:r>
              <a:rPr lang="pt-BR" dirty="0"/>
              <a:t>de mulheres que não retornaram para resultado de mamografia e foi feita busca ativa.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graphicFrame>
        <p:nvGraphicFramePr>
          <p:cNvPr id="7" name="Gráfico 2"/>
          <p:cNvGraphicFramePr/>
          <p:nvPr>
            <p:extLst>
              <p:ext uri="{D42A27DB-BD31-4B8C-83A1-F6EECF244321}">
                <p14:modId xmlns:p14="http://schemas.microsoft.com/office/powerpoint/2010/main" val="2440947913"/>
              </p:ext>
            </p:extLst>
          </p:nvPr>
        </p:nvGraphicFramePr>
        <p:xfrm>
          <a:off x="1812036" y="2743200"/>
          <a:ext cx="5243829" cy="2933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818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354" y="365760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 smtClean="0"/>
              <a:t>Objetivo: Registro</a:t>
            </a:r>
          </a:p>
          <a:p>
            <a:pPr marL="0" indent="0" algn="just">
              <a:buNone/>
            </a:pPr>
            <a:r>
              <a:rPr lang="pt-BR" sz="2800" dirty="0" smtClean="0"/>
              <a:t>Meta 4.1: </a:t>
            </a:r>
            <a:r>
              <a:rPr lang="pt-BR" dirty="0"/>
              <a:t>Manter registro da coleta de exame </a:t>
            </a:r>
            <a:r>
              <a:rPr lang="pt-BR" dirty="0" err="1"/>
              <a:t>citopatológico</a:t>
            </a:r>
            <a:r>
              <a:rPr lang="pt-BR" dirty="0"/>
              <a:t> de colo de útero  em registro específico em 100% das </a:t>
            </a:r>
            <a:r>
              <a:rPr lang="pt-BR" dirty="0" smtClean="0"/>
              <a:t>mulheres cadastradas</a:t>
            </a:r>
          </a:p>
          <a:p>
            <a:pPr marL="0" indent="0" algn="just">
              <a:buNone/>
            </a:pPr>
            <a:r>
              <a:rPr lang="pt-BR" dirty="0" smtClean="0"/>
              <a:t>Mês 3: 98,4%</a:t>
            </a:r>
            <a:endParaRPr lang="en-US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12036" y="5853633"/>
            <a:ext cx="524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</a:t>
            </a:r>
            <a:r>
              <a:rPr lang="pt-BR" dirty="0" smtClean="0"/>
              <a:t>8: </a:t>
            </a:r>
            <a:r>
              <a:rPr lang="pt-BR" dirty="0"/>
              <a:t>Proporção de mulheres com registro adequado do exame </a:t>
            </a:r>
            <a:r>
              <a:rPr lang="pt-BR" dirty="0" err="1"/>
              <a:t>citopatológico</a:t>
            </a:r>
            <a:r>
              <a:rPr lang="pt-BR" dirty="0"/>
              <a:t> de colo de útero.</a:t>
            </a:r>
          </a:p>
          <a:p>
            <a:pPr algn="just"/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48922923"/>
              </p:ext>
            </p:extLst>
          </p:nvPr>
        </p:nvGraphicFramePr>
        <p:xfrm>
          <a:off x="1812036" y="2602523"/>
          <a:ext cx="5460961" cy="300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08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9151" y="253218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/>
              <a:t>Meta </a:t>
            </a:r>
            <a:r>
              <a:rPr lang="pt-BR" sz="2800" dirty="0" smtClean="0"/>
              <a:t>4.2: </a:t>
            </a:r>
            <a:r>
              <a:rPr lang="pt-BR" dirty="0"/>
              <a:t>Manter registro da realização da mamografia em registro específico em 100% das mulheres cadastradas.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dirty="0" smtClean="0"/>
              <a:t>Mês 3: 98,6%</a:t>
            </a:r>
            <a:endParaRPr lang="en-US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12036" y="5853633"/>
            <a:ext cx="524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9</a:t>
            </a:r>
            <a:r>
              <a:rPr lang="pt-BR" dirty="0" smtClean="0"/>
              <a:t>: </a:t>
            </a:r>
            <a:r>
              <a:rPr lang="pt-BR" dirty="0"/>
              <a:t>Proporção de mulheres com registro adequado do exame de mamas e </a:t>
            </a:r>
            <a:r>
              <a:rPr lang="pt-BR" dirty="0" smtClean="0"/>
              <a:t>mamografia.</a:t>
            </a:r>
            <a:endParaRPr lang="pt-BR" dirty="0"/>
          </a:p>
          <a:p>
            <a:pPr algn="just"/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42529345"/>
              </p:ext>
            </p:extLst>
          </p:nvPr>
        </p:nvGraphicFramePr>
        <p:xfrm>
          <a:off x="1812036" y="2574389"/>
          <a:ext cx="5573502" cy="3239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18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7624" y="211014"/>
            <a:ext cx="8623495" cy="63023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Objetivo: Avaliação de risco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Meta 5.1 : </a:t>
            </a:r>
            <a:r>
              <a:rPr lang="pt-BR" sz="2800" dirty="0"/>
              <a:t>Pesquisar sinais de alerta para câncer de colo de útero em 100% das mulheres entre 25 e 64 anos (Dor e sangramento após relação sexual e/ou corrimento vaginal excessivo). 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Meta </a:t>
            </a:r>
            <a:r>
              <a:rPr lang="pt-BR" sz="2800" dirty="0"/>
              <a:t>5.2: Realizar avaliação de risco para câncer de mama em 100% das mulheres entre 50 e 69 anos.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Objetivo: Promoção da saúde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Metas 6.1 e 6.2 : Orientar 100% das mulheres cadastradas sobre doenças sexualmente transmissíveis (DST) e fatores de risco para câncer de colo de útero e de mama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2210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896" y="1856935"/>
            <a:ext cx="7772400" cy="4572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Qualificação</a:t>
            </a:r>
            <a:r>
              <a:rPr lang="en-US" dirty="0" smtClean="0"/>
              <a:t> da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mulher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Importância</a:t>
            </a:r>
            <a:r>
              <a:rPr lang="en-US" dirty="0" smtClean="0"/>
              <a:t> da </a:t>
            </a:r>
            <a:r>
              <a:rPr lang="en-US" dirty="0" err="1" smtClean="0"/>
              <a:t>Intervenção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serviço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comunidade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Incorporação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rotina</a:t>
            </a:r>
            <a:r>
              <a:rPr lang="en-US" dirty="0" smtClean="0"/>
              <a:t> da UBS;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Inclusão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profissionais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Vínculo</a:t>
            </a:r>
            <a:r>
              <a:rPr lang="en-US" dirty="0" smtClean="0"/>
              <a:t> </a:t>
            </a:r>
            <a:r>
              <a:rPr lang="en-US" dirty="0" err="1" smtClean="0"/>
              <a:t>fortalecido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Adaptações</a:t>
            </a:r>
            <a:r>
              <a:rPr lang="en-US" dirty="0" smtClean="0"/>
              <a:t> </a:t>
            </a:r>
            <a:r>
              <a:rPr lang="en-US" dirty="0" err="1" smtClean="0"/>
              <a:t>necessárias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049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0465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Introdução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2116" y="942535"/>
            <a:ext cx="8229600" cy="1009357"/>
          </a:xfrm>
        </p:spPr>
        <p:txBody>
          <a:bodyPr/>
          <a:lstStyle/>
          <a:p>
            <a:pPr algn="just"/>
            <a:r>
              <a:rPr lang="en-US" sz="2400" dirty="0" err="1" smtClean="0"/>
              <a:t>Importância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ação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programática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foi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realizada</a:t>
            </a:r>
            <a:r>
              <a:rPr lang="en-US" sz="2400" dirty="0" smtClean="0"/>
              <a:t> a </a:t>
            </a:r>
            <a:r>
              <a:rPr lang="en-US" sz="2400" dirty="0" err="1" smtClean="0"/>
              <a:t>intervenção</a:t>
            </a:r>
            <a:r>
              <a:rPr lang="en-US" dirty="0" smtClean="0"/>
              <a:t>;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2116" y="1674893"/>
            <a:ext cx="24176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/>
              <a:t>Local do </a:t>
            </a:r>
            <a:r>
              <a:rPr lang="en-US" sz="3000" dirty="0" err="1" smtClean="0"/>
              <a:t>Estudo</a:t>
            </a:r>
            <a:endParaRPr lang="pt-BR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2116" y="2361586"/>
            <a:ext cx="7772400" cy="1295455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Localização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região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Município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Natal – Rio Grande do Norte;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População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Total: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803.811 habitantes -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IBGE, 2010) 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871" y="3657041"/>
            <a:ext cx="4689652" cy="2915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995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274638"/>
            <a:ext cx="8229601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pessoal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827" y="1688123"/>
            <a:ext cx="7772400" cy="4572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Melhorias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minha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Troca</a:t>
            </a:r>
            <a:r>
              <a:rPr lang="en-US" dirty="0" smtClean="0"/>
              <a:t> de </a:t>
            </a:r>
            <a:r>
              <a:rPr lang="en-US" dirty="0" err="1" smtClean="0"/>
              <a:t>experiências</a:t>
            </a:r>
            <a:r>
              <a:rPr lang="en-US" dirty="0" smtClean="0"/>
              <a:t> entre </a:t>
            </a:r>
            <a:r>
              <a:rPr lang="en-US" dirty="0" err="1" smtClean="0"/>
              <a:t>colegas</a:t>
            </a:r>
            <a:r>
              <a:rPr lang="en-US" dirty="0" smtClean="0"/>
              <a:t> e </a:t>
            </a:r>
            <a:r>
              <a:rPr lang="en-US" dirty="0" err="1" smtClean="0"/>
              <a:t>orientadores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Ampliação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r>
              <a:rPr lang="en-US" dirty="0" smtClean="0"/>
              <a:t> </a:t>
            </a:r>
            <a:r>
              <a:rPr lang="en-US" dirty="0" err="1" smtClean="0"/>
              <a:t>multidisciplinar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Importância</a:t>
            </a:r>
            <a:r>
              <a:rPr lang="en-US" dirty="0" smtClean="0"/>
              <a:t> dos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adequados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planejar</a:t>
            </a:r>
            <a:r>
              <a:rPr lang="en-US" dirty="0" smtClean="0"/>
              <a:t> </a:t>
            </a:r>
            <a:r>
              <a:rPr lang="en-US" dirty="0" err="1" smtClean="0"/>
              <a:t>novas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e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r>
              <a:rPr lang="en-US" dirty="0" smtClean="0"/>
              <a:t>/</a:t>
            </a:r>
            <a:r>
              <a:rPr lang="en-US" dirty="0" err="1" smtClean="0"/>
              <a:t>preventivas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4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1" y="-186397"/>
            <a:ext cx="7772400" cy="1143000"/>
          </a:xfrm>
        </p:spPr>
        <p:txBody>
          <a:bodyPr/>
          <a:lstStyle/>
          <a:p>
            <a:r>
              <a:rPr lang="en-US" dirty="0" err="1" smtClean="0"/>
              <a:t>Agradecimentos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1691" y="956603"/>
            <a:ext cx="8581293" cy="4572000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</a:pPr>
            <a:r>
              <a:rPr lang="pt-BR" sz="2000" dirty="0"/>
              <a:t>Ao Senhor Deus Todo-Poderoso, o que seria de nós sem a fé que temos Nele</a:t>
            </a:r>
            <a:r>
              <a:rPr lang="pt-BR" sz="2000" dirty="0" smtClean="0"/>
              <a:t>.</a:t>
            </a:r>
            <a:r>
              <a:rPr lang="pt-BR" sz="2000" dirty="0"/>
              <a:t> </a:t>
            </a:r>
          </a:p>
          <a:p>
            <a:pPr algn="just">
              <a:lnSpc>
                <a:spcPct val="140000"/>
              </a:lnSpc>
            </a:pPr>
            <a:r>
              <a:rPr lang="pt-BR" sz="2000" dirty="0"/>
              <a:t>Aos meus pais, irmão e toda família, pela confiança, sabedoria, amor e cuidado, que não mediram esforços para que eu chegasse a esta etapa importante da minha vida</a:t>
            </a:r>
            <a:r>
              <a:rPr lang="pt-BR" sz="2000" dirty="0" smtClean="0"/>
              <a:t>.</a:t>
            </a:r>
            <a:r>
              <a:rPr lang="pt-BR" sz="2000" dirty="0"/>
              <a:t> </a:t>
            </a:r>
          </a:p>
          <a:p>
            <a:pPr algn="just">
              <a:lnSpc>
                <a:spcPct val="140000"/>
              </a:lnSpc>
            </a:pPr>
            <a:r>
              <a:rPr lang="pt-BR" sz="2000" dirty="0"/>
              <a:t>À orientadora </a:t>
            </a:r>
            <a:r>
              <a:rPr lang="pt-BR" sz="2000" dirty="0" err="1"/>
              <a:t>Chandra</a:t>
            </a:r>
            <a:r>
              <a:rPr lang="pt-BR" sz="2000" dirty="0"/>
              <a:t> Lima Maciel, pela paciência e disposição na orientação e pelo incentivo para que eu finalizasse o trabalho de conclusão de curso</a:t>
            </a:r>
            <a:r>
              <a:rPr lang="pt-BR" sz="2000" dirty="0" smtClean="0"/>
              <a:t>.</a:t>
            </a:r>
            <a:r>
              <a:rPr lang="pt-BR" sz="2000" dirty="0"/>
              <a:t> </a:t>
            </a:r>
          </a:p>
          <a:p>
            <a:pPr algn="just">
              <a:lnSpc>
                <a:spcPct val="140000"/>
              </a:lnSpc>
            </a:pPr>
            <a:r>
              <a:rPr lang="pt-BR" sz="2000" dirty="0"/>
              <a:t>Aos professores do Curso de Especialização em Saúde da Família da </a:t>
            </a:r>
            <a:r>
              <a:rPr lang="pt-BR" sz="2000" dirty="0" err="1"/>
              <a:t>UFPel</a:t>
            </a:r>
            <a:r>
              <a:rPr lang="pt-BR" sz="2000" dirty="0"/>
              <a:t>, que foram essenciais na trajetória da especialização</a:t>
            </a:r>
            <a:r>
              <a:rPr lang="pt-BR" sz="2000" dirty="0" smtClean="0"/>
              <a:t>.</a:t>
            </a:r>
            <a:endParaRPr lang="pt-BR" sz="2000" dirty="0"/>
          </a:p>
          <a:p>
            <a:pPr algn="just">
              <a:lnSpc>
                <a:spcPct val="140000"/>
              </a:lnSpc>
            </a:pPr>
            <a:r>
              <a:rPr lang="pt-BR" sz="2000" dirty="0"/>
              <a:t>Aos pacientes, que sempre se mostraram colaborativos para com o meu aprendizado, contribuindo sobremaneira para minha formação profissional</a:t>
            </a:r>
            <a:r>
              <a:rPr lang="pt-BR" sz="2000" dirty="0" smtClean="0"/>
              <a:t>.</a:t>
            </a:r>
            <a:endParaRPr lang="pt-BR" sz="2000" dirty="0"/>
          </a:p>
          <a:p>
            <a:pPr algn="just">
              <a:lnSpc>
                <a:spcPct val="140000"/>
              </a:lnSpc>
            </a:pPr>
            <a:r>
              <a:rPr lang="pt-BR" sz="2000" dirty="0"/>
              <a:t>À Secretaria Estadual de Saúde Pública do Rio Grande do Norte, por ter concedido acesso à fonte de dados deste estudo. </a:t>
            </a:r>
          </a:p>
          <a:p>
            <a:pPr algn="just">
              <a:lnSpc>
                <a:spcPct val="140000"/>
              </a:lnSpc>
            </a:pPr>
            <a:r>
              <a:rPr lang="pt-BR" sz="2000" dirty="0"/>
              <a:t>Aos amigos e colegas, pelo incentivo e apoio constantes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1014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7121" y="5329015"/>
            <a:ext cx="6239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OBRIGADA!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999" y="694635"/>
            <a:ext cx="6817770" cy="455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8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4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Local do </a:t>
            </a:r>
            <a:r>
              <a:rPr lang="en-US" dirty="0" err="1" smtClean="0"/>
              <a:t>Estudo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Serviços de Saúde do Município:</a:t>
            </a:r>
          </a:p>
          <a:p>
            <a:pPr algn="just"/>
            <a:endParaRPr lang="pt-BR" dirty="0" smtClean="0"/>
          </a:p>
          <a:p>
            <a:pPr>
              <a:buFont typeface="Wingdings" charset="2"/>
              <a:buChar char="§"/>
            </a:pPr>
            <a:r>
              <a:rPr lang="pt-BR" dirty="0"/>
              <a:t>16 Equipes de Saúde da Família; </a:t>
            </a:r>
          </a:p>
          <a:p>
            <a:pPr>
              <a:buFont typeface="Wingdings" charset="2"/>
              <a:buChar char="§"/>
            </a:pPr>
            <a:r>
              <a:rPr lang="pt-BR" dirty="0"/>
              <a:t>54 Equipes de Saúde da Família com Saúde Bucal; </a:t>
            </a:r>
          </a:p>
          <a:p>
            <a:pPr>
              <a:buFont typeface="Wingdings" charset="2"/>
              <a:buChar char="§"/>
            </a:pPr>
            <a:r>
              <a:rPr lang="pt-BR" dirty="0"/>
              <a:t>34 Equipes de Agentes Comunitários + Equipe de Saúde Bucal; </a:t>
            </a:r>
          </a:p>
          <a:p>
            <a:pPr>
              <a:buFont typeface="Wingdings" charset="2"/>
              <a:buChar char="§"/>
            </a:pPr>
            <a:r>
              <a:rPr lang="pt-BR" dirty="0"/>
              <a:t>09 Equipes de Agente Comunitário de Saúde.</a:t>
            </a:r>
          </a:p>
          <a:p>
            <a:pPr>
              <a:buFont typeface="Wingdings" charset="2"/>
              <a:buChar char="§"/>
            </a:pPr>
            <a:r>
              <a:rPr lang="pt-BR" dirty="0"/>
              <a:t>12 Núcleos de Apoio à Estratégia Saúde da Família – NASF.</a:t>
            </a:r>
          </a:p>
          <a:p>
            <a:pPr>
              <a:buFont typeface="Wingdings" charset="2"/>
              <a:buChar char="§"/>
            </a:pPr>
            <a:r>
              <a:rPr lang="pt-BR" dirty="0"/>
              <a:t>03 Centros de Especialidades Odontológicas</a:t>
            </a:r>
          </a:p>
          <a:p>
            <a:pPr>
              <a:buFont typeface="Wingdings" charset="2"/>
              <a:buChar char="§"/>
            </a:pPr>
            <a:r>
              <a:rPr lang="pt-BR" dirty="0"/>
              <a:t>35 unidades hospitalares</a:t>
            </a:r>
          </a:p>
          <a:p>
            <a:pPr>
              <a:buFont typeface="Wingdings" charset="2"/>
              <a:buChar char="§"/>
            </a:pPr>
            <a:r>
              <a:rPr lang="pt-BR" dirty="0"/>
              <a:t>6 unidades de saúde com pronto-atendimento 24 horas</a:t>
            </a:r>
          </a:p>
          <a:p>
            <a:pPr>
              <a:buFont typeface="Wingdings" charset="2"/>
              <a:buChar char="§"/>
            </a:pPr>
            <a:r>
              <a:rPr lang="pt-BR" dirty="0"/>
              <a:t>7 serviços de Saúde Mental na rede própria de serviços.</a:t>
            </a:r>
          </a:p>
          <a:p>
            <a:pPr marL="0" indent="0" algn="just">
              <a:buNone/>
            </a:pPr>
            <a:endParaRPr lang="pt-BR" dirty="0" smtClean="0"/>
          </a:p>
          <a:p>
            <a:pPr lvl="1" algn="just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3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– Local do </a:t>
            </a:r>
            <a:r>
              <a:rPr lang="en-US" dirty="0" err="1" smtClean="0"/>
              <a:t>estudo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UBS </a:t>
            </a:r>
            <a:r>
              <a:rPr lang="en-US" dirty="0" err="1" smtClean="0"/>
              <a:t>Creso</a:t>
            </a:r>
            <a:r>
              <a:rPr lang="en-US" dirty="0" smtClean="0"/>
              <a:t> </a:t>
            </a:r>
            <a:r>
              <a:rPr lang="en-US" dirty="0" err="1" smtClean="0"/>
              <a:t>Bezerra</a:t>
            </a:r>
            <a:r>
              <a:rPr lang="en-US" dirty="0" smtClean="0"/>
              <a:t> – </a:t>
            </a:r>
            <a:r>
              <a:rPr lang="en-US" smtClean="0"/>
              <a:t>Urbana</a:t>
            </a:r>
            <a:r>
              <a:rPr lang="en-US" smtClean="0"/>
              <a:t>;</a:t>
            </a:r>
            <a:endParaRPr lang="en-US" dirty="0" smtClean="0"/>
          </a:p>
          <a:p>
            <a:pPr algn="just"/>
            <a:r>
              <a:rPr lang="en-US" dirty="0" err="1" smtClean="0"/>
              <a:t>Pessoas</a:t>
            </a:r>
            <a:r>
              <a:rPr lang="en-US" dirty="0" smtClean="0"/>
              <a:t>: 13.800;</a:t>
            </a:r>
          </a:p>
          <a:p>
            <a:pPr algn="just"/>
            <a:r>
              <a:rPr lang="en-US" dirty="0" smtClean="0"/>
              <a:t>04 </a:t>
            </a:r>
            <a:r>
              <a:rPr lang="en-US" dirty="0" err="1" smtClean="0"/>
              <a:t>equipes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1 </a:t>
            </a:r>
            <a:r>
              <a:rPr lang="en-US" dirty="0" err="1" smtClean="0"/>
              <a:t>enfermeiro</a:t>
            </a:r>
            <a:endParaRPr lang="en-US" dirty="0" smtClean="0"/>
          </a:p>
          <a:p>
            <a:pPr lvl="1" algn="just"/>
            <a:r>
              <a:rPr lang="en-US" dirty="0" smtClean="0"/>
              <a:t>1 </a:t>
            </a:r>
            <a:r>
              <a:rPr lang="en-US" dirty="0" err="1" smtClean="0"/>
              <a:t>médico</a:t>
            </a:r>
            <a:r>
              <a:rPr lang="en-US" dirty="0" smtClean="0"/>
              <a:t> da </a:t>
            </a:r>
            <a:r>
              <a:rPr lang="en-US" dirty="0" err="1" smtClean="0"/>
              <a:t>família</a:t>
            </a:r>
            <a:endParaRPr lang="en-US" dirty="0" smtClean="0"/>
          </a:p>
          <a:p>
            <a:pPr lvl="1" algn="just"/>
            <a:r>
              <a:rPr lang="en-US" dirty="0" smtClean="0"/>
              <a:t>1 </a:t>
            </a:r>
            <a:r>
              <a:rPr lang="en-US" dirty="0" err="1" smtClean="0"/>
              <a:t>técnico</a:t>
            </a:r>
            <a:r>
              <a:rPr lang="en-US" dirty="0" smtClean="0"/>
              <a:t> de </a:t>
            </a:r>
            <a:r>
              <a:rPr lang="en-US" dirty="0" err="1" smtClean="0"/>
              <a:t>enfermagem</a:t>
            </a:r>
            <a:endParaRPr lang="en-US" dirty="0" smtClean="0"/>
          </a:p>
          <a:p>
            <a:pPr lvl="1" algn="just"/>
            <a:r>
              <a:rPr lang="en-US" dirty="0" smtClean="0"/>
              <a:t>06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comunitários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lvl="1" algn="just"/>
            <a:r>
              <a:rPr lang="en-US" dirty="0" err="1" smtClean="0"/>
              <a:t>Apoio</a:t>
            </a:r>
            <a:r>
              <a:rPr lang="en-US" dirty="0" smtClean="0"/>
              <a:t>: 01 </a:t>
            </a:r>
            <a:r>
              <a:rPr lang="en-US" dirty="0" err="1" smtClean="0"/>
              <a:t>dentista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equipes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3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7" y="274638"/>
            <a:ext cx="7772400" cy="11430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72529"/>
            <a:ext cx="7772400" cy="4572000"/>
          </a:xfrm>
        </p:spPr>
        <p:txBody>
          <a:bodyPr/>
          <a:lstStyle/>
          <a:p>
            <a:pPr algn="just"/>
            <a:r>
              <a:rPr lang="pt-BR" dirty="0" smtClean="0"/>
              <a:t>Melhorar </a:t>
            </a:r>
            <a:r>
              <a:rPr lang="pt-BR" dirty="0"/>
              <a:t>a atenção ao controle de câncer de colo de útero e de mama da Unidade Básica de Saúde </a:t>
            </a:r>
            <a:r>
              <a:rPr lang="pt-BR" dirty="0" err="1"/>
              <a:t>Creso</a:t>
            </a:r>
            <a:r>
              <a:rPr lang="pt-BR" dirty="0"/>
              <a:t> Bezerra, município de Natal, 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2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0504" y="1533378"/>
            <a:ext cx="7772400" cy="45720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u="sng" dirty="0" err="1" smtClean="0"/>
              <a:t>Ações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Realizadas</a:t>
            </a:r>
            <a:r>
              <a:rPr lang="en-US" b="1" u="sng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Divulgação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comunidade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Capacitação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profissionais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Acolhimento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Registro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217" y="3589427"/>
            <a:ext cx="3487583" cy="2692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557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282954"/>
            <a:ext cx="7772400" cy="756456"/>
          </a:xfrm>
        </p:spPr>
        <p:txBody>
          <a:bodyPr/>
          <a:lstStyle/>
          <a:p>
            <a:r>
              <a:rPr lang="en-US" dirty="0" err="1" smtClean="0"/>
              <a:t>Qualificação</a:t>
            </a:r>
            <a:r>
              <a:rPr lang="en-US" dirty="0" smtClean="0"/>
              <a:t> </a:t>
            </a:r>
            <a:r>
              <a:rPr lang="en-US" dirty="0" err="1" smtClean="0"/>
              <a:t>Profissional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mulher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qualificada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Vínculo</a:t>
            </a:r>
            <a:r>
              <a:rPr lang="en-US" dirty="0" smtClean="0"/>
              <a:t> com a </a:t>
            </a:r>
            <a:r>
              <a:rPr lang="en-US" dirty="0" err="1" smtClean="0"/>
              <a:t>comunidade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Melhorias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Interação</a:t>
            </a:r>
            <a:r>
              <a:rPr lang="en-US" dirty="0" smtClean="0"/>
              <a:t> entre as </a:t>
            </a:r>
            <a:r>
              <a:rPr lang="en-US" dirty="0" err="1" smtClean="0"/>
              <a:t>equipes</a:t>
            </a:r>
            <a:r>
              <a:rPr lang="en-US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Antes e </a:t>
            </a:r>
            <a:r>
              <a:rPr lang="en-US" dirty="0" err="1" smtClean="0"/>
              <a:t>depois</a:t>
            </a:r>
            <a:r>
              <a:rPr lang="en-US" dirty="0" smtClean="0"/>
              <a:t> da </a:t>
            </a:r>
            <a:r>
              <a:rPr lang="en-US" dirty="0" err="1" smtClean="0"/>
              <a:t>intervenção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IMG_38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83" y="2803508"/>
            <a:ext cx="3587917" cy="2152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682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6" y="56857"/>
            <a:ext cx="7772400" cy="927295"/>
          </a:xfrm>
        </p:spPr>
        <p:txBody>
          <a:bodyPr>
            <a:normAutofit/>
          </a:bodyPr>
          <a:lstStyle/>
          <a:p>
            <a:r>
              <a:rPr lang="en-US" dirty="0" err="1" smtClean="0"/>
              <a:t>Logística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Protocolo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Caderno de Atenção Básica sobre o Controle dos cânceres de colo do útero e da mama do Ministério da Saúde, </a:t>
            </a:r>
            <a:r>
              <a:rPr lang="pt-BR" dirty="0" smtClean="0"/>
              <a:t>2013;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Atendimento</a:t>
            </a:r>
            <a:r>
              <a:rPr lang="en-US" dirty="0" smtClean="0"/>
              <a:t> </a:t>
            </a:r>
            <a:r>
              <a:rPr lang="en-US" dirty="0" err="1" smtClean="0"/>
              <a:t>clínico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/>
              <a:t>;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Mulher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2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" y="-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9644" y="914400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 smtClean="0"/>
              <a:t>Objetivo: Cobertura</a:t>
            </a:r>
          </a:p>
          <a:p>
            <a:pPr marL="0" indent="0" algn="just">
              <a:buNone/>
            </a:pPr>
            <a:r>
              <a:rPr lang="pt-BR" sz="2400" dirty="0" smtClean="0"/>
              <a:t>Meta </a:t>
            </a:r>
            <a:r>
              <a:rPr lang="pt-BR" sz="2400" dirty="0"/>
              <a:t>1.1: Ampliar a cobertura de detecção precoce do câncer de colo de útero das mulheres na faixa etária entre 25 e 64 anos de idade para 50</a:t>
            </a:r>
            <a:r>
              <a:rPr lang="pt-BR" sz="2400" dirty="0" smtClean="0"/>
              <a:t>%.</a:t>
            </a:r>
          </a:p>
          <a:p>
            <a:pPr marL="0" indent="0" algn="just">
              <a:buNone/>
            </a:pPr>
            <a:r>
              <a:rPr lang="pt-BR" sz="2400" dirty="0" smtClean="0"/>
              <a:t>Mês 1: 13,1%; mês 2: 22,3%; </a:t>
            </a:r>
            <a:r>
              <a:rPr lang="pt-BR" sz="2400" b="1" dirty="0" smtClean="0"/>
              <a:t>mês 3: 35,2%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30913195"/>
              </p:ext>
            </p:extLst>
          </p:nvPr>
        </p:nvGraphicFramePr>
        <p:xfrm>
          <a:off x="1812036" y="3199837"/>
          <a:ext cx="5243830" cy="251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12036" y="5715000"/>
            <a:ext cx="5243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1: Gráfico indicativo da proporção de mulheres entre 25 e 64 anos com exame em dia para detecção precoce do câncer de colo de útero.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275</TotalTime>
  <Words>1003</Words>
  <Application>Microsoft Macintosh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Patrimônio Líquido</vt:lpstr>
      <vt:lpstr>  MELHORIA DO PROGRAMA DE PREVENÇÃO DO CÂNCER DO COLO DO ÚTERO E DO CÂNCER DE MAMA, NA UBS CRESO BEZERRA, NATAL/ RN </vt:lpstr>
      <vt:lpstr>Introdução</vt:lpstr>
      <vt:lpstr>Introdução – Local do Estudo</vt:lpstr>
      <vt:lpstr>Introdução – Local do estudo</vt:lpstr>
      <vt:lpstr>Objetivo geral</vt:lpstr>
      <vt:lpstr>Metodologia</vt:lpstr>
      <vt:lpstr>Qualificação Profissional</vt:lpstr>
      <vt:lpstr>Logística</vt:lpstr>
      <vt:lpstr>Objetivos, Metas e Resultados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Discussão</vt:lpstr>
      <vt:lpstr>Reflexão crítica sobre o processo pessoal de aprendizagem</vt:lpstr>
      <vt:lpstr>Agradecimentos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DO PROGRAMA DE PREVENÇÃO DO CÂNCER DO COLO DO ÚTERO E DO CÂNCER DE MAMA, NA UBS CRESO BEZERRA, NATAL/ RN</dc:title>
  <dc:creator>Bosco Sousa</dc:creator>
  <cp:lastModifiedBy>Bosco Sousa</cp:lastModifiedBy>
  <cp:revision>73</cp:revision>
  <dcterms:created xsi:type="dcterms:W3CDTF">2015-01-22T19:42:45Z</dcterms:created>
  <dcterms:modified xsi:type="dcterms:W3CDTF">2015-01-23T13:09:30Z</dcterms:modified>
</cp:coreProperties>
</file>