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8" r:id="rId3"/>
    <p:sldId id="259" r:id="rId4"/>
    <p:sldId id="261" r:id="rId5"/>
    <p:sldId id="286" r:id="rId6"/>
    <p:sldId id="287" r:id="rId7"/>
    <p:sldId id="288" r:id="rId8"/>
    <p:sldId id="262" r:id="rId9"/>
    <p:sldId id="289" r:id="rId10"/>
    <p:sldId id="290" r:id="rId11"/>
    <p:sldId id="291" r:id="rId12"/>
    <p:sldId id="257" r:id="rId13"/>
    <p:sldId id="292" r:id="rId14"/>
    <p:sldId id="293" r:id="rId15"/>
    <p:sldId id="295" r:id="rId16"/>
    <p:sldId id="294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265" r:id="rId28"/>
    <p:sldId id="302" r:id="rId29"/>
    <p:sldId id="303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7D6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1" autoAdjust="0"/>
    <p:restoredTop sz="94660"/>
  </p:normalViewPr>
  <p:slideViewPr>
    <p:cSldViewPr>
      <p:cViewPr>
        <p:scale>
          <a:sx n="62" d="100"/>
          <a:sy n="62" d="100"/>
        </p:scale>
        <p:origin x="-7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PLANILHA%20C%20COLO%204%20mar&#231;o%20final%20PARA%20CORRIGIRr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AppData\Local\Temp\C&#243;pia%20de%20C&#243;pia%20de%20C&#243;pia%20de%20MAMA%20%209%20MAR&#199;O%202013%20final%20OK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>
              <a:solidFill>
                <a:schemeClr val="tx1"/>
              </a:solidFill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prevenção de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6.9383259911894438E-2</c:v>
                </c:pt>
                <c:pt idx="1">
                  <c:v>0.13876651982378838</c:v>
                </c:pt>
                <c:pt idx="2">
                  <c:v>0.15418502202643194</c:v>
                </c:pt>
                <c:pt idx="3">
                  <c:v>0.20484581497797374</c:v>
                </c:pt>
              </c:numCache>
            </c:numRef>
          </c:val>
        </c:ser>
        <c:axId val="85551360"/>
        <c:axId val="92864512"/>
      </c:barChart>
      <c:catAx>
        <c:axId val="85551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864512"/>
        <c:crosses val="autoZero"/>
        <c:auto val="1"/>
        <c:lblAlgn val="ctr"/>
        <c:lblOffset val="100"/>
      </c:catAx>
      <c:valAx>
        <c:axId val="9286451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551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88198689933428"/>
          <c:y val="0.36322949487960526"/>
          <c:w val="0.83441035452443402"/>
          <c:h val="0.488790307924406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entre 50 e 69 anos residentes na área com mamografia em dia.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0.59459459459459463</c:v>
                </c:pt>
                <c:pt idx="1">
                  <c:v>0.57142857142857273</c:v>
                </c:pt>
                <c:pt idx="2">
                  <c:v>0.95145631067961167</c:v>
                </c:pt>
                <c:pt idx="3">
                  <c:v>0.87050359712230219</c:v>
                </c:pt>
              </c:numCache>
            </c:numRef>
          </c:val>
        </c:ser>
        <c:axId val="95672576"/>
        <c:axId val="95744000"/>
      </c:barChart>
      <c:catAx>
        <c:axId val="95672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744000"/>
        <c:crosses val="autoZero"/>
        <c:auto val="1"/>
        <c:lblAlgn val="ctr"/>
        <c:lblOffset val="100"/>
      </c:catAx>
      <c:valAx>
        <c:axId val="9574400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672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4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>
        <c:manualLayout>
          <c:layoutTarget val="inner"/>
          <c:xMode val="edge"/>
          <c:yMode val="edge"/>
          <c:x val="0.12660957472335038"/>
          <c:y val="0.2768170766940774"/>
          <c:w val="0.83476482317599088"/>
          <c:h val="0.612457782185645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mulheres com encaminhamento adequado para avaliação das mamas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0.0%</c:formatCode>
                <c:ptCount val="4"/>
                <c:pt idx="0">
                  <c:v>0.5625</c:v>
                </c:pt>
                <c:pt idx="1">
                  <c:v>0.65000000000000113</c:v>
                </c:pt>
                <c:pt idx="2">
                  <c:v>0.66666666666666663</c:v>
                </c:pt>
                <c:pt idx="3">
                  <c:v>0.78</c:v>
                </c:pt>
              </c:numCache>
            </c:numRef>
          </c:val>
        </c:ser>
        <c:axId val="95789440"/>
        <c:axId val="95790976"/>
      </c:barChart>
      <c:catAx>
        <c:axId val="957894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790976"/>
        <c:crosses val="autoZero"/>
        <c:auto val="1"/>
        <c:lblAlgn val="ctr"/>
        <c:lblOffset val="100"/>
      </c:catAx>
      <c:valAx>
        <c:axId val="95790976"/>
        <c:scaling>
          <c:orientation val="minMax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789440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400"/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715517241379307"/>
          <c:y val="0.3147410358565737"/>
          <c:w val="0.83405172413793049"/>
          <c:h val="0.557768924302788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mulheres na faixa etária com avaliação de risco para câncer de colo uterino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0.78378378378378377</c:v>
                </c:pt>
                <c:pt idx="1">
                  <c:v>0.91836734693877553</c:v>
                </c:pt>
                <c:pt idx="2">
                  <c:v>0.92233009708737868</c:v>
                </c:pt>
                <c:pt idx="3">
                  <c:v>0.94244604316546754</c:v>
                </c:pt>
              </c:numCache>
            </c:numRef>
          </c:val>
        </c:ser>
        <c:axId val="95692672"/>
        <c:axId val="95694208"/>
      </c:barChart>
      <c:catAx>
        <c:axId val="956926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694208"/>
        <c:crosses val="autoZero"/>
        <c:auto val="1"/>
        <c:lblAlgn val="ctr"/>
        <c:lblOffset val="100"/>
      </c:catAx>
      <c:valAx>
        <c:axId val="95694208"/>
        <c:scaling>
          <c:orientation val="minMax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692672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600"/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88198689933428"/>
          <c:y val="0.32113948623081157"/>
          <c:w val="0.83441035452443402"/>
          <c:h val="0.5487826663437921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na faixa etária com avaliação de risco para câncer de mama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0.97297297297297303</c:v>
                </c:pt>
                <c:pt idx="1">
                  <c:v>0.98979591836734693</c:v>
                </c:pt>
                <c:pt idx="2">
                  <c:v>0.99029126213592233</c:v>
                </c:pt>
                <c:pt idx="3">
                  <c:v>0.99280575539568361</c:v>
                </c:pt>
              </c:numCache>
            </c:numRef>
          </c:val>
        </c:ser>
        <c:axId val="95874048"/>
        <c:axId val="95896320"/>
      </c:barChart>
      <c:catAx>
        <c:axId val="958740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896320"/>
        <c:crosses val="autoZero"/>
        <c:auto val="1"/>
        <c:lblAlgn val="ctr"/>
        <c:lblOffset val="100"/>
      </c:catAx>
      <c:valAx>
        <c:axId val="95896320"/>
        <c:scaling>
          <c:orientation val="minMax"/>
          <c:min val="0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874048"/>
        <c:crosses val="autoZero"/>
        <c:crossBetween val="between"/>
        <c:majorUnit val="0.2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88198689933428"/>
          <c:y val="0.36397058823529488"/>
          <c:w val="0.83441035452443402"/>
          <c:h val="0.5183823529411765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mulheres entre 50 e 69 com registro do resultado da(s) mamografia(s) na ficha-espelho ou prontuário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0.67567567567567832</c:v>
                </c:pt>
                <c:pt idx="1">
                  <c:v>0.59183673469387765</c:v>
                </c:pt>
                <c:pt idx="2">
                  <c:v>0.61165048543689426</c:v>
                </c:pt>
                <c:pt idx="3">
                  <c:v>0.99280575539568361</c:v>
                </c:pt>
              </c:numCache>
            </c:numRef>
          </c:val>
        </c:ser>
        <c:axId val="95941760"/>
        <c:axId val="95943296"/>
      </c:barChart>
      <c:catAx>
        <c:axId val="95941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943296"/>
        <c:crosses val="autoZero"/>
        <c:auto val="1"/>
        <c:lblAlgn val="ctr"/>
        <c:lblOffset val="100"/>
      </c:catAx>
      <c:valAx>
        <c:axId val="9594329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941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7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mulheres entre 25 e 64 anos residentes na área que frequentam a UBS de Tamboatá com exame citopatologico atualizado</c:v>
                </c:pt>
              </c:strCache>
            </c:strRef>
          </c:tx>
          <c:dLbls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0.47619047619047661</c:v>
                </c:pt>
                <c:pt idx="1">
                  <c:v>0.76190476190476186</c:v>
                </c:pt>
                <c:pt idx="2">
                  <c:v>0.97857142857142865</c:v>
                </c:pt>
                <c:pt idx="3">
                  <c:v>0.87096774193548387</c:v>
                </c:pt>
              </c:numCache>
            </c:numRef>
          </c:val>
        </c:ser>
        <c:axId val="93304320"/>
        <c:axId val="93305856"/>
      </c:barChart>
      <c:catAx>
        <c:axId val="933043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3305856"/>
        <c:crosses val="autoZero"/>
        <c:auto val="1"/>
        <c:lblAlgn val="ctr"/>
        <c:lblOffset val="100"/>
      </c:catAx>
      <c:valAx>
        <c:axId val="93305856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3304320"/>
        <c:crosses val="autoZero"/>
        <c:crossBetween val="between"/>
        <c:majorUnit val="0.2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7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mulheres entre 25 e 64 anos residentes na área que frequentam a UBS de Tamboatá que realizaram o exame citopatológico pela primeira vez</c:v>
                </c:pt>
              </c:strCache>
            </c:strRef>
          </c:tx>
          <c:dLbls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0.750000000000001</c:v>
                </c:pt>
                <c:pt idx="1">
                  <c:v>0.81818181818181923</c:v>
                </c:pt>
                <c:pt idx="2">
                  <c:v>0.7169811320754732</c:v>
                </c:pt>
                <c:pt idx="3">
                  <c:v>0.7068965517241379</c:v>
                </c:pt>
              </c:numCache>
            </c:numRef>
          </c:val>
        </c:ser>
        <c:axId val="93334912"/>
        <c:axId val="93414528"/>
      </c:barChart>
      <c:catAx>
        <c:axId val="93334912"/>
        <c:scaling>
          <c:orientation val="minMax"/>
        </c:scaling>
        <c:axPos val="b"/>
        <c:tickLblPos val="nextTo"/>
        <c:crossAx val="93414528"/>
        <c:crosses val="autoZero"/>
        <c:auto val="1"/>
        <c:lblAlgn val="ctr"/>
        <c:lblOffset val="100"/>
      </c:catAx>
      <c:valAx>
        <c:axId val="93414528"/>
        <c:scaling>
          <c:orientation val="minMax"/>
          <c:max val="1"/>
          <c:min val="0"/>
        </c:scaling>
        <c:axPos val="l"/>
        <c:numFmt formatCode="0.0%" sourceLinked="1"/>
        <c:tickLblPos val="nextTo"/>
        <c:crossAx val="93334912"/>
        <c:crosses val="autoZero"/>
        <c:crossBetween val="between"/>
        <c:majorUnit val="0.2"/>
        <c:minorUnit val="4.0000000000000079E-3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Indicadores!$C$23</c:f>
              <c:strCache>
                <c:ptCount val="1"/>
                <c:pt idx="0">
                  <c:v>Proporção de mulheres  entre 25 e 64 anos com registro na ficha espelho ou prontuário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dLbls>
            <c:showVal val="1"/>
          </c:dLbls>
          <c:cat>
            <c:strRef>
              <c:f>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Indicadores!$D$23:$G$23</c:f>
              <c:numCache>
                <c:formatCode>0.0%</c:formatCode>
                <c:ptCount val="4"/>
                <c:pt idx="0">
                  <c:v>0.80952380952380965</c:v>
                </c:pt>
                <c:pt idx="1">
                  <c:v>0.76190476190476186</c:v>
                </c:pt>
                <c:pt idx="2">
                  <c:v>0.750000000000001</c:v>
                </c:pt>
                <c:pt idx="3">
                  <c:v>0.89784946236559338</c:v>
                </c:pt>
              </c:numCache>
            </c:numRef>
          </c:val>
        </c:ser>
        <c:axId val="85988096"/>
        <c:axId val="85989632"/>
      </c:barChart>
      <c:catAx>
        <c:axId val="85988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989632"/>
        <c:crosses val="autoZero"/>
        <c:auto val="1"/>
        <c:lblAlgn val="ctr"/>
        <c:lblOffset val="100"/>
      </c:catAx>
      <c:valAx>
        <c:axId val="8598963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988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mulheres  com resultado de CP  amostras satisfatória.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dLbls>
            <c:showVal val="1"/>
          </c:dLbls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1.3</c:v>
                </c:pt>
                <c:pt idx="1">
                  <c:v>0.72916666666666652</c:v>
                </c:pt>
                <c:pt idx="2">
                  <c:v>0.58394160583941601</c:v>
                </c:pt>
                <c:pt idx="3">
                  <c:v>0.6111111111111116</c:v>
                </c:pt>
              </c:numCache>
            </c:numRef>
          </c:val>
        </c:ser>
        <c:gapWidth val="139"/>
        <c:axId val="86038784"/>
        <c:axId val="93216768"/>
      </c:barChart>
      <c:catAx>
        <c:axId val="86038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216768"/>
        <c:crosses val="autoZero"/>
        <c:auto val="1"/>
        <c:lblAlgn val="ctr"/>
        <c:lblOffset val="100"/>
      </c:catAx>
      <c:valAx>
        <c:axId val="9321676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038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7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600">
              <a:latin typeface="+mn-lt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mulheres  na faixa etária encaminhada conforme o fluxograma de resultados de CP do MS de acordo com o protocolo </c:v>
                </c:pt>
              </c:strCache>
            </c:strRef>
          </c:tx>
          <c:dLbls>
            <c:showVal val="1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0.65000000000000113</c:v>
                </c:pt>
                <c:pt idx="1">
                  <c:v>0.88235294117647056</c:v>
                </c:pt>
                <c:pt idx="2">
                  <c:v>0.96153846153846168</c:v>
                </c:pt>
                <c:pt idx="3">
                  <c:v>1</c:v>
                </c:pt>
              </c:numCache>
            </c:numRef>
          </c:val>
        </c:ser>
        <c:gapWidth val="165"/>
        <c:axId val="93195648"/>
        <c:axId val="93242496"/>
      </c:barChart>
      <c:catAx>
        <c:axId val="931956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3242496"/>
        <c:crosses val="autoZero"/>
        <c:auto val="1"/>
        <c:lblAlgn val="ctr"/>
        <c:lblOffset val="100"/>
      </c:catAx>
      <c:valAx>
        <c:axId val="93242496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3195648"/>
        <c:crosses val="autoZero"/>
        <c:crossBetween val="between"/>
        <c:majorUnit val="0.2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mulheres  na faixa etária com avaliação de risco para câncer de colo de útero.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dLbls>
            <c:showVal val="1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0.95238095238095233</c:v>
                </c:pt>
                <c:pt idx="1">
                  <c:v>0.97619047619047827</c:v>
                </c:pt>
                <c:pt idx="2">
                  <c:v>0.97857142857142865</c:v>
                </c:pt>
                <c:pt idx="3">
                  <c:v>0.9623655913978495</c:v>
                </c:pt>
              </c:numCache>
            </c:numRef>
          </c:val>
        </c:ser>
        <c:axId val="93152384"/>
        <c:axId val="93153920"/>
      </c:barChart>
      <c:catAx>
        <c:axId val="93152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53920"/>
        <c:crosses val="autoZero"/>
        <c:auto val="1"/>
        <c:lblAlgn val="ctr"/>
        <c:lblOffset val="100"/>
      </c:catAx>
      <c:valAx>
        <c:axId val="9315392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52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chemeClr val="tx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8346064052350991"/>
          <c:y val="3.1123584307625948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6452808060450247"/>
          <c:y val="3.1655796414777448E-2"/>
          <c:w val="0.83547182882576454"/>
          <c:h val="0.589433234221108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</c:f>
              <c:strCache>
                <c:ptCount val="1"/>
                <c:pt idx="0">
                  <c:v>Cobertura do programa de prevenção ao CA de mama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Indicadores!$D$6:$G$6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Indicadores!$D$7:$G$7</c:f>
              <c:numCache>
                <c:formatCode>0.0%</c:formatCode>
                <c:ptCount val="4"/>
                <c:pt idx="0">
                  <c:v>0.10344827586206895</c:v>
                </c:pt>
                <c:pt idx="1">
                  <c:v>0.3379310344827588</c:v>
                </c:pt>
                <c:pt idx="2">
                  <c:v>0.35517241379310382</c:v>
                </c:pt>
                <c:pt idx="3">
                  <c:v>0.47931034482758667</c:v>
                </c:pt>
              </c:numCache>
            </c:numRef>
          </c:val>
        </c:ser>
        <c:axId val="95554560"/>
        <c:axId val="95601408"/>
      </c:barChart>
      <c:catAx>
        <c:axId val="95554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95601408"/>
        <c:crosses val="autoZero"/>
        <c:auto val="1"/>
        <c:lblAlgn val="ctr"/>
        <c:lblOffset val="100"/>
      </c:catAx>
      <c:valAx>
        <c:axId val="9560140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955545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7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88198689933428"/>
          <c:y val="0.3344481605351175"/>
          <c:w val="0.83441035452443402"/>
          <c:h val="0.558528428093645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entre 50 e 69 anos residentes na área com exame citopatológico para câncer de colo uterino em dia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0.48648648648648701</c:v>
                </c:pt>
                <c:pt idx="1">
                  <c:v>0.61224489795918557</c:v>
                </c:pt>
                <c:pt idx="2">
                  <c:v>0.60194174757281671</c:v>
                </c:pt>
                <c:pt idx="3">
                  <c:v>0.67625899280575563</c:v>
                </c:pt>
              </c:numCache>
            </c:numRef>
          </c:val>
        </c:ser>
        <c:axId val="95683712"/>
        <c:axId val="95685248"/>
      </c:barChart>
      <c:catAx>
        <c:axId val="956837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685248"/>
        <c:crosses val="autoZero"/>
        <c:auto val="1"/>
        <c:lblAlgn val="ctr"/>
        <c:lblOffset val="100"/>
      </c:catAx>
      <c:valAx>
        <c:axId val="95685248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5683712"/>
        <c:crosses val="autoZero"/>
        <c:crossBetween val="between"/>
        <c:majorUnit val="0.2"/>
      </c:valAx>
    </c:plotArea>
    <c:plotVisOnly val="1"/>
    <c:dispBlanksAs val="gap"/>
  </c:chart>
  <c:spPr>
    <a:ln>
      <a:solidFill>
        <a:schemeClr val="tx1"/>
      </a:solidFill>
    </a:ln>
  </c:sp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0.15625</cdr:x>
      <cdr:y>0.26471</cdr:y>
    </cdr:from>
    <cdr:to>
      <cdr:x>0.29688</cdr:x>
      <cdr:y>0.38235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720080" y="648072"/>
          <a:ext cx="64807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t-BR" dirty="0" smtClean="0"/>
            <a:t>8</a:t>
          </a:r>
          <a:endParaRPr lang="pt-BR" dirty="0"/>
        </a:p>
      </cdr:txBody>
    </cdr:sp>
  </cdr:relSizeAnchor>
  <cdr:relSizeAnchor xmlns:cdr="http://schemas.openxmlformats.org/drawingml/2006/chartDrawing">
    <cdr:from>
      <cdr:x>0.17188</cdr:x>
      <cdr:y>0.26471</cdr:y>
    </cdr:from>
    <cdr:to>
      <cdr:x>0.37029</cdr:x>
      <cdr:y>0.63819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792088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80%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0.17188</cdr:x>
      <cdr:y>0.35294</cdr:y>
    </cdr:from>
    <cdr:to>
      <cdr:x>0.28125</cdr:x>
      <cdr:y>0.41176</cdr:y>
    </cdr:to>
    <cdr:sp macro="" textlink="">
      <cdr:nvSpPr>
        <cdr:cNvPr id="4" name="Retângulo 3"/>
        <cdr:cNvSpPr/>
      </cdr:nvSpPr>
      <cdr:spPr>
        <a:xfrm xmlns:a="http://schemas.openxmlformats.org/drawingml/2006/main">
          <a:off x="792088" y="864096"/>
          <a:ext cx="504056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47C9-252E-4384-80C7-2C87DC3B49D7}" type="datetimeFigureOut">
              <a:rPr lang="pt-BR" smtClean="0"/>
              <a:pPr/>
              <a:t>28/5/2013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E1F83-3DF3-44C5-B687-D747654E71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1610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37C26-A288-46D9-861E-AE1565F6FDA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4100C-0789-45D4-85AB-BE6134167262}" type="datetimeFigureOut">
              <a:rPr lang="pt-BR" smtClean="0"/>
              <a:pPr/>
              <a:t>28/5/2013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30C27-C343-426D-983B-0BF62E2F9818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57301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QUALIFICAÇÃO DA ATENÇÃO À SAÚDE DA MULHER NA UNIDADE DE SAÚDE DA FAMÍLIA TAMBOATÁ NO MUNICÍPIO DE BOM JARDIM/PE: AMPLIANDO A PREVENÇÃO CONTRA O CÂNCER DE MAMA E DE COLO UTERINO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400800" cy="1064809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Aluna: Danielle Carvalho Monteiro</a:t>
            </a: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Orientadora: Claudiane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Mahl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99592" y="736372"/>
            <a:ext cx="7772400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 –UNASUS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Turma 2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278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Buscar 100% das mulheres faltosas à realização dos exames conforme periodicidade recomendada;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a adoção de condutas terapêuticas conforme fluxogramas adotados pela UBS para 100% das mulheres que realizaram exame de mamas e de colo na UBS;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Garantir referência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contra-referência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100% das mulheres com exame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alterado;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referência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contra-referência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100% das mulheres com exame de mamas alterado;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Manter </a:t>
            </a:r>
            <a:r>
              <a:rPr lang="pt-BR" dirty="0">
                <a:latin typeface="Arial" pitchFamily="34" charset="0"/>
                <a:cs typeface="Arial" pitchFamily="34" charset="0"/>
              </a:rPr>
              <a:t>registro da coleta de exame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>
                <a:latin typeface="Arial" pitchFamily="34" charset="0"/>
                <a:cs typeface="Arial" pitchFamily="34" charset="0"/>
              </a:rPr>
              <a:t> de colo uterino e de mama na planilha ou no registro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específico;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5688632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Realizar avaliação de risco em 90% das mulheres na faixa etária alvo</a:t>
            </a:r>
            <a:r>
              <a:rPr lang="pt-BR" dirty="0">
                <a:latin typeface="Arial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Orientar 100% das mulheres cadastradas sobre doenças sexualmente transmissíveis (DST) e fatores de risco para câncer de colo uterino e de mama;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Avaliar a situação de risco e vulnerabilidade das famílias das mulheres;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Realizar ações de promoção à saúde e prevenção de doenças a 100% das famílias das mulheres acompanhadas na UBS para a prevenção do câncer de colo de útero e de mama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71600" y="1268760"/>
            <a:ext cx="11641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Ações: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339752" y="1628800"/>
            <a:ext cx="5910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Eixo: Organização e Gestão do Serviço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39752" y="1556792"/>
            <a:ext cx="5760640" cy="504056"/>
          </a:xfrm>
          <a:prstGeom prst="rect">
            <a:avLst/>
          </a:prstGeom>
          <a:solidFill>
            <a:schemeClr val="bg1">
              <a:alpha val="0"/>
            </a:schemeClr>
          </a:solidFill>
          <a:ln w="349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4716016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827584" y="234888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827584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-36512" y="2636912"/>
            <a:ext cx="159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Acolhimento</a:t>
            </a:r>
            <a:endParaRPr lang="pt-BR" b="1" dirty="0"/>
          </a:p>
        </p:txBody>
      </p:sp>
      <p:sp>
        <p:nvSpPr>
          <p:cNvPr id="19" name="Retângulo 18"/>
          <p:cNvSpPr/>
          <p:nvPr/>
        </p:nvSpPr>
        <p:spPr>
          <a:xfrm>
            <a:off x="35496" y="2636912"/>
            <a:ext cx="151216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619672" y="2564904"/>
            <a:ext cx="1440160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proto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3131840" y="2564904"/>
            <a:ext cx="1440160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644008" y="2564904"/>
            <a:ext cx="144016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6156176" y="2564904"/>
            <a:ext cx="1440160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668344" y="2564904"/>
            <a:ext cx="1440160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>
            <a:off x="2339752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851920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64088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6876256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8316416" y="2348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1547664" y="249289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Protocolo técnico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095059" y="2492896"/>
            <a:ext cx="1620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Prioridade no 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atendimento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28592" y="256490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Organização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108428" y="2564904"/>
            <a:ext cx="1487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Gestor 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Municipal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7704856" y="2564904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Membros da 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equipe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827584" y="29969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endCxn id="44" idx="0"/>
          </p:cNvCxnSpPr>
          <p:nvPr/>
        </p:nvCxnSpPr>
        <p:spPr>
          <a:xfrm>
            <a:off x="3851920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5364088" y="2996952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107504" y="3212976"/>
            <a:ext cx="1728192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3131840" y="3717032"/>
            <a:ext cx="144016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3707904" y="4509120"/>
            <a:ext cx="144016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3707904" y="5157192"/>
            <a:ext cx="144016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3707904" y="5877272"/>
            <a:ext cx="144016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Conector reto 53"/>
          <p:cNvCxnSpPr/>
          <p:nvPr/>
        </p:nvCxnSpPr>
        <p:spPr>
          <a:xfrm>
            <a:off x="5148064" y="472514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5148064" y="5373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5148064" y="60932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3491880" y="537321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61"/>
          <p:cNvSpPr/>
          <p:nvPr/>
        </p:nvSpPr>
        <p:spPr>
          <a:xfrm>
            <a:off x="2051720" y="5157192"/>
            <a:ext cx="1440160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35496" y="321297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C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adastramento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275856" y="3748970"/>
            <a:ext cx="1167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Triagem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3926444" y="4541058"/>
            <a:ext cx="1005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Visitas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3923928" y="518913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Arquivo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3779912" y="5837202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Agendas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2265389" y="518913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Exames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11641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Ações: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11760" y="1455167"/>
            <a:ext cx="4999702" cy="461665"/>
          </a:xfrm>
          <a:prstGeom prst="rect">
            <a:avLst/>
          </a:prstGeom>
          <a:ln w="3492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Eixo: Monitoramento e Avaliação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2564904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907704" y="3573016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835696" y="2564904"/>
            <a:ext cx="1656184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635896" y="2564904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436096" y="2564904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308304" y="2564904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907704" y="4437112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707904" y="3573016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707904" y="4437112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236296" y="3573016"/>
            <a:ext cx="172819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7236296" y="4437112"/>
            <a:ext cx="172819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/>
          <p:cNvCxnSpPr/>
          <p:nvPr/>
        </p:nvCxnSpPr>
        <p:spPr>
          <a:xfrm flipH="1">
            <a:off x="4929758" y="1926124"/>
            <a:ext cx="2282" cy="27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899592" y="2204864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427984" y="2204864"/>
            <a:ext cx="838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endCxn id="10" idx="0"/>
          </p:cNvCxnSpPr>
          <p:nvPr/>
        </p:nvCxnSpPr>
        <p:spPr>
          <a:xfrm flipH="1">
            <a:off x="6228184" y="2204864"/>
            <a:ext cx="228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8172400" y="2204864"/>
            <a:ext cx="0" cy="35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H="1">
            <a:off x="2699792" y="4077072"/>
            <a:ext cx="228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flipH="1">
            <a:off x="897310" y="2204864"/>
            <a:ext cx="2282" cy="27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H="1">
            <a:off x="8172400" y="3068960"/>
            <a:ext cx="10666" cy="50405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4499992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H="1">
            <a:off x="2699792" y="3068960"/>
            <a:ext cx="1066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499992" y="4077072"/>
            <a:ext cx="0" cy="35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8172400" y="4077072"/>
            <a:ext cx="0" cy="35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251520" y="2636912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Cobertura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Conector reto 53"/>
          <p:cNvCxnSpPr/>
          <p:nvPr/>
        </p:nvCxnSpPr>
        <p:spPr>
          <a:xfrm>
            <a:off x="891208" y="2204864"/>
            <a:ext cx="838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2699792" y="2204864"/>
            <a:ext cx="838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1822706" y="2636912"/>
            <a:ext cx="1741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Periodicidade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1907704" y="3645024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3779912" y="262762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Exames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3851920" y="3615407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Amostras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3635896" y="4479503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7236296" y="4499828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Orientações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7236296" y="3635732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7380312" y="263691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Mulheres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5508104" y="2636912"/>
            <a:ext cx="1515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2123728" y="450912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908720"/>
            <a:ext cx="11641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Ações: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1412776"/>
            <a:ext cx="6552728" cy="504056"/>
          </a:xfrm>
          <a:prstGeom prst="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Eixo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79712" y="1484784"/>
            <a:ext cx="6643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Eixo Engajamento Público: (Saúde Coletiva)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496" y="2492896"/>
            <a:ext cx="158417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907704" y="2492896"/>
            <a:ext cx="1584176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779912" y="2492896"/>
            <a:ext cx="1584176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580112" y="2492896"/>
            <a:ext cx="1584176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380312" y="2420888"/>
            <a:ext cx="1763688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979712" y="4005064"/>
            <a:ext cx="208823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0000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220072" y="4005064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380312" y="3284984"/>
            <a:ext cx="1584176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380312" y="4293096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380312" y="4869160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7380312" y="5445224"/>
            <a:ext cx="1584176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380312" y="6309320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3851920" y="5229200"/>
            <a:ext cx="158417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5004048" y="19168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827584" y="220486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827584" y="22048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699792" y="22048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4572000" y="22048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6372200" y="22048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8244408" y="22048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7164288" y="314096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8244408" y="29969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H="1">
            <a:off x="7164288" y="314096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flipH="1">
            <a:off x="7172672" y="4581128"/>
            <a:ext cx="20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H="1">
            <a:off x="7164288" y="5157192"/>
            <a:ext cx="20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H="1">
            <a:off x="7164288" y="5805264"/>
            <a:ext cx="20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flipH="1">
            <a:off x="7164288" y="6525344"/>
            <a:ext cx="20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>
            <a:off x="4572000" y="3212976"/>
            <a:ext cx="0" cy="372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H="1">
            <a:off x="2987824" y="3573016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3059832" y="450912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>
            <a:off x="6156176" y="450912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V="1">
            <a:off x="6084168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/>
          <p:nvPr/>
        </p:nvCxnSpPr>
        <p:spPr>
          <a:xfrm flipV="1">
            <a:off x="2987824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/>
          <p:nvPr/>
        </p:nvCxnSpPr>
        <p:spPr>
          <a:xfrm>
            <a:off x="3059832" y="54452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e seta reta 81"/>
          <p:cNvCxnSpPr/>
          <p:nvPr/>
        </p:nvCxnSpPr>
        <p:spPr>
          <a:xfrm flipH="1">
            <a:off x="5508104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/>
          <p:cNvSpPr txBox="1"/>
          <p:nvPr/>
        </p:nvSpPr>
        <p:spPr>
          <a:xfrm>
            <a:off x="0" y="2492896"/>
            <a:ext cx="1691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Divulgar Ações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CaixaDeTexto 87"/>
          <p:cNvSpPr txBox="1"/>
          <p:nvPr/>
        </p:nvSpPr>
        <p:spPr>
          <a:xfrm>
            <a:off x="1907704" y="256490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Incentivo ao Auto cuidado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CaixaDeTexto 88"/>
          <p:cNvSpPr txBox="1"/>
          <p:nvPr/>
        </p:nvSpPr>
        <p:spPr>
          <a:xfrm>
            <a:off x="3779912" y="249289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Participação de Membros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CaixaDeTexto 89"/>
          <p:cNvSpPr txBox="1"/>
          <p:nvPr/>
        </p:nvSpPr>
        <p:spPr>
          <a:xfrm>
            <a:off x="1979712" y="40770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Planejamento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5364088" y="4083169"/>
            <a:ext cx="169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3779912" y="5189711"/>
            <a:ext cx="1691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de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CaixaDeTexto 92"/>
          <p:cNvSpPr txBox="1"/>
          <p:nvPr/>
        </p:nvSpPr>
        <p:spPr>
          <a:xfrm>
            <a:off x="5508104" y="256490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Capacitações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CaixaDeTexto 93"/>
          <p:cNvSpPr txBox="1"/>
          <p:nvPr/>
        </p:nvSpPr>
        <p:spPr>
          <a:xfrm>
            <a:off x="7276492" y="2508865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Esclarecimentos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CaixaDeTexto 94"/>
          <p:cNvSpPr txBox="1"/>
          <p:nvPr/>
        </p:nvSpPr>
        <p:spPr>
          <a:xfrm>
            <a:off x="7308304" y="3245495"/>
            <a:ext cx="1907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Fatores de </a:t>
            </a: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Riscos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CaixaDeTexto 95"/>
          <p:cNvSpPr txBox="1"/>
          <p:nvPr/>
        </p:nvSpPr>
        <p:spPr>
          <a:xfrm>
            <a:off x="7164288" y="4335487"/>
            <a:ext cx="190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CaixaDeTexto 96"/>
          <p:cNvSpPr txBox="1"/>
          <p:nvPr/>
        </p:nvSpPr>
        <p:spPr>
          <a:xfrm>
            <a:off x="7236296" y="4911551"/>
            <a:ext cx="190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CaixaDeTexto 97"/>
          <p:cNvSpPr txBox="1"/>
          <p:nvPr/>
        </p:nvSpPr>
        <p:spPr>
          <a:xfrm>
            <a:off x="7272809" y="5406315"/>
            <a:ext cx="1907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Tempo de Espera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CaixaDeTexto 98"/>
          <p:cNvSpPr txBox="1"/>
          <p:nvPr/>
        </p:nvSpPr>
        <p:spPr>
          <a:xfrm>
            <a:off x="7236296" y="6351711"/>
            <a:ext cx="190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Importância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27584" y="836712"/>
            <a:ext cx="11641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Ações: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83768" y="1124744"/>
            <a:ext cx="5544616" cy="504056"/>
          </a:xfrm>
          <a:prstGeom prst="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Eixo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11760" y="1196752"/>
            <a:ext cx="5670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Eixo: Qualificação de  Prática  Clínica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4932040" y="162880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187624" y="2780928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95536" y="3140968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164288" y="3212976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1187624" y="278092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4139952" y="1988840"/>
            <a:ext cx="158417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4932040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8028384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3491880" y="3429000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3491880" y="2996952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3491880" y="3861048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491880" y="4293096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3491880" y="4725144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3491880" y="5157192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3491880" y="5589240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3491880" y="6021288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/>
          <p:cNvSpPr/>
          <p:nvPr/>
        </p:nvSpPr>
        <p:spPr>
          <a:xfrm>
            <a:off x="3491880" y="6453336"/>
            <a:ext cx="266429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139952" y="205155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Capacitações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3212976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Profissionais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7668344" y="328498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ACS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995936" y="2996952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Multidisciplinar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851920" y="3419708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Gestão em Saúde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112027" y="3851756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Acolhimento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851920" y="4283804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Encaminhamento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851920" y="4725144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Cadastramento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3923928" y="5157192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Periodicidade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995936" y="5579948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Importância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148336" y="5939988"/>
            <a:ext cx="20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Prevenção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3779912" y="6444044"/>
            <a:ext cx="240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Avaliação de Risco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187624" y="364502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8028384" y="371703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H="1">
            <a:off x="1187624" y="501317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flipH="1">
            <a:off x="6732240" y="508518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2915816" y="3140968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6732240" y="3132584"/>
            <a:ext cx="0" cy="3536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H="1">
            <a:off x="2915816" y="31409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flipH="1">
            <a:off x="2915816" y="364502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flipH="1">
            <a:off x="2915816" y="400506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H="1">
            <a:off x="2915816" y="45091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 flipH="1">
            <a:off x="2915816" y="48691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2915816" y="530120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H="1">
            <a:off x="2915816" y="580526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flipH="1">
            <a:off x="2915816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 flipH="1">
            <a:off x="2915816" y="65973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/>
          <p:nvPr/>
        </p:nvCxnSpPr>
        <p:spPr>
          <a:xfrm flipH="1">
            <a:off x="6156176" y="66693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 flipH="1">
            <a:off x="6156176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 flipH="1">
            <a:off x="6156176" y="580526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 flipH="1">
            <a:off x="6156176" y="537321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H="1">
            <a:off x="6156176" y="49411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 flipH="1">
            <a:off x="6156176" y="45091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 flipH="1">
            <a:off x="6156176" y="40770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 flipH="1">
            <a:off x="6156176" y="364502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flipH="1">
            <a:off x="6156176" y="31409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Logística: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Manual  de Câncer de Mama e de colo;</a:t>
            </a:r>
          </a:p>
          <a:p>
            <a:pPr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Registros;</a:t>
            </a:r>
          </a:p>
          <a:p>
            <a:pPr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Acompanhamento mensal;</a:t>
            </a:r>
          </a:p>
          <a:p>
            <a:pPr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Capacitação.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467544" y="1412776"/>
          <a:ext cx="49685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 explicativo retangular 8"/>
          <p:cNvSpPr/>
          <p:nvPr/>
        </p:nvSpPr>
        <p:spPr>
          <a:xfrm>
            <a:off x="5435600" y="1412875"/>
            <a:ext cx="3313113" cy="2447925"/>
          </a:xfrm>
          <a:prstGeom prst="wedgeRectCallout">
            <a:avLst>
              <a:gd name="adj1" fmla="val -59337"/>
              <a:gd name="adj2" fmla="val 2491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 smtClean="0">
                <a:solidFill>
                  <a:schemeClr val="tx1"/>
                </a:solidFill>
                <a:latin typeface="+mj-lt"/>
              </a:rPr>
              <a:t>Numerador: Número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de mulheres  entre 25 e 64 anos residentes na área que frequentam o programa na UBS/ 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Denominador: Número 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total de mulheres entre 25 e 64 anos residentes na área</a:t>
            </a:r>
          </a:p>
        </p:txBody>
      </p:sp>
      <p:graphicFrame>
        <p:nvGraphicFramePr>
          <p:cNvPr id="15" name="Gráfico 14"/>
          <p:cNvGraphicFramePr>
            <a:graphicFrameLocks/>
          </p:cNvGraphicFramePr>
          <p:nvPr/>
        </p:nvGraphicFramePr>
        <p:xfrm>
          <a:off x="4067945" y="4149080"/>
          <a:ext cx="469907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o explicativo retangular 15"/>
          <p:cNvSpPr/>
          <p:nvPr/>
        </p:nvSpPr>
        <p:spPr>
          <a:xfrm>
            <a:off x="468313" y="4221163"/>
            <a:ext cx="3598862" cy="2447925"/>
          </a:xfrm>
          <a:prstGeom prst="wedgeRectCallout">
            <a:avLst>
              <a:gd name="adj1" fmla="val 55720"/>
              <a:gd name="adj2" fmla="val 1982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 smtClean="0">
                <a:solidFill>
                  <a:srgbClr val="000000"/>
                </a:solidFill>
                <a:latin typeface="+mj-lt"/>
              </a:rPr>
              <a:t>Numerador: Número </a:t>
            </a:r>
            <a:r>
              <a:rPr lang="pt-BR" b="1" dirty="0">
                <a:solidFill>
                  <a:srgbClr val="000000"/>
                </a:solidFill>
                <a:latin typeface="+mj-lt"/>
              </a:rPr>
              <a:t>de mulheres entre 25 e 64 a res. na área que frequentam a UBS com o CP atualizado</a:t>
            </a:r>
            <a:r>
              <a:rPr lang="pt-BR" b="1" dirty="0" smtClean="0">
                <a:solidFill>
                  <a:srgbClr val="000000"/>
                </a:solidFill>
                <a:latin typeface="+mj-lt"/>
              </a:rPr>
              <a:t>/ Denominador: Número </a:t>
            </a:r>
            <a:r>
              <a:rPr lang="pt-BR" b="1" dirty="0">
                <a:solidFill>
                  <a:srgbClr val="000000"/>
                </a:solidFill>
                <a:latin typeface="+mj-lt"/>
              </a:rPr>
              <a:t>total de mulheres entre 25 e 64 a residentes na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467544" y="1484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4067944" y="4221088"/>
          <a:ext cx="4654674" cy="253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 explicativo retangular 5"/>
          <p:cNvSpPr/>
          <p:nvPr/>
        </p:nvSpPr>
        <p:spPr>
          <a:xfrm>
            <a:off x="5435600" y="1124744"/>
            <a:ext cx="3313113" cy="3024335"/>
          </a:xfrm>
          <a:prstGeom prst="wedgeRectCallout">
            <a:avLst>
              <a:gd name="adj1" fmla="val -59337"/>
              <a:gd name="adj2" fmla="val 2491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 smtClean="0">
                <a:solidFill>
                  <a:schemeClr val="tx1"/>
                </a:solidFill>
                <a:latin typeface="+mj-lt"/>
              </a:rPr>
              <a:t>Numerador: Número de mulheres entre 25 e 64 anos residentes na área que frequentam a UBS de </a:t>
            </a:r>
            <a:r>
              <a:rPr lang="pt-BR" b="1" dirty="0" err="1" smtClean="0">
                <a:solidFill>
                  <a:schemeClr val="tx1"/>
                </a:solidFill>
                <a:latin typeface="+mj-lt"/>
              </a:rPr>
              <a:t>Tamboatá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 que realizaram o exame </a:t>
            </a:r>
            <a:r>
              <a:rPr lang="pt-BR" b="1" dirty="0" err="1" smtClean="0">
                <a:solidFill>
                  <a:schemeClr val="tx1"/>
                </a:solidFill>
                <a:latin typeface="+mj-lt"/>
              </a:rPr>
              <a:t>citopatológico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 pela primeira vez/ Denominador: Total de mulheres entre 25 e 64 anos residentes na área que nunca realizaram o exame</a:t>
            </a:r>
            <a:endParaRPr lang="pt-B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o explicativo retangular 6"/>
          <p:cNvSpPr/>
          <p:nvPr/>
        </p:nvSpPr>
        <p:spPr>
          <a:xfrm>
            <a:off x="250825" y="4293096"/>
            <a:ext cx="3600450" cy="2564903"/>
          </a:xfrm>
          <a:prstGeom prst="wedgeRectCallout">
            <a:avLst>
              <a:gd name="adj1" fmla="val 55720"/>
              <a:gd name="adj2" fmla="val 1982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>
                <a:solidFill>
                  <a:schemeClr val="tx1"/>
                </a:solidFill>
                <a:latin typeface="+mj-lt"/>
              </a:rPr>
              <a:t>Numerador:  Número de mulheres entre 25 e 64 anos residentes na área que frequentam a UBS de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Tamboatá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com registro na ficha espelho  ou </a:t>
            </a:r>
            <a:r>
              <a:rPr lang="pt-BR" b="1" dirty="0" err="1" smtClean="0">
                <a:solidFill>
                  <a:schemeClr val="tx1"/>
                </a:solidFill>
                <a:latin typeface="+mj-lt"/>
              </a:rPr>
              <a:t>prontuátio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/Denominador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: Número total de mulheres entre 25 e 64 anos residentes na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95536" y="1556792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995936" y="4221088"/>
          <a:ext cx="482453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 explicativo retangular 5"/>
          <p:cNvSpPr/>
          <p:nvPr/>
        </p:nvSpPr>
        <p:spPr>
          <a:xfrm>
            <a:off x="5435600" y="1196752"/>
            <a:ext cx="3313113" cy="2664048"/>
          </a:xfrm>
          <a:prstGeom prst="wedgeRectCallout">
            <a:avLst>
              <a:gd name="adj1" fmla="val -59337"/>
              <a:gd name="adj2" fmla="val 2491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>
                <a:solidFill>
                  <a:schemeClr val="tx1"/>
                </a:solidFill>
                <a:latin typeface="+mj-lt"/>
              </a:rPr>
              <a:t>Numerador : número de mulheres entre 25 e 64 anos residentes na área que frequentam a UBS de </a:t>
            </a:r>
            <a:r>
              <a:rPr lang="pt-BR" b="1" dirty="0" err="1">
                <a:solidFill>
                  <a:schemeClr val="tx1"/>
                </a:solidFill>
                <a:latin typeface="+mj-lt"/>
              </a:rPr>
              <a:t>Tamboatá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 com amostras 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satisfatória/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Denominador: Número total de mulheres entre 25 e 64 anos residentes na 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área</a:t>
            </a:r>
            <a:endParaRPr lang="pt-B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o explicativo retangular 6"/>
          <p:cNvSpPr/>
          <p:nvPr/>
        </p:nvSpPr>
        <p:spPr>
          <a:xfrm>
            <a:off x="395288" y="4221163"/>
            <a:ext cx="3313112" cy="2376487"/>
          </a:xfrm>
          <a:prstGeom prst="wedgeRectCallout">
            <a:avLst>
              <a:gd name="adj1" fmla="val 55720"/>
              <a:gd name="adj2" fmla="val 1982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>
                <a:solidFill>
                  <a:schemeClr val="tx1"/>
                </a:solidFill>
                <a:latin typeface="+mj-lt"/>
              </a:rPr>
              <a:t>Numerador:  número de mulheres com 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encaminhamento/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Denominador: Numero total de mulheres entre 25 e 64 anos residentes na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Incidência de Câncer de mama: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Mundial: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Brasil: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Pernambuco: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339752" y="1988840"/>
            <a:ext cx="5760640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2° tipo de câncer mais comum nas mulheres;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1,5 milhões CA de mama no Mundo;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450 mil mortes anualmente.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90915" y="5130138"/>
            <a:ext cx="604558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2190 casos ;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46,88 para 100 mil mulheres;</a:t>
            </a:r>
          </a:p>
          <a:p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Recife: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680 casos ; 22,15 para 100 mil mulheres.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339751" y="3558500"/>
            <a:ext cx="490211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52680 casos para 2012;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52,50 para 100 mil mulheres ;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Tipo de câncer mais incidente as 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mulheres – 27,9%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1835696" y="2773670"/>
            <a:ext cx="504055" cy="29529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486860" y="5863233"/>
            <a:ext cx="504055" cy="29529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1558605" y="4103706"/>
            <a:ext cx="781146" cy="29529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95536" y="1556792"/>
          <a:ext cx="4419600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 explicativo retangular 4"/>
          <p:cNvSpPr/>
          <p:nvPr/>
        </p:nvSpPr>
        <p:spPr>
          <a:xfrm>
            <a:off x="5435600" y="1412875"/>
            <a:ext cx="3313113" cy="2447925"/>
          </a:xfrm>
          <a:prstGeom prst="wedgeRectCallout">
            <a:avLst>
              <a:gd name="adj1" fmla="val -59337"/>
              <a:gd name="adj2" fmla="val 2491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 smtClean="0">
                <a:solidFill>
                  <a:schemeClr val="tx1"/>
                </a:solidFill>
                <a:latin typeface="+mj-lt"/>
              </a:rPr>
              <a:t>Numerador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: Número de mulher na faixa etária com avaliação de risco para câncer de colo de </a:t>
            </a:r>
            <a:r>
              <a:rPr lang="pt-BR" b="1" dirty="0" smtClean="0">
                <a:solidFill>
                  <a:schemeClr val="tx1"/>
                </a:solidFill>
                <a:latin typeface="+mj-lt"/>
              </a:rPr>
              <a:t>útero/</a:t>
            </a:r>
            <a:r>
              <a:rPr lang="pt-BR" b="1" dirty="0">
                <a:solidFill>
                  <a:schemeClr val="tx1"/>
                </a:solidFill>
                <a:latin typeface="+mj-lt"/>
              </a:rPr>
              <a:t>Denominador: Número total de mulheres entre 25 e 64 anos residentes na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288" y="1412875"/>
          <a:ext cx="8280920" cy="1381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7467"/>
                <a:gridCol w="1045542"/>
                <a:gridCol w="1045542"/>
                <a:gridCol w="1268000"/>
                <a:gridCol w="984369"/>
              </a:tblGrid>
              <a:tr h="457183"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Mês 1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Mês 2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Mês 3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Mês 4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</a:tr>
              <a:tr h="7669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Proporção de mulheres  na faixa etária que receberão orientações sobre </a:t>
                      </a:r>
                      <a:r>
                        <a:rPr lang="pt-BR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DSTs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98,4%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99,2%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99,3%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97,3%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9372537"/>
              </p:ext>
            </p:extLst>
          </p:nvPr>
        </p:nvGraphicFramePr>
        <p:xfrm>
          <a:off x="376238" y="2963863"/>
          <a:ext cx="8280921" cy="1926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7469"/>
                <a:gridCol w="1045543"/>
                <a:gridCol w="1045543"/>
                <a:gridCol w="1267998"/>
                <a:gridCol w="984368"/>
              </a:tblGrid>
              <a:tr h="393129"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1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2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3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4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77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Proporção de mulheres na faixa etária de 25 a 64 anos que receberão orientações sobre fatores de risco para câncer de colo de útero.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100,0%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100,0%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100,0%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97,8%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9382837"/>
              </p:ext>
            </p:extLst>
          </p:nvPr>
        </p:nvGraphicFramePr>
        <p:xfrm>
          <a:off x="395288" y="5013176"/>
          <a:ext cx="8280918" cy="1687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7468"/>
                <a:gridCol w="1045542"/>
                <a:gridCol w="1045542"/>
                <a:gridCol w="1267999"/>
                <a:gridCol w="984367"/>
              </a:tblGrid>
              <a:tr h="458341"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1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2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3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4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</a:tr>
              <a:tr h="6318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Proporção de mulheres entre 25 e 64 anos que receberão orientações precoce de Câncer de colo de útero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100,0%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100,0%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100,0%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97,8%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7451725" y="2030413"/>
            <a:ext cx="1331913" cy="719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451725" y="3860800"/>
            <a:ext cx="1331913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451725" y="5589588"/>
            <a:ext cx="1331913" cy="719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50912" y="188640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3635896" y="1556792"/>
          <a:ext cx="51125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 explicativo retangular 4"/>
          <p:cNvSpPr/>
          <p:nvPr/>
        </p:nvSpPr>
        <p:spPr>
          <a:xfrm>
            <a:off x="0" y="1340768"/>
            <a:ext cx="3492500" cy="2664495"/>
          </a:xfrm>
          <a:prstGeom prst="wedgeRectCallout">
            <a:avLst>
              <a:gd name="adj1" fmla="val 58614"/>
              <a:gd name="adj2" fmla="val 2547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 smtClean="0">
                <a:solidFill>
                  <a:schemeClr val="bg1"/>
                </a:solidFill>
              </a:rPr>
              <a:t>Numerador: Número </a:t>
            </a:r>
            <a:r>
              <a:rPr lang="pt-BR" b="1" dirty="0">
                <a:solidFill>
                  <a:schemeClr val="bg1"/>
                </a:solidFill>
              </a:rPr>
              <a:t>de mulheres  entre 50 e 69 residentes na área e acompanhadas na UBS para prevenção do câncer de mama </a:t>
            </a:r>
            <a:r>
              <a:rPr lang="pt-BR" b="1" dirty="0" smtClean="0">
                <a:solidFill>
                  <a:schemeClr val="bg1"/>
                </a:solidFill>
              </a:rPr>
              <a:t>/Denominador: Número </a:t>
            </a:r>
            <a:r>
              <a:rPr lang="pt-BR" b="1" dirty="0">
                <a:solidFill>
                  <a:schemeClr val="bg1"/>
                </a:solidFill>
              </a:rPr>
              <a:t>total de mulheres entre 50 e 69 anos residentes na área</a:t>
            </a:r>
            <a:endParaRPr lang="pt-BR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Texto explicativo retangular 5"/>
          <p:cNvSpPr/>
          <p:nvPr/>
        </p:nvSpPr>
        <p:spPr>
          <a:xfrm>
            <a:off x="5148263" y="4005263"/>
            <a:ext cx="3600450" cy="2663825"/>
          </a:xfrm>
          <a:prstGeom prst="wedgeRectCallout">
            <a:avLst>
              <a:gd name="adj1" fmla="val -57028"/>
              <a:gd name="adj2" fmla="val 217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b="1" dirty="0" smtClean="0"/>
              <a:t>Número de mulheres entre 50 e 69 anos residentes na área com exame </a:t>
            </a:r>
            <a:r>
              <a:rPr lang="pt-BR" sz="1600" b="1" dirty="0" err="1" smtClean="0"/>
              <a:t>citopatologico</a:t>
            </a:r>
            <a:r>
              <a:rPr lang="pt-BR" b="1" dirty="0" smtClean="0"/>
              <a:t> em dia/ número total de mulheres entre 50 e 69 anos residentes na área e acompanhadas pela UBS</a:t>
            </a:r>
            <a:endParaRPr lang="pt-BR" b="1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73676" y="4005064"/>
          <a:ext cx="5005189" cy="270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51520" y="1340768"/>
          <a:ext cx="44644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5124450" y="1341438"/>
            <a:ext cx="3600450" cy="2447925"/>
          </a:xfrm>
          <a:prstGeom prst="wedgeRectCallout">
            <a:avLst>
              <a:gd name="adj1" fmla="val -57028"/>
              <a:gd name="adj2" fmla="val 217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>
                <a:latin typeface="+mj-lt"/>
              </a:rPr>
              <a:t>Numerador: número de mulheres entre 50 e 69 anos residentes na área com mamografia em dia</a:t>
            </a:r>
            <a:r>
              <a:rPr lang="pt-BR" b="1" dirty="0" smtClean="0">
                <a:latin typeface="+mj-lt"/>
              </a:rPr>
              <a:t>./</a:t>
            </a:r>
            <a:r>
              <a:rPr lang="pt-BR" b="1" dirty="0">
                <a:latin typeface="+mj-lt"/>
              </a:rPr>
              <a:t>Numerador: número de mulheres entre 50 e 69 anos </a:t>
            </a:r>
            <a:r>
              <a:rPr lang="pt-BR" b="1" dirty="0" smtClean="0"/>
              <a:t>residentes </a:t>
            </a:r>
            <a:r>
              <a:rPr lang="pt-BR" b="1" dirty="0" smtClean="0"/>
              <a:t>nesta área e acompanhadas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294356" y="3933056"/>
          <a:ext cx="443865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 explicativo retangular 8"/>
          <p:cNvSpPr/>
          <p:nvPr/>
        </p:nvSpPr>
        <p:spPr>
          <a:xfrm>
            <a:off x="250825" y="4076700"/>
            <a:ext cx="3600450" cy="2447925"/>
          </a:xfrm>
          <a:prstGeom prst="wedgeRectCallout">
            <a:avLst>
              <a:gd name="adj1" fmla="val 60723"/>
              <a:gd name="adj2" fmla="val 1945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r>
              <a:rPr lang="pt-BR" b="1" dirty="0">
                <a:latin typeface="+mj-lt"/>
              </a:rPr>
              <a:t>Numerador: número de mulheres com encaminhamento para avaliação das </a:t>
            </a:r>
            <a:r>
              <a:rPr lang="pt-BR" b="1" dirty="0" smtClean="0">
                <a:latin typeface="+mj-lt"/>
              </a:rPr>
              <a:t>mamas/</a:t>
            </a:r>
            <a:r>
              <a:rPr lang="pt-BR" b="1" dirty="0">
                <a:latin typeface="+mj-lt"/>
              </a:rPr>
              <a:t>Denominador: número de mulheres   </a:t>
            </a:r>
            <a:r>
              <a:rPr lang="pt-BR" b="1" dirty="0" smtClean="0">
                <a:latin typeface="+mj-lt"/>
              </a:rPr>
              <a:t>residentes na </a:t>
            </a:r>
            <a:r>
              <a:rPr lang="pt-BR" b="1" dirty="0">
                <a:latin typeface="+mj-lt"/>
              </a:rPr>
              <a:t>área acompanhadas na UBS que necessitaram de encaminhamento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pt-BR" dirty="0" smtClean="0"/>
              <a:t>Resultados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467544" y="1484784"/>
          <a:ext cx="4464496" cy="2534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4355976" y="4080729"/>
          <a:ext cx="4373939" cy="248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 explicativo retangular 5"/>
          <p:cNvSpPr/>
          <p:nvPr/>
        </p:nvSpPr>
        <p:spPr>
          <a:xfrm>
            <a:off x="5129213" y="1484313"/>
            <a:ext cx="3600450" cy="2449512"/>
          </a:xfrm>
          <a:prstGeom prst="wedgeRectCallout">
            <a:avLst>
              <a:gd name="adj1" fmla="val -57028"/>
              <a:gd name="adj2" fmla="val 217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Calibri"/>
                <a:ea typeface="Times New Roman"/>
                <a:cs typeface="Calibri"/>
              </a:rPr>
              <a:t>Numerador: Número de mulheres na faixa etária com avaliação de risco para câncer de colo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Times New Roman"/>
                <a:cs typeface="Calibri"/>
              </a:rPr>
              <a:t>uterino/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Calibri"/>
                <a:ea typeface="Times New Roman"/>
                <a:cs typeface="Calibri"/>
              </a:rPr>
              <a:t>Denominador: número de mulheres entre 50 e 69 anos residentes na área e acompanhadas na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Times New Roman"/>
                <a:cs typeface="Calibri"/>
              </a:rPr>
              <a:t>UBS</a:t>
            </a:r>
            <a:endParaRPr lang="pt-BR" b="1" dirty="0">
              <a:solidFill>
                <a:schemeClr val="bg1">
                  <a:lumMod val="9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7" name="Texto explicativo retangular 6"/>
          <p:cNvSpPr/>
          <p:nvPr/>
        </p:nvSpPr>
        <p:spPr>
          <a:xfrm>
            <a:off x="468313" y="4081463"/>
            <a:ext cx="3598862" cy="2447925"/>
          </a:xfrm>
          <a:prstGeom prst="wedgeRectCallout">
            <a:avLst>
              <a:gd name="adj1" fmla="val 60723"/>
              <a:gd name="adj2" fmla="val 1945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b="1" dirty="0">
                <a:latin typeface="+mj-lt"/>
              </a:rPr>
              <a:t>Numerador: Número de mulheres na faixa etária com avaliação de risco para câncer de </a:t>
            </a:r>
            <a:r>
              <a:rPr lang="pt-BR" b="1" dirty="0" smtClean="0">
                <a:latin typeface="+mj-lt"/>
              </a:rPr>
              <a:t>mama/</a:t>
            </a:r>
            <a:endParaRPr lang="pt-BR" b="1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Denominador: número de mulheres entre 50 e 69 anos residentes na área e acompanhadas na UBS</a:t>
            </a:r>
          </a:p>
          <a:p>
            <a:pPr algn="ctr" fontAlgn="ctr"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 </a:t>
            </a:r>
            <a:endParaRPr lang="pt-BR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51520" y="213285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 explicativo retangular 4"/>
          <p:cNvSpPr/>
          <p:nvPr/>
        </p:nvSpPr>
        <p:spPr>
          <a:xfrm>
            <a:off x="5219700" y="2349500"/>
            <a:ext cx="3600450" cy="2447925"/>
          </a:xfrm>
          <a:prstGeom prst="wedgeRectCallout">
            <a:avLst>
              <a:gd name="adj1" fmla="val -57028"/>
              <a:gd name="adj2" fmla="val 2171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b="1" dirty="0">
                <a:latin typeface="+mj-lt"/>
              </a:rPr>
              <a:t>Numerador: número de mulheres entre 50 e 69 com registro da(s) mamografia(s) na ficha-espelho ou </a:t>
            </a:r>
            <a:r>
              <a:rPr lang="pt-BR" b="1" dirty="0" smtClean="0">
                <a:latin typeface="+mj-lt"/>
              </a:rPr>
              <a:t>prontuário/</a:t>
            </a:r>
            <a:endParaRPr lang="pt-BR" b="1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Denominador: número de mulheres entre 50 e 69 anos residentes na área e acompanhadas na </a:t>
            </a:r>
            <a:r>
              <a:rPr lang="pt-BR" b="1" dirty="0" smtClean="0">
                <a:latin typeface="+mj-lt"/>
              </a:rPr>
              <a:t>UBS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7334448"/>
              </p:ext>
            </p:extLst>
          </p:nvPr>
        </p:nvGraphicFramePr>
        <p:xfrm>
          <a:off x="509890" y="1711982"/>
          <a:ext cx="8208913" cy="1275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3230"/>
                <a:gridCol w="1036451"/>
                <a:gridCol w="1036451"/>
                <a:gridCol w="1256973"/>
                <a:gridCol w="975808"/>
              </a:tblGrid>
              <a:tr h="360635"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Mês 1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Mês 2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Mês 3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Mês 4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</a:tr>
              <a:tr h="790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Proporção de mulheres entre 50 e 69 anos que receberam orientação sobre </a:t>
                      </a:r>
                      <a:r>
                        <a:rPr lang="pt-BR" sz="20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DSTs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97,3%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99,3%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9666582"/>
              </p:ext>
            </p:extLst>
          </p:nvPr>
        </p:nvGraphicFramePr>
        <p:xfrm>
          <a:off x="539801" y="3099048"/>
          <a:ext cx="820891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3229"/>
                <a:gridCol w="1036451"/>
                <a:gridCol w="1036451"/>
                <a:gridCol w="1256973"/>
                <a:gridCol w="975808"/>
              </a:tblGrid>
              <a:tr h="288478"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1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2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3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4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539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Proporção de mulheres entre 50 e 69 anos que receberam orientação sobre os fatores de risco para câncer de mama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97,3%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99,0%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99,0%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99,3%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5624391"/>
              </p:ext>
            </p:extLst>
          </p:nvPr>
        </p:nvGraphicFramePr>
        <p:xfrm>
          <a:off x="539800" y="4746625"/>
          <a:ext cx="8208913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3230"/>
                <a:gridCol w="1036451"/>
                <a:gridCol w="1036451"/>
                <a:gridCol w="1256973"/>
                <a:gridCol w="975808"/>
              </a:tblGrid>
              <a:tr h="276006">
                <a:tc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1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2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3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Mês 4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/>
                    </a:solidFill>
                  </a:tcPr>
                </a:tc>
              </a:tr>
              <a:tr h="1380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Proporção de mulheres entre 50 e 69 anos que receberam orientação sobre rotinas para detecção precoce de CA de mama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97,3%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99,0%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99,0%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99,3%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7614806" y="2204864"/>
            <a:ext cx="1152525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614806" y="3717032"/>
            <a:ext cx="1152525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614805" y="5517232"/>
            <a:ext cx="1152525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Importância da intervenção: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Equipe;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o serviço;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a comunidade;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Adaptações  para incorporação da </a:t>
            </a:r>
            <a:b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intervenção à rotina do serviço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Dar continuidade 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Capacitações e treinamentos;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Acompanhamento dos registros;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Estudo em equipe dos problemas de saúde;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Maior interação com a gestora e a comunidade;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Desenvolvimento do curso em relação às expectativas iniciais;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Significado do curso para prática  profissional;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Aprendizados </a:t>
            </a:r>
            <a:r>
              <a:rPr lang="pt-BR" smtClean="0">
                <a:latin typeface="Arial" pitchFamily="34" charset="0"/>
                <a:cs typeface="Arial" pitchFamily="34" charset="0"/>
              </a:rPr>
              <a:t>mais relevantes;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21651" y="4725144"/>
            <a:ext cx="4144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</a:t>
            </a:r>
            <a:r>
              <a:rPr lang="pt-BR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BRIGADA</a:t>
            </a:r>
            <a:endParaRPr lang="pt-BR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8892480" cy="6381328"/>
          </a:xfrm>
        </p:spPr>
        <p:txBody>
          <a:bodyPr/>
          <a:lstStyle/>
          <a:p>
            <a:pPr algn="ctr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Incidência de Câncer de colo de útero: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Mundial: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Brasil: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Pernambuco: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15617" y="3164775"/>
            <a:ext cx="7704856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2013, 17540 casos;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17,49  para 100 mil mulheres;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2° tipo de câncer mais prevalente nas mulheres - 9,3%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36853" y="1916832"/>
            <a:ext cx="501932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3° tipo mais comum nas mulheres;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529 mil casos anuais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5616" y="4865092"/>
            <a:ext cx="7488832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970 casos;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20,67 para 100 mil mulheres;</a:t>
            </a:r>
          </a:p>
          <a:p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Recife: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190 casos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22,15 para 100 mil mulheres;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3501008"/>
            <a:ext cx="4896544" cy="60486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Localização:  mesorregião Agreste e Microrregião Médio Capibaribe do estado de Pernambuco 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População: 40.923 habitantes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Doze unidades de saúde da família com ESF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637" y="1556792"/>
            <a:ext cx="57816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677220" y="764704"/>
            <a:ext cx="620714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Descrição do município de Bom Jardim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76056" y="4005064"/>
            <a:ext cx="40752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Um hospital geral municipal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Um centro de especialidade de fisioterapia e saúde médica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Uma equipe do NASF</a:t>
            </a:r>
            <a:endParaRPr lang="pt-BR" sz="25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101037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Caracterização da Unidade Básica de Saúde de  </a:t>
            </a:r>
            <a:r>
              <a:rPr lang="pt-BR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Tamboatá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Zona Rural;</a:t>
            </a:r>
          </a:p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Composição;</a:t>
            </a:r>
          </a:p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808 famílias cadastradas;</a:t>
            </a:r>
          </a:p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Atende a 2.651 habitantes;</a:t>
            </a:r>
          </a:p>
          <a:p>
            <a:r>
              <a:rPr lang="pt-BR" sz="2500" dirty="0" smtClean="0">
                <a:latin typeface="Arial" pitchFamily="34" charset="0"/>
                <a:cs typeface="Arial" pitchFamily="34" charset="0"/>
              </a:rPr>
              <a:t>Estrutura física;</a:t>
            </a:r>
          </a:p>
          <a:p>
            <a:pPr>
              <a:buNone/>
            </a:pPr>
            <a:endParaRPr lang="pt-BR" sz="2500" dirty="0" smtClean="0"/>
          </a:p>
          <a:p>
            <a:pPr>
              <a:buNone/>
            </a:pPr>
            <a:endParaRPr lang="pt-B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Situação da ação programática na Unidade </a:t>
            </a:r>
            <a:b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antes da intervenção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População de mulheres acima de 25 anos – 908;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Acima de 50 anos-  290;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Foram realizadas- 63 exames de colo de útero  e de mama até o mês de agosto/2012;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Importância da ação programática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Baixo índice de exames preventivos para câncer de mama e de colo de útero;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Diminuir o índice de câncer de mama e de colo de útero;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Aumentar  as atividades educativas;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Reeducar a população feminina;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9046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a detecção de câncer de colo de útero e de mama. </a:t>
            </a: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OBJETIVOS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ESPECÍFICOS </a:t>
            </a: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a cobertura de detecção precoce do câncer de colo e de mama; </a:t>
            </a:r>
          </a:p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Melhorar a adesão das mulheres à realização de exame </a:t>
            </a:r>
            <a:r>
              <a:rPr lang="pt-BR" sz="25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de colo uterino e mamografia;</a:t>
            </a:r>
          </a:p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Melhorar a qualidade do atendimento das mulheres que realizam detecção precoce de câncer de colo de útero e de mama na UBS de </a:t>
            </a:r>
            <a:r>
              <a:rPr lang="pt-BR" sz="2500" dirty="0" err="1">
                <a:latin typeface="Arial" pitchFamily="34" charset="0"/>
                <a:cs typeface="Arial" pitchFamily="34" charset="0"/>
              </a:rPr>
              <a:t>Tamboatá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Melhorar registros das informações; </a:t>
            </a:r>
          </a:p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Mapear as mulheres de risco para câncer de colo de útero e de mama; </a:t>
            </a:r>
          </a:p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Promoção da saúde; </a:t>
            </a:r>
          </a:p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Realizar ações de promoção à saúde e prevenção de doenças nas famílias das mulheres;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547664" y="62068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GERAL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Metas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de detecção precoce do câncer de colo uterino e de mama das mulheres na faixa etária entre 25 e 64 anos de idade para 17%;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Captar 100% das mulheres de 25 a 64 anos de idade da área de cobertura da UBS que nunca realizaram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colo uterino palpação das mamas;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Aplicar a periodicidade de rastreamento através do exame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colo uterino e de mama recomendada pelo Ministério da Saúde a todas mulheres de 25 a 64 anos de idade que realizarem acompanhamento na UBS;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Realizar o exame de mama em 100% das mulheres de 25-49;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Solicitar mamografia em 100% das mulheres de 50 -69;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da pos 11052013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da pos 11052013</Template>
  <TotalTime>774</TotalTime>
  <Words>1792</Words>
  <Application>Microsoft Office PowerPoint</Application>
  <PresentationFormat>Apresentação na tela (4:3)</PresentationFormat>
  <Paragraphs>287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apresentação da pos 11052013</vt:lpstr>
      <vt:lpstr>QUALIFICAÇÃO DA ATENÇÃO À SAÚDE DA MULHER NA UNIDADE DE SAÚDE DA FAMÍLIA TAMBOATÁ NO MUNICÍPIO DE BOM JARDIM/PE: AMPLIANDO A PREVENÇÃO CONTRA O CÂNCER DE MAMA E DE COLO UTERINO</vt:lpstr>
      <vt:lpstr>Introdução</vt:lpstr>
      <vt:lpstr>Slide 3</vt:lpstr>
      <vt:lpstr>Slide 4</vt:lpstr>
      <vt:lpstr>Caracterização da Unidade Básica de Saúde de  Tamboatá</vt:lpstr>
      <vt:lpstr>Situação da ação programática na Unidade  antes da intervenção </vt:lpstr>
      <vt:lpstr>Importância da ação programática</vt:lpstr>
      <vt:lpstr>Slide 8</vt:lpstr>
      <vt:lpstr>Metas</vt:lpstr>
      <vt:lpstr>Slide 10</vt:lpstr>
      <vt:lpstr>Slide 11</vt:lpstr>
      <vt:lpstr>Metodologia</vt:lpstr>
      <vt:lpstr>Slide 13</vt:lpstr>
      <vt:lpstr>Slide 14</vt:lpstr>
      <vt:lpstr>Slide 15</vt:lpstr>
      <vt:lpstr>Slide 16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Adaptações  para incorporação da  intervenção à rotina do serviço </vt:lpstr>
      <vt:lpstr>Reflexão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à saúde da mulher numa Unidade de Saúde da Família do Agreste de Pernambuco: ampliando a prevenção contra o câncer de mama e de colo uterino</dc:title>
  <dc:creator>cliente</dc:creator>
  <cp:lastModifiedBy>cliente</cp:lastModifiedBy>
  <cp:revision>82</cp:revision>
  <dcterms:created xsi:type="dcterms:W3CDTF">2013-05-16T23:44:06Z</dcterms:created>
  <dcterms:modified xsi:type="dcterms:W3CDTF">2013-05-29T02:15:16Z</dcterms:modified>
</cp:coreProperties>
</file>