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2"/>
  </p:notesMasterIdLst>
  <p:sldIdLst>
    <p:sldId id="256" r:id="rId2"/>
    <p:sldId id="258" r:id="rId3"/>
    <p:sldId id="259" r:id="rId4"/>
    <p:sldId id="320" r:id="rId5"/>
    <p:sldId id="310" r:id="rId6"/>
    <p:sldId id="321" r:id="rId7"/>
    <p:sldId id="325" r:id="rId8"/>
    <p:sldId id="315" r:id="rId9"/>
    <p:sldId id="327" r:id="rId10"/>
    <p:sldId id="326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09" r:id="rId29"/>
    <p:sldId id="318" r:id="rId30"/>
    <p:sldId id="308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833" autoAdjust="0"/>
    <p:restoredTop sz="94615" autoAdjust="0"/>
  </p:normalViewPr>
  <p:slideViewPr>
    <p:cSldViewPr>
      <p:cViewPr>
        <p:scale>
          <a:sx n="80" d="100"/>
          <a:sy n="80" d="100"/>
        </p:scale>
        <p:origin x="10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E\Desktop\PROVAB1\Especializa&#231;&#227;o\Nova%20pasta\Planilha%20Final%20de%20Coleta%20de%20dados%20Sa&#250;de%20na%20Escola%20-%20Danielle%20ferreira%20e%20Silv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24271862780781"/>
          <c:y val="0.13389932528906184"/>
          <c:w val="0.85004490570657865"/>
          <c:h val="0.72931604022558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crianças, adolescentes e jovens matriculados na escola alvo submetidas às ações em saúde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Indicadores!$D$6:$F$6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Indicadores!$D$7:$F$7</c:f>
              <c:numCache>
                <c:formatCode>0.0%</c:formatCode>
                <c:ptCount val="3"/>
                <c:pt idx="0">
                  <c:v>0.85185185185185264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66695552"/>
        <c:axId val="66697088"/>
      </c:barChart>
      <c:catAx>
        <c:axId val="66695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97088"/>
        <c:crosses val="autoZero"/>
        <c:auto val="1"/>
        <c:lblAlgn val="ctr"/>
        <c:lblOffset val="100"/>
      </c:catAx>
      <c:valAx>
        <c:axId val="666970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95552"/>
        <c:crosses val="autoZero"/>
        <c:crossBetween val="between"/>
        <c:majorUnit val="0.2"/>
        <c:minorUnit val="4.000000000000009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16096892964854"/>
          <c:y val="6.5203697361080809E-2"/>
          <c:w val="0.82527276832373642"/>
          <c:h val="0.790255227912682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crianças, adolescentes e jovens  matriculados na escola alvo com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0</c:v>
                </c:pt>
                <c:pt idx="1">
                  <c:v>0.95769230769230773</c:v>
                </c:pt>
                <c:pt idx="2">
                  <c:v>0.95769230769230773</c:v>
                </c:pt>
              </c:numCache>
            </c:numRef>
          </c:val>
        </c:ser>
        <c:dLbls>
          <c:showVal val="1"/>
        </c:dLbls>
        <c:axId val="70439296"/>
        <c:axId val="70440832"/>
      </c:barChart>
      <c:catAx>
        <c:axId val="70439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40832"/>
        <c:crosses val="autoZero"/>
        <c:auto val="1"/>
        <c:lblAlgn val="ctr"/>
        <c:lblOffset val="100"/>
      </c:catAx>
      <c:valAx>
        <c:axId val="704408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3929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386876640419948"/>
          <c:y val="7.8826464259049919E-2"/>
          <c:w val="0.8334416797900267"/>
          <c:h val="0.777763898231330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crianças, adolescentes e jovens matriculados na escola alvo que foram orientados sobre prevenção de acidentes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0.98461538461538467</c:v>
                </c:pt>
              </c:numCache>
            </c:numRef>
          </c:val>
        </c:ser>
        <c:dLbls>
          <c:showVal val="1"/>
        </c:dLbls>
        <c:axId val="70383104"/>
        <c:axId val="70384640"/>
      </c:barChart>
      <c:catAx>
        <c:axId val="70383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84640"/>
        <c:crosses val="autoZero"/>
        <c:auto val="1"/>
        <c:lblAlgn val="ctr"/>
        <c:lblOffset val="100"/>
      </c:catAx>
      <c:valAx>
        <c:axId val="703846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831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294965198247677"/>
          <c:y val="8.4116857020293867E-2"/>
          <c:w val="0.83658251110074811"/>
          <c:h val="0.7717886882754503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crianças, adolescentes e jovens matirculados na escola alvo com orientação para prática de atividade física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70489216"/>
        <c:axId val="70490752"/>
      </c:barChart>
      <c:catAx>
        <c:axId val="70489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490752"/>
        <c:crosses val="autoZero"/>
        <c:auto val="1"/>
        <c:lblAlgn val="ctr"/>
        <c:lblOffset val="100"/>
      </c:catAx>
      <c:valAx>
        <c:axId val="704907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48921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67604879395479"/>
          <c:y val="7.0339244726687303E-2"/>
          <c:w val="0.83253253513069059"/>
          <c:h val="0.773930255553540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crianças, adolescentes e jovens matriculados na escola alvo orientados quanto a bullying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Indicadores!$D$90:$F$90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0.94230769230769262</c:v>
                </c:pt>
              </c:numCache>
            </c:numRef>
          </c:val>
        </c:ser>
        <c:dLbls>
          <c:showVal val="1"/>
        </c:dLbls>
        <c:axId val="70867200"/>
        <c:axId val="70881280"/>
      </c:barChart>
      <c:catAx>
        <c:axId val="70867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881280"/>
        <c:crosses val="autoZero"/>
        <c:auto val="1"/>
        <c:lblAlgn val="ctr"/>
        <c:lblOffset val="100"/>
      </c:catAx>
      <c:valAx>
        <c:axId val="708812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86720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731184394263598"/>
          <c:y val="7.0247250222126897E-2"/>
          <c:w val="0.84168800208133165"/>
          <c:h val="0.787180162790930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crianças, adolescentes e jovens matriculados na escola alvo que foram orientados sobre violência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0.94230769230769262</c:v>
                </c:pt>
              </c:numCache>
            </c:numRef>
          </c:val>
        </c:ser>
        <c:dLbls>
          <c:showVal val="1"/>
        </c:dLbls>
        <c:axId val="70926336"/>
        <c:axId val="70927872"/>
      </c:barChart>
      <c:catAx>
        <c:axId val="70926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927872"/>
        <c:crosses val="autoZero"/>
        <c:auto val="1"/>
        <c:lblAlgn val="ctr"/>
        <c:lblOffset val="100"/>
      </c:catAx>
      <c:valAx>
        <c:axId val="709278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92633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589713970814241"/>
          <c:y val="8.8894287150277335E-2"/>
          <c:w val="0.8231650787931456"/>
          <c:h val="0.764930892946898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Indicadores!$C$103</c:f>
              <c:strCache>
                <c:ptCount val="1"/>
                <c:pt idx="0">
                  <c:v>Proporção de crianças, adolescentes e jovens matriculados na escola alvo que foram orientados sobre cuidados com o ambiente para promoção da saúde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Indicadores!$D$102:$F$102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Indicadores!$D$103:$F$103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0.93461538461538463</c:v>
                </c:pt>
              </c:numCache>
            </c:numRef>
          </c:val>
        </c:ser>
        <c:dLbls>
          <c:showVal val="1"/>
        </c:dLbls>
        <c:axId val="70973312"/>
        <c:axId val="70974848"/>
      </c:barChart>
      <c:catAx>
        <c:axId val="70973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974848"/>
        <c:crosses val="autoZero"/>
        <c:auto val="1"/>
        <c:lblAlgn val="ctr"/>
        <c:lblOffset val="100"/>
      </c:catAx>
      <c:valAx>
        <c:axId val="709748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97331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217156787570702"/>
          <c:y val="6.8966422300660704E-2"/>
          <c:w val="0.83695065652052836"/>
          <c:h val="0.773097565390533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crianças, adolescentes e jovens com orientações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Indicadores!$D$108:$F$108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Indicadores!$D$109:$F$109</c:f>
              <c:numCache>
                <c:formatCode>0.0%</c:formatCode>
                <c:ptCount val="3"/>
                <c:pt idx="0">
                  <c:v>0</c:v>
                </c:pt>
                <c:pt idx="1">
                  <c:v>0.96923076923076856</c:v>
                </c:pt>
                <c:pt idx="2">
                  <c:v>0.96923076923076856</c:v>
                </c:pt>
              </c:numCache>
            </c:numRef>
          </c:val>
        </c:ser>
        <c:dLbls>
          <c:showVal val="1"/>
        </c:dLbls>
        <c:axId val="70990464"/>
        <c:axId val="71033216"/>
      </c:barChart>
      <c:catAx>
        <c:axId val="7099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033216"/>
        <c:crosses val="autoZero"/>
        <c:auto val="1"/>
        <c:lblAlgn val="ctr"/>
        <c:lblOffset val="100"/>
      </c:catAx>
      <c:valAx>
        <c:axId val="710332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99046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699228399125812"/>
          <c:y val="6.6921955268411965E-2"/>
          <c:w val="0.83225154715192351"/>
          <c:h val="0.7764919128698710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Indicadores!$C$115</c:f>
              <c:strCache>
                <c:ptCount val="1"/>
                <c:pt idx="0">
                  <c:v>Proporção de adolescentes e jovens  com orientações sobre os riscos do álcool e das drogas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Indicadores!$D$114:$F$114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Indicadores!$D$115:$F$115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71073792"/>
        <c:axId val="71075328"/>
      </c:barChart>
      <c:catAx>
        <c:axId val="71073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075328"/>
        <c:crosses val="autoZero"/>
        <c:auto val="1"/>
        <c:lblAlgn val="ctr"/>
        <c:lblOffset val="100"/>
      </c:catAx>
      <c:valAx>
        <c:axId val="710753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07379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754430125381406"/>
          <c:y val="5.7807389460932793E-2"/>
          <c:w val="0.83157792314241452"/>
          <c:h val="0.7884534992566449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Indicadores!$C$121</c:f>
              <c:strCache>
                <c:ptCount val="1"/>
                <c:pt idx="0">
                  <c:v>Proporção de crianças, adolescentes e jovens com orientações sobre tabagismo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Indicadores!$D$120:$F$120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Indicadores!$D$121:$F$121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71116288"/>
        <c:axId val="71117824"/>
      </c:barChart>
      <c:catAx>
        <c:axId val="71116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117824"/>
        <c:crosses val="autoZero"/>
        <c:auto val="1"/>
        <c:lblAlgn val="ctr"/>
        <c:lblOffset val="100"/>
      </c:catAx>
      <c:valAx>
        <c:axId val="711178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1162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164111342269524"/>
          <c:y val="9.5907271367615357E-2"/>
          <c:w val="0.83760271772048933"/>
          <c:h val="0.750568336779131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adolescentes e jovens com orientações sobre Doenças Sexualmente Transmissíveis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Indicadores!$D$126:$F$126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Indicadores!$D$127:$F$127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71185536"/>
        <c:axId val="71187072"/>
      </c:barChart>
      <c:catAx>
        <c:axId val="71185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187072"/>
        <c:crosses val="autoZero"/>
        <c:auto val="1"/>
        <c:lblAlgn val="ctr"/>
        <c:lblOffset val="100"/>
      </c:catAx>
      <c:valAx>
        <c:axId val="711870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18553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702024645806271"/>
          <c:y val="7.8926954587583906E-2"/>
          <c:w val="0.82758982342860365"/>
          <c:h val="0.788555331490779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crianças, adolescentes e jovens matriculados na escola alvo com avaliação clínica e psicossocial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0.90370370370370368</c:v>
                </c:pt>
                <c:pt idx="1">
                  <c:v>0.96923076923076856</c:v>
                </c:pt>
                <c:pt idx="2">
                  <c:v>0.96923076923076856</c:v>
                </c:pt>
              </c:numCache>
            </c:numRef>
          </c:val>
        </c:ser>
        <c:dLbls>
          <c:showVal val="1"/>
        </c:dLbls>
        <c:axId val="69775744"/>
        <c:axId val="69777280"/>
      </c:barChart>
      <c:catAx>
        <c:axId val="697757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77280"/>
        <c:crosses val="autoZero"/>
        <c:auto val="1"/>
        <c:lblAlgn val="ctr"/>
        <c:lblOffset val="100"/>
      </c:catAx>
      <c:valAx>
        <c:axId val="697772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7574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11148997781007"/>
          <c:y val="8.3356955380578482E-2"/>
          <c:w val="0.83824704789982563"/>
          <c:h val="0.763971566054245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Indicadores!$C$134</c:f>
              <c:strCache>
                <c:ptCount val="1"/>
                <c:pt idx="0">
                  <c:v>Proporção de adolescentes e jovens com orientações sobre prevenção de gravidez na adolescência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Indicadores!$D$133:$F$133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Indicadores!$D$134:$F$134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71212416"/>
        <c:axId val="71795840"/>
      </c:barChart>
      <c:catAx>
        <c:axId val="71212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795840"/>
        <c:crosses val="autoZero"/>
        <c:auto val="1"/>
        <c:lblAlgn val="ctr"/>
        <c:lblOffset val="100"/>
      </c:catAx>
      <c:valAx>
        <c:axId val="717958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121241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758353632956338"/>
          <c:y val="7.2124614504325529E-2"/>
          <c:w val="0.82894841334924463"/>
          <c:h val="0.789867241992222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crianças, adolescentes e jovens matriculados na escola alvo com aferição da pressão arterial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</c:v>
                </c:pt>
                <c:pt idx="1">
                  <c:v>0.96923076923076856</c:v>
                </c:pt>
                <c:pt idx="2">
                  <c:v>0.96923076923076856</c:v>
                </c:pt>
              </c:numCache>
            </c:numRef>
          </c:val>
        </c:ser>
        <c:dLbls>
          <c:showVal val="1"/>
        </c:dLbls>
        <c:axId val="69959680"/>
        <c:axId val="69961216"/>
      </c:barChart>
      <c:catAx>
        <c:axId val="69959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961216"/>
        <c:crosses val="autoZero"/>
        <c:auto val="1"/>
        <c:lblAlgn val="ctr"/>
        <c:lblOffset val="100"/>
      </c:catAx>
      <c:valAx>
        <c:axId val="699612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95968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395276610593324"/>
          <c:y val="6.4636584406909794E-2"/>
          <c:w val="0.82028133880321896"/>
          <c:h val="0.7999063074783632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crianças, adolescentes e jovens matriculados na escola alvo com avaliação da acuidade visual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</c:v>
                </c:pt>
                <c:pt idx="1">
                  <c:v>0.95000000000000062</c:v>
                </c:pt>
                <c:pt idx="2">
                  <c:v>0.95000000000000062</c:v>
                </c:pt>
              </c:numCache>
            </c:numRef>
          </c:val>
        </c:ser>
        <c:dLbls>
          <c:showVal val="1"/>
        </c:dLbls>
        <c:axId val="70071808"/>
        <c:axId val="70073344"/>
      </c:barChart>
      <c:catAx>
        <c:axId val="70071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073344"/>
        <c:crosses val="autoZero"/>
        <c:auto val="1"/>
        <c:lblAlgn val="ctr"/>
        <c:lblOffset val="100"/>
      </c:catAx>
      <c:valAx>
        <c:axId val="700733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071808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189818005604557"/>
          <c:y val="8.2527069428880495E-2"/>
          <c:w val="0.82286175634823233"/>
          <c:h val="0.774622395076544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crianças, adolescentes e jovens matriculados na escola alvo com avaliação da audição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multiLvlStrRef>
              <c:f>Indicadores!#REF!</c:f>
            </c:multiLvl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70120960"/>
        <c:axId val="70122496"/>
      </c:barChart>
      <c:catAx>
        <c:axId val="70120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122496"/>
        <c:crosses val="autoZero"/>
        <c:auto val="1"/>
        <c:lblAlgn val="ctr"/>
        <c:lblOffset val="100"/>
      </c:catAx>
      <c:valAx>
        <c:axId val="701224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12096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675113141721575"/>
          <c:y val="6.288482662134201E-2"/>
          <c:w val="0.83990840651091903"/>
          <c:h val="0.7757003942789129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crianças, adolescentes e jovens matriculados na escola alvo com atualização do calendário vacinal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dLbls>
          <c:showVal val="1"/>
        </c:dLbls>
        <c:axId val="70183552"/>
        <c:axId val="70185344"/>
      </c:barChart>
      <c:catAx>
        <c:axId val="70183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185344"/>
        <c:crosses val="autoZero"/>
        <c:auto val="1"/>
        <c:lblAlgn val="ctr"/>
        <c:lblOffset val="100"/>
      </c:catAx>
      <c:valAx>
        <c:axId val="701853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18355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45664859887192"/>
          <c:y val="7.2543296104723584E-2"/>
          <c:w val="0.83203583897014555"/>
          <c:h val="0.774146432532758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crianças, adolescentes e jovens matriculados na escola alvo com avaliação nutricional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</c:v>
                </c:pt>
                <c:pt idx="1">
                  <c:v>0.95769230769230773</c:v>
                </c:pt>
                <c:pt idx="2">
                  <c:v>0.95769230769230773</c:v>
                </c:pt>
              </c:numCache>
            </c:numRef>
          </c:val>
        </c:ser>
        <c:dLbls>
          <c:showVal val="1"/>
        </c:dLbls>
        <c:axId val="70240512"/>
        <c:axId val="70250496"/>
      </c:barChart>
      <c:catAx>
        <c:axId val="70240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250496"/>
        <c:crosses val="autoZero"/>
        <c:auto val="1"/>
        <c:lblAlgn val="ctr"/>
        <c:lblOffset val="100"/>
      </c:catAx>
      <c:valAx>
        <c:axId val="702504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24051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596073990842189"/>
          <c:y val="8.5724641415589747E-2"/>
          <c:w val="0.82819488699711863"/>
          <c:h val="0.765629731595684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crianças, adolescentes e jovens matriculados na escola alvo com avaliação da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</c:v>
                </c:pt>
                <c:pt idx="1">
                  <c:v>0.96923076923076856</c:v>
                </c:pt>
                <c:pt idx="2">
                  <c:v>0.96923076923076856</c:v>
                </c:pt>
              </c:numCache>
            </c:numRef>
          </c:val>
        </c:ser>
        <c:dLbls>
          <c:showVal val="1"/>
        </c:dLbls>
        <c:axId val="70262144"/>
        <c:axId val="70284416"/>
      </c:barChart>
      <c:catAx>
        <c:axId val="70262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284416"/>
        <c:crosses val="autoZero"/>
        <c:auto val="1"/>
        <c:lblAlgn val="ctr"/>
        <c:lblOffset val="100"/>
      </c:catAx>
      <c:valAx>
        <c:axId val="702844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7026214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413725087971221"/>
          <c:y val="7.2356698987572562E-2"/>
          <c:w val="0.83310621242485472"/>
          <c:h val="0.7869863049584021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Indicadores!$C$64</c:f>
              <c:strCache>
                <c:ptCount val="1"/>
                <c:pt idx="0">
                  <c:v>Proporção de crianças, adolescentes e jovens com registro atualizado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Indicadores!$D$63:$F$63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Indicadores!$D$64:$F$64</c:f>
              <c:numCache>
                <c:formatCode>0.0%</c:formatCode>
                <c:ptCount val="3"/>
                <c:pt idx="0">
                  <c:v>0.9555555555555556</c:v>
                </c:pt>
                <c:pt idx="1">
                  <c:v>0.9538461538461539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axId val="70406144"/>
        <c:axId val="70407680"/>
      </c:barChart>
      <c:catAx>
        <c:axId val="70406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07680"/>
        <c:crosses val="autoZero"/>
        <c:auto val="1"/>
        <c:lblAlgn val="ctr"/>
        <c:lblOffset val="100"/>
      </c:catAx>
      <c:valAx>
        <c:axId val="704076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40614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B9649-C00B-425D-AC65-E28CA6A36DA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5AA5D31-295C-4AE7-8F69-7172FD17F114}">
      <dgm:prSet phldrT="[Texto]" custT="1"/>
      <dgm:spPr/>
      <dgm:t>
        <a:bodyPr/>
        <a:lstStyle/>
        <a:p>
          <a:r>
            <a:rPr lang="pt-BR" sz="2400" dirty="0" smtClean="0"/>
            <a:t>12 SEMANAS</a:t>
          </a:r>
          <a:endParaRPr lang="pt-BR" sz="2400" dirty="0"/>
        </a:p>
      </dgm:t>
    </dgm:pt>
    <dgm:pt modelId="{BD64EE4A-C88E-4FDE-9CC1-B431D1EAFD13}" type="parTrans" cxnId="{B16C07A4-F2C9-43A4-8456-96E5546745F0}">
      <dgm:prSet/>
      <dgm:spPr/>
      <dgm:t>
        <a:bodyPr/>
        <a:lstStyle/>
        <a:p>
          <a:endParaRPr lang="pt-BR"/>
        </a:p>
      </dgm:t>
    </dgm:pt>
    <dgm:pt modelId="{C722F1F1-EDBE-411C-B626-117DC62D0BB5}" type="sibTrans" cxnId="{B16C07A4-F2C9-43A4-8456-96E5546745F0}">
      <dgm:prSet/>
      <dgm:spPr/>
      <dgm:t>
        <a:bodyPr/>
        <a:lstStyle/>
        <a:p>
          <a:endParaRPr lang="pt-BR"/>
        </a:p>
      </dgm:t>
    </dgm:pt>
    <dgm:pt modelId="{6FC7961A-29A4-4EEF-BD92-D5406F24561C}">
      <dgm:prSet custT="1"/>
      <dgm:spPr/>
      <dgm:t>
        <a:bodyPr/>
        <a:lstStyle/>
        <a:p>
          <a:r>
            <a:rPr lang="pt-BR" sz="2200" dirty="0" smtClean="0">
              <a:latin typeface="+mn-lt"/>
              <a:cs typeface="Arial" pitchFamily="34" charset="0"/>
            </a:rPr>
            <a:t>Componente I (Avaliação Clínica e Psicossocial); </a:t>
          </a:r>
        </a:p>
      </dgm:t>
    </dgm:pt>
    <dgm:pt modelId="{736A1362-23AD-4C1F-BCE1-F18AA9D04F25}" type="parTrans" cxnId="{2162DDCC-A09B-4DBC-A4EC-63EF447D8FF7}">
      <dgm:prSet/>
      <dgm:spPr/>
      <dgm:t>
        <a:bodyPr/>
        <a:lstStyle/>
        <a:p>
          <a:endParaRPr lang="pt-BR"/>
        </a:p>
      </dgm:t>
    </dgm:pt>
    <dgm:pt modelId="{A58B47D5-2A22-4438-BA97-B8738561D0EA}" type="sibTrans" cxnId="{2162DDCC-A09B-4DBC-A4EC-63EF447D8FF7}">
      <dgm:prSet/>
      <dgm:spPr/>
      <dgm:t>
        <a:bodyPr/>
        <a:lstStyle/>
        <a:p>
          <a:endParaRPr lang="pt-BR"/>
        </a:p>
      </dgm:t>
    </dgm:pt>
    <dgm:pt modelId="{FF4B49D1-9559-44FB-88BB-03FD5FADE05A}">
      <dgm:prSet custT="1"/>
      <dgm:spPr/>
      <dgm:t>
        <a:bodyPr/>
        <a:lstStyle/>
        <a:p>
          <a:r>
            <a:rPr lang="pt-BR" sz="2200" dirty="0" smtClean="0">
              <a:latin typeface="+mn-lt"/>
              <a:cs typeface="Arial" pitchFamily="34" charset="0"/>
            </a:rPr>
            <a:t>Componente II (Promoção e Prevenção da Saúde);</a:t>
          </a:r>
        </a:p>
      </dgm:t>
    </dgm:pt>
    <dgm:pt modelId="{41061DEB-0BA5-454D-8583-18FEDFAAD944}" type="parTrans" cxnId="{FEDDDD63-8BF1-4033-A03E-B274A477FDFC}">
      <dgm:prSet/>
      <dgm:spPr/>
      <dgm:t>
        <a:bodyPr/>
        <a:lstStyle/>
        <a:p>
          <a:endParaRPr lang="pt-BR"/>
        </a:p>
      </dgm:t>
    </dgm:pt>
    <dgm:pt modelId="{D12CA332-3792-4F07-9862-8A207CF691AA}" type="sibTrans" cxnId="{FEDDDD63-8BF1-4033-A03E-B274A477FDFC}">
      <dgm:prSet/>
      <dgm:spPr/>
      <dgm:t>
        <a:bodyPr/>
        <a:lstStyle/>
        <a:p>
          <a:endParaRPr lang="pt-BR"/>
        </a:p>
      </dgm:t>
    </dgm:pt>
    <dgm:pt modelId="{8F25B856-75EB-4F5E-A32E-4681F0D9D26B}">
      <dgm:prSet custT="1"/>
      <dgm:spPr/>
      <dgm:t>
        <a:bodyPr/>
        <a:lstStyle/>
        <a:p>
          <a:r>
            <a:rPr lang="pt-BR" sz="2200" dirty="0" smtClean="0">
              <a:latin typeface="+mn-lt"/>
              <a:cs typeface="Arial" pitchFamily="34" charset="0"/>
            </a:rPr>
            <a:t>Componente III (Formação)</a:t>
          </a:r>
          <a:endParaRPr lang="pt-BR" sz="2200" dirty="0">
            <a:latin typeface="+mn-lt"/>
          </a:endParaRPr>
        </a:p>
      </dgm:t>
    </dgm:pt>
    <dgm:pt modelId="{87229C15-0C5B-4F26-8719-52DDC098FA3D}" type="parTrans" cxnId="{FB37936A-8850-492A-98E9-CB86431BFE90}">
      <dgm:prSet/>
      <dgm:spPr/>
      <dgm:t>
        <a:bodyPr/>
        <a:lstStyle/>
        <a:p>
          <a:endParaRPr lang="pt-BR"/>
        </a:p>
      </dgm:t>
    </dgm:pt>
    <dgm:pt modelId="{4DBA5C52-5B49-453D-BAEE-54F93F67A37E}" type="sibTrans" cxnId="{FB37936A-8850-492A-98E9-CB86431BFE90}">
      <dgm:prSet/>
      <dgm:spPr/>
      <dgm:t>
        <a:bodyPr/>
        <a:lstStyle/>
        <a:p>
          <a:endParaRPr lang="pt-BR"/>
        </a:p>
      </dgm:t>
    </dgm:pt>
    <dgm:pt modelId="{D78F7AB0-E149-4F82-BDFB-B72F63954963}" type="pres">
      <dgm:prSet presAssocID="{F26B9649-C00B-425D-AC65-E28CA6A36D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2A2F569-32A2-4B81-BFDC-E3F30164D39C}" type="pres">
      <dgm:prSet presAssocID="{E5AA5D31-295C-4AE7-8F69-7172FD17F114}" presName="root" presStyleCnt="0"/>
      <dgm:spPr/>
    </dgm:pt>
    <dgm:pt modelId="{FCFA86FA-A71D-4E6B-807E-4610211788D5}" type="pres">
      <dgm:prSet presAssocID="{E5AA5D31-295C-4AE7-8F69-7172FD17F114}" presName="rootComposite" presStyleCnt="0"/>
      <dgm:spPr/>
    </dgm:pt>
    <dgm:pt modelId="{F9048CAA-ABFA-419B-8CE7-9E19B689A874}" type="pres">
      <dgm:prSet presAssocID="{E5AA5D31-295C-4AE7-8F69-7172FD17F114}" presName="rootText" presStyleLbl="node1" presStyleIdx="0" presStyleCnt="1" custLinFactNeighborX="4095" custLinFactNeighborY="4242"/>
      <dgm:spPr/>
      <dgm:t>
        <a:bodyPr/>
        <a:lstStyle/>
        <a:p>
          <a:endParaRPr lang="pt-BR"/>
        </a:p>
      </dgm:t>
    </dgm:pt>
    <dgm:pt modelId="{21A36062-558F-4CCE-8823-97EAE97C6B91}" type="pres">
      <dgm:prSet presAssocID="{E5AA5D31-295C-4AE7-8F69-7172FD17F114}" presName="rootConnector" presStyleLbl="node1" presStyleIdx="0" presStyleCnt="1"/>
      <dgm:spPr/>
      <dgm:t>
        <a:bodyPr/>
        <a:lstStyle/>
        <a:p>
          <a:endParaRPr lang="pt-BR"/>
        </a:p>
      </dgm:t>
    </dgm:pt>
    <dgm:pt modelId="{019DE1AD-AC90-4DB3-ACE1-51AD70D7732F}" type="pres">
      <dgm:prSet presAssocID="{E5AA5D31-295C-4AE7-8F69-7172FD17F114}" presName="childShape" presStyleCnt="0"/>
      <dgm:spPr/>
    </dgm:pt>
    <dgm:pt modelId="{85EE54A9-8430-468C-9D4F-2A983208544E}" type="pres">
      <dgm:prSet presAssocID="{736A1362-23AD-4C1F-BCE1-F18AA9D04F25}" presName="Name13" presStyleLbl="parChTrans1D2" presStyleIdx="0" presStyleCnt="3"/>
      <dgm:spPr/>
      <dgm:t>
        <a:bodyPr/>
        <a:lstStyle/>
        <a:p>
          <a:endParaRPr lang="pt-BR"/>
        </a:p>
      </dgm:t>
    </dgm:pt>
    <dgm:pt modelId="{6CDA7403-0F3D-4135-A127-BEF3AF12E69B}" type="pres">
      <dgm:prSet presAssocID="{6FC7961A-29A4-4EEF-BD92-D5406F24561C}" presName="childText" presStyleLbl="bgAcc1" presStyleIdx="0" presStyleCnt="3" custScaleX="1925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CA31FE-4AA4-4B9D-851D-E85E64C145AD}" type="pres">
      <dgm:prSet presAssocID="{41061DEB-0BA5-454D-8583-18FEDFAAD944}" presName="Name13" presStyleLbl="parChTrans1D2" presStyleIdx="1" presStyleCnt="3"/>
      <dgm:spPr/>
      <dgm:t>
        <a:bodyPr/>
        <a:lstStyle/>
        <a:p>
          <a:endParaRPr lang="pt-BR"/>
        </a:p>
      </dgm:t>
    </dgm:pt>
    <dgm:pt modelId="{D3DBD592-4C26-4CDC-A3DE-7E46F36DE908}" type="pres">
      <dgm:prSet presAssocID="{FF4B49D1-9559-44FB-88BB-03FD5FADE05A}" presName="childText" presStyleLbl="bgAcc1" presStyleIdx="1" presStyleCnt="3" custScaleX="1928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D5EA83-DBE1-4111-A9D3-D79C2C7ACD34}" type="pres">
      <dgm:prSet presAssocID="{87229C15-0C5B-4F26-8719-52DDC098FA3D}" presName="Name13" presStyleLbl="parChTrans1D2" presStyleIdx="2" presStyleCnt="3"/>
      <dgm:spPr/>
      <dgm:t>
        <a:bodyPr/>
        <a:lstStyle/>
        <a:p>
          <a:endParaRPr lang="pt-BR"/>
        </a:p>
      </dgm:t>
    </dgm:pt>
    <dgm:pt modelId="{0238FB65-A279-4FD5-BC66-B6D5AA84EC79}" type="pres">
      <dgm:prSet presAssocID="{8F25B856-75EB-4F5E-A32E-4681F0D9D26B}" presName="childText" presStyleLbl="bgAcc1" presStyleIdx="2" presStyleCnt="3" custScaleX="1928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6C07A4-F2C9-43A4-8456-96E5546745F0}" srcId="{F26B9649-C00B-425D-AC65-E28CA6A36DA5}" destId="{E5AA5D31-295C-4AE7-8F69-7172FD17F114}" srcOrd="0" destOrd="0" parTransId="{BD64EE4A-C88E-4FDE-9CC1-B431D1EAFD13}" sibTransId="{C722F1F1-EDBE-411C-B626-117DC62D0BB5}"/>
    <dgm:cxn modelId="{4A120E37-0A62-4F2B-A8A0-78C52EF3CAE5}" type="presOf" srcId="{8F25B856-75EB-4F5E-A32E-4681F0D9D26B}" destId="{0238FB65-A279-4FD5-BC66-B6D5AA84EC79}" srcOrd="0" destOrd="0" presId="urn:microsoft.com/office/officeart/2005/8/layout/hierarchy3"/>
    <dgm:cxn modelId="{0736AF01-131C-4DA0-9D88-EA0C188ED538}" type="presOf" srcId="{6FC7961A-29A4-4EEF-BD92-D5406F24561C}" destId="{6CDA7403-0F3D-4135-A127-BEF3AF12E69B}" srcOrd="0" destOrd="0" presId="urn:microsoft.com/office/officeart/2005/8/layout/hierarchy3"/>
    <dgm:cxn modelId="{B4FC426D-119A-4D1F-9957-152B6A7A5B24}" type="presOf" srcId="{736A1362-23AD-4C1F-BCE1-F18AA9D04F25}" destId="{85EE54A9-8430-468C-9D4F-2A983208544E}" srcOrd="0" destOrd="0" presId="urn:microsoft.com/office/officeart/2005/8/layout/hierarchy3"/>
    <dgm:cxn modelId="{56C0330F-EC98-4171-9DE0-5B497F38620B}" type="presOf" srcId="{F26B9649-C00B-425D-AC65-E28CA6A36DA5}" destId="{D78F7AB0-E149-4F82-BDFB-B72F63954963}" srcOrd="0" destOrd="0" presId="urn:microsoft.com/office/officeart/2005/8/layout/hierarchy3"/>
    <dgm:cxn modelId="{6CEA4D18-C708-4DA0-9813-AEAD850CD516}" type="presOf" srcId="{E5AA5D31-295C-4AE7-8F69-7172FD17F114}" destId="{F9048CAA-ABFA-419B-8CE7-9E19B689A874}" srcOrd="0" destOrd="0" presId="urn:microsoft.com/office/officeart/2005/8/layout/hierarchy3"/>
    <dgm:cxn modelId="{4C521C6A-78B7-4B08-9A6B-6A5981619C91}" type="presOf" srcId="{87229C15-0C5B-4F26-8719-52DDC098FA3D}" destId="{23D5EA83-DBE1-4111-A9D3-D79C2C7ACD34}" srcOrd="0" destOrd="0" presId="urn:microsoft.com/office/officeart/2005/8/layout/hierarchy3"/>
    <dgm:cxn modelId="{F00283E6-BCBE-465E-BAFA-3E307ACA7ABC}" type="presOf" srcId="{41061DEB-0BA5-454D-8583-18FEDFAAD944}" destId="{3CCA31FE-4AA4-4B9D-851D-E85E64C145AD}" srcOrd="0" destOrd="0" presId="urn:microsoft.com/office/officeart/2005/8/layout/hierarchy3"/>
    <dgm:cxn modelId="{2162DDCC-A09B-4DBC-A4EC-63EF447D8FF7}" srcId="{E5AA5D31-295C-4AE7-8F69-7172FD17F114}" destId="{6FC7961A-29A4-4EEF-BD92-D5406F24561C}" srcOrd="0" destOrd="0" parTransId="{736A1362-23AD-4C1F-BCE1-F18AA9D04F25}" sibTransId="{A58B47D5-2A22-4438-BA97-B8738561D0EA}"/>
    <dgm:cxn modelId="{FEDDDD63-8BF1-4033-A03E-B274A477FDFC}" srcId="{E5AA5D31-295C-4AE7-8F69-7172FD17F114}" destId="{FF4B49D1-9559-44FB-88BB-03FD5FADE05A}" srcOrd="1" destOrd="0" parTransId="{41061DEB-0BA5-454D-8583-18FEDFAAD944}" sibTransId="{D12CA332-3792-4F07-9862-8A207CF691AA}"/>
    <dgm:cxn modelId="{2375D674-F42D-4CED-9E62-432012AE7EFA}" type="presOf" srcId="{E5AA5D31-295C-4AE7-8F69-7172FD17F114}" destId="{21A36062-558F-4CCE-8823-97EAE97C6B91}" srcOrd="1" destOrd="0" presId="urn:microsoft.com/office/officeart/2005/8/layout/hierarchy3"/>
    <dgm:cxn modelId="{803CAB6F-65E5-4A39-B98D-241E3238A29F}" type="presOf" srcId="{FF4B49D1-9559-44FB-88BB-03FD5FADE05A}" destId="{D3DBD592-4C26-4CDC-A3DE-7E46F36DE908}" srcOrd="0" destOrd="0" presId="urn:microsoft.com/office/officeart/2005/8/layout/hierarchy3"/>
    <dgm:cxn modelId="{FB37936A-8850-492A-98E9-CB86431BFE90}" srcId="{E5AA5D31-295C-4AE7-8F69-7172FD17F114}" destId="{8F25B856-75EB-4F5E-A32E-4681F0D9D26B}" srcOrd="2" destOrd="0" parTransId="{87229C15-0C5B-4F26-8719-52DDC098FA3D}" sibTransId="{4DBA5C52-5B49-453D-BAEE-54F93F67A37E}"/>
    <dgm:cxn modelId="{2A2E31F9-7E39-4752-A788-40CB59F96B12}" type="presParOf" srcId="{D78F7AB0-E149-4F82-BDFB-B72F63954963}" destId="{E2A2F569-32A2-4B81-BFDC-E3F30164D39C}" srcOrd="0" destOrd="0" presId="urn:microsoft.com/office/officeart/2005/8/layout/hierarchy3"/>
    <dgm:cxn modelId="{10551930-B192-453F-B758-44BA06834014}" type="presParOf" srcId="{E2A2F569-32A2-4B81-BFDC-E3F30164D39C}" destId="{FCFA86FA-A71D-4E6B-807E-4610211788D5}" srcOrd="0" destOrd="0" presId="urn:microsoft.com/office/officeart/2005/8/layout/hierarchy3"/>
    <dgm:cxn modelId="{577DDCDD-5FAE-466C-A572-7860D547BD65}" type="presParOf" srcId="{FCFA86FA-A71D-4E6B-807E-4610211788D5}" destId="{F9048CAA-ABFA-419B-8CE7-9E19B689A874}" srcOrd="0" destOrd="0" presId="urn:microsoft.com/office/officeart/2005/8/layout/hierarchy3"/>
    <dgm:cxn modelId="{F968E2AE-FD2D-4CAC-987D-8E666F9251E1}" type="presParOf" srcId="{FCFA86FA-A71D-4E6B-807E-4610211788D5}" destId="{21A36062-558F-4CCE-8823-97EAE97C6B91}" srcOrd="1" destOrd="0" presId="urn:microsoft.com/office/officeart/2005/8/layout/hierarchy3"/>
    <dgm:cxn modelId="{A61DA43A-C431-4072-8ADC-EDE6766E2D2D}" type="presParOf" srcId="{E2A2F569-32A2-4B81-BFDC-E3F30164D39C}" destId="{019DE1AD-AC90-4DB3-ACE1-51AD70D7732F}" srcOrd="1" destOrd="0" presId="urn:microsoft.com/office/officeart/2005/8/layout/hierarchy3"/>
    <dgm:cxn modelId="{D593DAF6-8F33-43E9-8AA4-E2B1E5641A7A}" type="presParOf" srcId="{019DE1AD-AC90-4DB3-ACE1-51AD70D7732F}" destId="{85EE54A9-8430-468C-9D4F-2A983208544E}" srcOrd="0" destOrd="0" presId="urn:microsoft.com/office/officeart/2005/8/layout/hierarchy3"/>
    <dgm:cxn modelId="{EF6F4FB0-DE1F-4245-B894-C5C17D33DC43}" type="presParOf" srcId="{019DE1AD-AC90-4DB3-ACE1-51AD70D7732F}" destId="{6CDA7403-0F3D-4135-A127-BEF3AF12E69B}" srcOrd="1" destOrd="0" presId="urn:microsoft.com/office/officeart/2005/8/layout/hierarchy3"/>
    <dgm:cxn modelId="{E670CA2B-49D5-402C-A41F-1F413CAD2D06}" type="presParOf" srcId="{019DE1AD-AC90-4DB3-ACE1-51AD70D7732F}" destId="{3CCA31FE-4AA4-4B9D-851D-E85E64C145AD}" srcOrd="2" destOrd="0" presId="urn:microsoft.com/office/officeart/2005/8/layout/hierarchy3"/>
    <dgm:cxn modelId="{7F11797A-1AEE-479B-A1F7-2D3BB687CFCD}" type="presParOf" srcId="{019DE1AD-AC90-4DB3-ACE1-51AD70D7732F}" destId="{D3DBD592-4C26-4CDC-A3DE-7E46F36DE908}" srcOrd="3" destOrd="0" presId="urn:microsoft.com/office/officeart/2005/8/layout/hierarchy3"/>
    <dgm:cxn modelId="{14130C40-52B1-41BD-A721-23EB71F38322}" type="presParOf" srcId="{019DE1AD-AC90-4DB3-ACE1-51AD70D7732F}" destId="{23D5EA83-DBE1-4111-A9D3-D79C2C7ACD34}" srcOrd="4" destOrd="0" presId="urn:microsoft.com/office/officeart/2005/8/layout/hierarchy3"/>
    <dgm:cxn modelId="{87831741-38AA-4E96-8754-FCB3E6E81B88}" type="presParOf" srcId="{019DE1AD-AC90-4DB3-ACE1-51AD70D7732F}" destId="{0238FB65-A279-4FD5-BC66-B6D5AA84EC79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4CDA6-D500-40A1-91D9-6B7A85C72CC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58807-0C90-4B3B-A40A-758023D474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7517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8807-0C90-4B3B-A40A-758023D4749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206942-7881-4A70-B2D2-A9268D14B7C3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EDBA6-66FC-49ED-B924-1CB55059CF8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90273" y="260647"/>
            <a:ext cx="7643192" cy="1138138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cs typeface="Arial" pitchFamily="34" charset="0"/>
              </a:rPr>
              <a:t>UNIVERSIDADE FEDERAL DE PELOTAS</a:t>
            </a:r>
            <a:br>
              <a:rPr lang="pt-BR" sz="2000" b="1" dirty="0">
                <a:cs typeface="Arial" pitchFamily="34" charset="0"/>
              </a:rPr>
            </a:br>
            <a:r>
              <a:rPr lang="pt-BR" sz="2000" b="1" dirty="0">
                <a:cs typeface="Arial" pitchFamily="34" charset="0"/>
              </a:rPr>
              <a:t>UNIVERSIDADE ABERTA DO SUS</a:t>
            </a:r>
            <a:br>
              <a:rPr lang="pt-BR" sz="2000" b="1" dirty="0">
                <a:cs typeface="Arial" pitchFamily="34" charset="0"/>
              </a:rPr>
            </a:br>
            <a:r>
              <a:rPr lang="pt-BR" sz="2000" b="1" dirty="0">
                <a:cs typeface="Arial" pitchFamily="34" charset="0"/>
              </a:rPr>
              <a:t>Departamento de Medicina </a:t>
            </a:r>
            <a:r>
              <a:rPr lang="pt-BR" sz="2000" b="1" dirty="0" smtClean="0">
                <a:cs typeface="Arial" pitchFamily="34" charset="0"/>
              </a:rPr>
              <a:t>Social</a:t>
            </a:r>
            <a:endParaRPr lang="pt-BR" sz="2000" b="1" dirty="0">
              <a:cs typeface="Arial" pitchFamily="34" charset="0"/>
            </a:endParaRPr>
          </a:p>
        </p:txBody>
      </p:sp>
      <p:sp>
        <p:nvSpPr>
          <p:cNvPr id="3" name="Título 3"/>
          <p:cNvSpPr txBox="1">
            <a:spLocks/>
          </p:cNvSpPr>
          <p:nvPr/>
        </p:nvSpPr>
        <p:spPr>
          <a:xfrm>
            <a:off x="928662" y="2285992"/>
            <a:ext cx="735811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Qualificação na atenção à saúde dos escolares de 06 a 17 anos da Escola Municipal Jornalista Antero Cardoso Filho, de abrangência da Unidade Básica de Saúde - UBS Francisco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Diassis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de Souza - Módulo 33, Parnaíba-PI.</a:t>
            </a:r>
            <a:endParaRPr lang="pt-BR" sz="28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3399"/>
            <a:ext cx="952633" cy="95263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411760" y="4925542"/>
            <a:ext cx="5166505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t-BR" sz="2400" b="1" dirty="0" smtClean="0">
                <a:latin typeface="+mj-lt"/>
                <a:cs typeface="Arial" pitchFamily="34" charset="0"/>
              </a:rPr>
              <a:t>Danielle Ferreira e Silva</a:t>
            </a:r>
            <a:endParaRPr lang="pt-BR" sz="2400" b="1" dirty="0">
              <a:latin typeface="+mj-lt"/>
              <a:cs typeface="Arial" pitchFamily="34" charset="0"/>
            </a:endParaRPr>
          </a:p>
        </p:txBody>
      </p:sp>
      <p:pic>
        <p:nvPicPr>
          <p:cNvPr id="1026" name="Picture 2" descr="https://moodle.ufma.unasus.gov.br/theme/standardwhite/images/logos.min-nq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341" t="6841" r="6300" b="24433"/>
          <a:stretch/>
        </p:blipFill>
        <p:spPr bwMode="auto">
          <a:xfrm>
            <a:off x="6660232" y="325713"/>
            <a:ext cx="1341340" cy="10730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3714744" y="5732201"/>
            <a:ext cx="4730009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t-BR" sz="2200" b="1" dirty="0" smtClean="0">
                <a:latin typeface="+mj-lt"/>
                <a:cs typeface="Arial" pitchFamily="34" charset="0"/>
              </a:rPr>
              <a:t>Orientadora: </a:t>
            </a:r>
            <a:r>
              <a:rPr lang="pt-BR" sz="2200" b="1" dirty="0" err="1" smtClean="0">
                <a:latin typeface="+mj-lt"/>
                <a:cs typeface="Arial" pitchFamily="34" charset="0"/>
              </a:rPr>
              <a:t>Luzane</a:t>
            </a:r>
            <a:r>
              <a:rPr lang="pt-BR" sz="2200" b="1" dirty="0" smtClean="0">
                <a:latin typeface="+mj-lt"/>
                <a:cs typeface="Arial" pitchFamily="34" charset="0"/>
              </a:rPr>
              <a:t> Santana da Rocha</a:t>
            </a:r>
            <a:endParaRPr lang="pt-BR" sz="22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09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4. </a:t>
            </a:r>
            <a:r>
              <a:rPr lang="pt-BR" sz="2400" dirty="0" smtClean="0">
                <a:cs typeface="Arial" panose="020B0604020202020204" pitchFamily="34" charset="0"/>
              </a:rPr>
              <a:t>Realizar avaliação da acuidade visual em 100% das crianças, adolescentes e jovens matriculados na Escola Municipal Jornalista Antero Cardoso Filho.</a:t>
            </a:r>
          </a:p>
        </p:txBody>
      </p:sp>
      <p:graphicFrame>
        <p:nvGraphicFramePr>
          <p:cNvPr id="13" name="Gráfico 12"/>
          <p:cNvGraphicFramePr/>
          <p:nvPr/>
        </p:nvGraphicFramePr>
        <p:xfrm>
          <a:off x="928662" y="2643182"/>
          <a:ext cx="5072098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71538" y="5786454"/>
            <a:ext cx="50720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Gráfico indicativo da cobertura cumulativa de agosto a outubro de 2014 das avaliações da acuidade visual dos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Escola Municipal Jornalista Antero Cardoso Filho de abrangência da ESF 33 –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Silva. Parnaíba. PI. Fonte: registros locais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" name="Seta em curva para baixo 14"/>
          <p:cNvSpPr/>
          <p:nvPr/>
        </p:nvSpPr>
        <p:spPr>
          <a:xfrm>
            <a:off x="6357950" y="3714752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357950" y="4429132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0</a:t>
            </a:r>
          </a:p>
          <a:p>
            <a:pPr algn="just"/>
            <a:r>
              <a:rPr lang="pt-BR" sz="2400" dirty="0" smtClean="0"/>
              <a:t>2º e 3º mês: 247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572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5. </a:t>
            </a:r>
            <a:r>
              <a:rPr lang="pt-BR" sz="2400" dirty="0" smtClean="0">
                <a:cs typeface="Arial" panose="020B0604020202020204" pitchFamily="34" charset="0"/>
              </a:rPr>
              <a:t>Realizar avaliação da audição em 100% das crianças, adolescentes e jovens matriculadas na Escola Municipal Jornalista Antero Cardoso Filho.</a:t>
            </a:r>
          </a:p>
        </p:txBody>
      </p:sp>
      <p:graphicFrame>
        <p:nvGraphicFramePr>
          <p:cNvPr id="13" name="Gráfico 12"/>
          <p:cNvGraphicFramePr/>
          <p:nvPr/>
        </p:nvGraphicFramePr>
        <p:xfrm>
          <a:off x="1000100" y="2500306"/>
          <a:ext cx="514353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tângulo 16"/>
          <p:cNvSpPr/>
          <p:nvPr/>
        </p:nvSpPr>
        <p:spPr>
          <a:xfrm>
            <a:off x="1214414" y="5286388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>
                <a:cs typeface="Arial" pitchFamily="34" charset="0"/>
              </a:rPr>
              <a:t>Gráfico indicativo da cobertura cumulativa de agosto a outubro de 2014 das avaliações da acuidade auditiva dos </a:t>
            </a:r>
            <a:r>
              <a:rPr lang="pt-BR" sz="1000" dirty="0" err="1" smtClean="0">
                <a:cs typeface="Arial" pitchFamily="34" charset="0"/>
              </a:rPr>
              <a:t>educandos</a:t>
            </a:r>
            <a:r>
              <a:rPr lang="pt-BR" sz="1000" dirty="0" smtClean="0">
                <a:cs typeface="Arial" pitchFamily="34" charset="0"/>
              </a:rPr>
              <a:t> da Escola Municipal Jornalista Antero Cardoso Filho de abrangência da ESF 33 – Francisco </a:t>
            </a:r>
            <a:r>
              <a:rPr lang="pt-BR" sz="1000" dirty="0" err="1" smtClean="0">
                <a:cs typeface="Arial" pitchFamily="34" charset="0"/>
              </a:rPr>
              <a:t>Diassis</a:t>
            </a:r>
            <a:r>
              <a:rPr lang="pt-BR" sz="1000" dirty="0" smtClean="0">
                <a:cs typeface="Arial" pitchFamily="34" charset="0"/>
              </a:rPr>
              <a:t> da Silva. Parnaíba. PI. Fonte: registros locais</a:t>
            </a:r>
            <a:endParaRPr lang="pt-BR" sz="1000" dirty="0">
              <a:cs typeface="Arial" pitchFamily="34" charset="0"/>
            </a:endParaRPr>
          </a:p>
        </p:txBody>
      </p:sp>
      <p:sp>
        <p:nvSpPr>
          <p:cNvPr id="18" name="Seta em curva para baixo 17"/>
          <p:cNvSpPr/>
          <p:nvPr/>
        </p:nvSpPr>
        <p:spPr>
          <a:xfrm>
            <a:off x="6215074" y="3286124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286512" y="3929066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0</a:t>
            </a:r>
          </a:p>
          <a:p>
            <a:pPr algn="just"/>
            <a:r>
              <a:rPr lang="pt-BR" sz="2400" dirty="0" smtClean="0"/>
              <a:t>2º e 3º mês: 260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7466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6. </a:t>
            </a:r>
            <a:r>
              <a:rPr lang="pt-BR" sz="2400" dirty="0" smtClean="0"/>
              <a:t>Atualizar o calendário vacinal de 100% das crianças, adolescentes e jovens matriculados na Escola Municipal Jornalista Antero Cardoso Filho</a:t>
            </a:r>
            <a:endParaRPr lang="pt-BR" sz="2400" dirty="0" smtClean="0"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000100" y="2500306"/>
          <a:ext cx="5357850" cy="2938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142976" y="5357826"/>
            <a:ext cx="52864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Gráfico indicativo da cobertura cumulativa de agosto a outubro de 2014 da atualização do cartão vacinal dos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Escola Municipal Jornalista Antero Cardoso Filho de abrangência da ESF 33 –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Silva. Parnaíba. PI. Fonte: registros locais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Seta em curva para baixo 8"/>
          <p:cNvSpPr/>
          <p:nvPr/>
        </p:nvSpPr>
        <p:spPr>
          <a:xfrm>
            <a:off x="6286512" y="3286124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29388" y="3929066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0</a:t>
            </a:r>
          </a:p>
          <a:p>
            <a:pPr algn="just"/>
            <a:r>
              <a:rPr lang="pt-BR" sz="2400" dirty="0" smtClean="0"/>
              <a:t>2º e 3º mês: 117</a:t>
            </a:r>
            <a:endParaRPr lang="pt-B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7. </a:t>
            </a:r>
            <a:r>
              <a:rPr lang="pt-BR" sz="2400" dirty="0" smtClean="0"/>
              <a:t>Realizar avaliação nutricional em 100% das crianças, adolescentes e jovens matriculados na Escola Municipal Jornalista Antero Cardoso Filho.</a:t>
            </a:r>
            <a:endParaRPr lang="pt-BR" sz="2400" dirty="0" smtClean="0"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000100" y="2500306"/>
          <a:ext cx="514353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eta em curva para baixo 7"/>
          <p:cNvSpPr/>
          <p:nvPr/>
        </p:nvSpPr>
        <p:spPr>
          <a:xfrm>
            <a:off x="6215074" y="3286124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429388" y="3929066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0</a:t>
            </a:r>
          </a:p>
          <a:p>
            <a:pPr algn="just"/>
            <a:r>
              <a:rPr lang="pt-BR" sz="2400" dirty="0" smtClean="0"/>
              <a:t>2º e 3º mês: 249</a:t>
            </a:r>
            <a:endParaRPr lang="pt-BR" sz="2400" dirty="0"/>
          </a:p>
        </p:txBody>
      </p:sp>
      <p:sp>
        <p:nvSpPr>
          <p:cNvPr id="12" name="Retângulo 11"/>
          <p:cNvSpPr/>
          <p:nvPr/>
        </p:nvSpPr>
        <p:spPr>
          <a:xfrm>
            <a:off x="1285852" y="5500702"/>
            <a:ext cx="47149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>
                <a:cs typeface="Arial" pitchFamily="34" charset="0"/>
              </a:rPr>
              <a:t>Gráfico indicativo da cobertura cumulativa de agosto a outubro de 2014 das avaliações nutricionais dos </a:t>
            </a:r>
            <a:r>
              <a:rPr lang="pt-BR" sz="1000" dirty="0" err="1" smtClean="0">
                <a:cs typeface="Arial" pitchFamily="34" charset="0"/>
              </a:rPr>
              <a:t>educandos</a:t>
            </a:r>
            <a:r>
              <a:rPr lang="pt-BR" sz="1000" dirty="0" smtClean="0">
                <a:cs typeface="Arial" pitchFamily="34" charset="0"/>
              </a:rPr>
              <a:t> da Escola Municipal Jornalista Antero Cardoso Filho de abrangência da ESF 33 – Francisco </a:t>
            </a:r>
            <a:r>
              <a:rPr lang="pt-BR" sz="1000" dirty="0" err="1" smtClean="0">
                <a:cs typeface="Arial" pitchFamily="34" charset="0"/>
              </a:rPr>
              <a:t>Diassis</a:t>
            </a:r>
            <a:r>
              <a:rPr lang="pt-BR" sz="1000" dirty="0" smtClean="0">
                <a:cs typeface="Arial" pitchFamily="34" charset="0"/>
              </a:rPr>
              <a:t> da Silva. Parnaíba. PI. Fonte: registros locais</a:t>
            </a:r>
            <a:endParaRPr lang="pt-BR" sz="10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8. </a:t>
            </a:r>
            <a:r>
              <a:rPr lang="pt-BR" sz="2400" dirty="0" smtClean="0"/>
              <a:t>Realizar avaliação da saúde bucal em 100% das crianças, adolescentes e jovens matriculados na Escola Municipal Jornalista Antero Cardoso Filho.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928662" y="2428868"/>
          <a:ext cx="535785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142976" y="5357826"/>
            <a:ext cx="50006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Gráfico indicativo da cobertura cumulativa de agosto a outubro de 2014 das avaliações da saúde bucal dos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Escola Municipal Jornalista Antero Cardoso Filho de abrangência da ESF 33 –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Silva. Parnaíba. PI. Fonte: registros locais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Seta em curva para baixo 8"/>
          <p:cNvSpPr/>
          <p:nvPr/>
        </p:nvSpPr>
        <p:spPr>
          <a:xfrm>
            <a:off x="6215074" y="3286124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29388" y="3929066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0</a:t>
            </a:r>
          </a:p>
          <a:p>
            <a:pPr algn="just"/>
            <a:r>
              <a:rPr lang="pt-BR" sz="2400" dirty="0" smtClean="0"/>
              <a:t>2º e 3º mês: 252</a:t>
            </a:r>
            <a:endParaRPr lang="pt-B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571472" y="1285860"/>
            <a:ext cx="7929618" cy="1785950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pt-BR" sz="2400" b="1" dirty="0" smtClean="0"/>
              <a:t>Objetivo 3</a:t>
            </a:r>
            <a:r>
              <a:rPr lang="pt-BR" sz="2400" dirty="0" smtClean="0"/>
              <a:t>. </a:t>
            </a:r>
            <a:r>
              <a:rPr lang="pt-BR" sz="2400" b="1" dirty="0" smtClean="0"/>
              <a:t>Melhorar a adesão às ações na escola.</a:t>
            </a:r>
          </a:p>
          <a:p>
            <a:pPr marL="0" indent="0" algn="just">
              <a:buNone/>
            </a:pPr>
            <a:r>
              <a:rPr lang="pt-BR" sz="2400" b="1" dirty="0" smtClean="0"/>
              <a:t>Meta 9</a:t>
            </a:r>
            <a:r>
              <a:rPr lang="pt-BR" sz="2400" dirty="0" smtClean="0"/>
              <a:t>. Fazer busca ativa de 100% das crianças, adolescentes e jovens que não compareceram às ações realizadas na escola.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857224" y="3143248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Atividade não realizada</a:t>
            </a:r>
            <a:endParaRPr lang="pt-B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571472" y="1285860"/>
            <a:ext cx="7929618" cy="1785950"/>
          </a:xfrm>
        </p:spPr>
        <p:txBody>
          <a:bodyPr anchor="t">
            <a:noAutofit/>
          </a:bodyPr>
          <a:lstStyle/>
          <a:p>
            <a:pPr algn="just">
              <a:buNone/>
            </a:pPr>
            <a:r>
              <a:rPr lang="pt-BR" sz="2400" b="1" dirty="0" smtClean="0"/>
              <a:t>Objetivo 4.</a:t>
            </a:r>
            <a:r>
              <a:rPr lang="pt-BR" sz="2400" dirty="0" smtClean="0"/>
              <a:t> </a:t>
            </a:r>
            <a:r>
              <a:rPr lang="pt-BR" sz="2400" b="1" dirty="0" smtClean="0"/>
              <a:t>Melhorar o registro das informações</a:t>
            </a:r>
          </a:p>
          <a:p>
            <a:pPr marL="0" indent="0" algn="just">
              <a:buNone/>
            </a:pPr>
            <a:r>
              <a:rPr lang="pt-BR" sz="2400" b="1" dirty="0" smtClean="0"/>
              <a:t>Meta 10</a:t>
            </a:r>
            <a:r>
              <a:rPr lang="pt-BR" sz="2400" dirty="0" smtClean="0"/>
              <a:t>. Manter, na UBS, registro atualizado em planilha e/ou prontuário de 100% das crianças, adolescentes e jovens matriculados na Escola Municipal Jornalista Antero Cardoso Filho.</a:t>
            </a:r>
            <a:endParaRPr lang="pt-BR" sz="2400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785786" y="3214686"/>
          <a:ext cx="528641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ângulo 9"/>
          <p:cNvSpPr/>
          <p:nvPr/>
        </p:nvSpPr>
        <p:spPr>
          <a:xfrm>
            <a:off x="1000100" y="5857892"/>
            <a:ext cx="5072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dos registros atualizados dos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11" name="Seta em curva para baixo 10"/>
          <p:cNvSpPr/>
          <p:nvPr/>
        </p:nvSpPr>
        <p:spPr>
          <a:xfrm>
            <a:off x="6000760" y="4143380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357950" y="4857760"/>
            <a:ext cx="228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</a:t>
            </a:r>
            <a:r>
              <a:rPr lang="pt-BR" sz="2400" dirty="0" smtClean="0"/>
              <a:t>: 258</a:t>
            </a:r>
            <a:endParaRPr lang="pt-BR" sz="2400" dirty="0" smtClean="0"/>
          </a:p>
          <a:p>
            <a:pPr algn="just"/>
            <a:r>
              <a:rPr lang="pt-BR" sz="2400" dirty="0" smtClean="0"/>
              <a:t>2º mês: 248</a:t>
            </a:r>
            <a:endParaRPr lang="pt-BR" sz="2400" dirty="0" smtClean="0"/>
          </a:p>
          <a:p>
            <a:pPr algn="just"/>
            <a:r>
              <a:rPr lang="pt-BR" sz="2400" dirty="0" smtClean="0"/>
              <a:t>3º mês: 260</a:t>
            </a:r>
            <a:endParaRPr lang="pt-B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571472" y="1285860"/>
            <a:ext cx="7929618" cy="17859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Objetivo 5.</a:t>
            </a:r>
            <a:r>
              <a:rPr lang="pt-BR" sz="2400" dirty="0" smtClean="0"/>
              <a:t> </a:t>
            </a:r>
            <a:r>
              <a:rPr lang="pt-BR" sz="2400" b="1" dirty="0" smtClean="0"/>
              <a:t>Promover a saúde das crianças, adolescentes e jovens.</a:t>
            </a:r>
          </a:p>
          <a:p>
            <a:pPr marL="0" indent="0">
              <a:buNone/>
            </a:pPr>
            <a:r>
              <a:rPr lang="pt-BR" sz="2400" b="1" dirty="0" smtClean="0"/>
              <a:t>Meta 11</a:t>
            </a:r>
            <a:r>
              <a:rPr lang="pt-BR" sz="2400" dirty="0" smtClean="0"/>
              <a:t>. Proporcionar orientação nutricional para 100% das crianças, adolescentes e jovens matriculados na Escola Municipal Jornalista Antero Cardoso Filho.</a:t>
            </a:r>
            <a:endParaRPr lang="pt-BR" sz="2400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785786" y="3286124"/>
          <a:ext cx="535785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928662" y="5786454"/>
            <a:ext cx="5072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de orientação nutricional aos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9" name="Seta em curva para baixo 8"/>
          <p:cNvSpPr/>
          <p:nvPr/>
        </p:nvSpPr>
        <p:spPr>
          <a:xfrm>
            <a:off x="6000760" y="4143380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357950" y="485776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1º: 0</a:t>
            </a:r>
          </a:p>
          <a:p>
            <a:pPr algn="just"/>
            <a:r>
              <a:rPr lang="pt-BR" sz="2400" dirty="0" smtClean="0"/>
              <a:t>2º e 3º mês: 249</a:t>
            </a:r>
            <a:endParaRPr lang="pt-B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cs typeface="Arial" panose="020B0604020202020204" pitchFamily="34" charset="0"/>
              </a:rPr>
              <a:t>12. </a:t>
            </a:r>
            <a:r>
              <a:rPr lang="pt-BR" sz="2400" dirty="0" smtClean="0"/>
              <a:t>Orientar </a:t>
            </a:r>
            <a:r>
              <a:rPr lang="pt-BR" sz="2400" dirty="0" smtClean="0"/>
              <a:t>100% das crianças, adolescentes e jovens matriculados na Escola Municipal Jornalista Antero Cardoso Filho sobre prevenção de acidentes</a:t>
            </a:r>
            <a:endParaRPr lang="pt-BR" sz="24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928662" y="2571744"/>
          <a:ext cx="5286412" cy="307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071538" y="5572140"/>
            <a:ext cx="521497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Gráfico indicativo da cobertura cumulativa de agosto a outubro de 2014 de orientação sobre prevenção de acidentes aos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Escola Municipal Jornalista Antero Cardoso Filho de abrangência da ESF 33 –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Silva. Parnaíba. PI. Fonte: registros locais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Seta em curva para baixo 8"/>
          <p:cNvSpPr/>
          <p:nvPr/>
        </p:nvSpPr>
        <p:spPr>
          <a:xfrm>
            <a:off x="6143636" y="350043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500826" y="4214818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256</a:t>
            </a:r>
            <a:endParaRPr lang="pt-B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13. </a:t>
            </a:r>
            <a:r>
              <a:rPr lang="pt-BR" sz="2400" dirty="0" smtClean="0"/>
              <a:t>Orientar 100% das crianças, adolescentes e jovens matriculados na Escola Municipal Jornalista Antero Cardoso Filho para prática de atividade física.</a:t>
            </a:r>
            <a:endParaRPr lang="pt-BR" sz="24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1000100" y="2428868"/>
          <a:ext cx="5493225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214414" y="5500702"/>
            <a:ext cx="5143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de orientação sobre práticas físicas aos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9" name="Seta em curva para baixo 8"/>
          <p:cNvSpPr/>
          <p:nvPr/>
        </p:nvSpPr>
        <p:spPr>
          <a:xfrm>
            <a:off x="6357950" y="3357562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572264" y="4071942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260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Análise Situacional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1357298"/>
            <a:ext cx="756084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atin typeface="+mj-lt"/>
                <a:cs typeface="Arial" pitchFamily="34" charset="0"/>
              </a:rPr>
              <a:t>Parnaíba - PI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j-lt"/>
                <a:cs typeface="Arial" pitchFamily="34" charset="0"/>
              </a:rPr>
              <a:t>Dista 336 km </a:t>
            </a:r>
            <a:r>
              <a:rPr lang="pt-BR" sz="2400" dirty="0">
                <a:latin typeface="+mj-lt"/>
                <a:cs typeface="Arial" pitchFamily="34" charset="0"/>
              </a:rPr>
              <a:t>de </a:t>
            </a:r>
            <a:r>
              <a:rPr lang="pt-BR" sz="2400" dirty="0" smtClean="0">
                <a:latin typeface="+mj-lt"/>
                <a:cs typeface="Arial" pitchFamily="34" charset="0"/>
              </a:rPr>
              <a:t>Teresina.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j-lt"/>
                <a:cs typeface="Arial" pitchFamily="34" charset="0"/>
              </a:rPr>
              <a:t>Localizado no extremo norte –  litoral do estado.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j-lt"/>
                <a:cs typeface="Arial" pitchFamily="34" charset="0"/>
              </a:rPr>
              <a:t>146.059  habitantes (IBGE, 2010).</a:t>
            </a:r>
          </a:p>
        </p:txBody>
      </p:sp>
      <p:sp>
        <p:nvSpPr>
          <p:cNvPr id="12290" name="AutoShape 2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2" name="AutoShape 4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786190"/>
            <a:ext cx="2000264" cy="268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3286116" y="3929066"/>
            <a:ext cx="52864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2200" b="1" dirty="0" smtClean="0">
                <a:cs typeface="Arial" pitchFamily="34" charset="0"/>
              </a:rPr>
              <a:t>SUS:</a:t>
            </a:r>
            <a:r>
              <a:rPr lang="pt-BR" sz="2200" dirty="0" smtClean="0">
                <a:cs typeface="Arial" pitchFamily="34" charset="0"/>
              </a:rPr>
              <a:t> 31 Unidades de Saúde da Família; 02 Centros de Apoio Psicossociais; Centro de Especialidades:cardiologista, fonoaudióloga, infectologista, neurologista, nutricionista,      pediatra, psicólogo, otorrinolaringologista,    ortopedista e urologista.</a:t>
            </a:r>
            <a:endParaRPr lang="pt-BR" sz="2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41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14. </a:t>
            </a:r>
            <a:r>
              <a:rPr lang="pt-BR" sz="2400" dirty="0" smtClean="0"/>
              <a:t>Orientar 100% das crianças, adolescentes e jovens matriculados na Escola Municipal Jornalista Antero Cardoso Filho para o reconhecimento e prevenção de </a:t>
            </a:r>
            <a:r>
              <a:rPr lang="pt-BR" sz="2400" i="1" dirty="0" err="1" smtClean="0"/>
              <a:t>bullying</a:t>
            </a:r>
            <a:r>
              <a:rPr lang="pt-BR" sz="2400" i="1" dirty="0" smtClean="0"/>
              <a:t>.</a:t>
            </a:r>
            <a:r>
              <a:rPr lang="pt-BR" sz="2400" dirty="0" smtClean="0"/>
              <a:t>.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928662" y="2500306"/>
          <a:ext cx="5402737" cy="2906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1142976" y="5357826"/>
            <a:ext cx="5072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de orientação sobre </a:t>
            </a:r>
            <a:r>
              <a:rPr lang="pt-BR" sz="1000" dirty="0" err="1" smtClean="0"/>
              <a:t>bullying</a:t>
            </a:r>
            <a:r>
              <a:rPr lang="pt-BR" sz="1000" dirty="0" smtClean="0"/>
              <a:t> aos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10" name="Seta em curva para baixo 9"/>
          <p:cNvSpPr/>
          <p:nvPr/>
        </p:nvSpPr>
        <p:spPr>
          <a:xfrm>
            <a:off x="6286512" y="350043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572264" y="4071942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245</a:t>
            </a:r>
            <a:endParaRPr lang="pt-B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15. </a:t>
            </a:r>
            <a:r>
              <a:rPr lang="pt-BR" sz="2400" dirty="0" smtClean="0"/>
              <a:t>Orientar 100% das crianças, adolescentes e jovens matriculados na Escola Municipal Jornalista Antero Cardoso Filho para o reconhecimento das situações de violência e sobre os direitos assegurados às vítimas de violência.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928662" y="2857496"/>
          <a:ext cx="535785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071538" y="5572140"/>
            <a:ext cx="5143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de orientação sobre violência aos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9" name="Seta em curva para baixo 8"/>
          <p:cNvSpPr/>
          <p:nvPr/>
        </p:nvSpPr>
        <p:spPr>
          <a:xfrm>
            <a:off x="6215074" y="385762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643702" y="450057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245</a:t>
            </a:r>
            <a:endParaRPr lang="pt-BR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16. </a:t>
            </a:r>
            <a:r>
              <a:rPr lang="pt-BR" sz="2400" dirty="0" smtClean="0"/>
              <a:t>Orientar 100% das crianças, adolescentes e jovens matriculados na Escola Municipal Jornalista Antero Cardoso Filho sobre os cuidados com o ambiente para promoção da saúde.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928662" y="2571744"/>
          <a:ext cx="528641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285852" y="5643578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de orientação sobre cuidados com o ambiente aos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9" name="Seta em curva para baixo 8"/>
          <p:cNvSpPr/>
          <p:nvPr/>
        </p:nvSpPr>
        <p:spPr>
          <a:xfrm>
            <a:off x="6215074" y="385762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572264" y="450057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</a:t>
            </a:r>
            <a:r>
              <a:rPr lang="pt-BR" sz="2400" dirty="0" smtClean="0"/>
              <a:t>243</a:t>
            </a:r>
            <a:endParaRPr lang="pt-B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17. </a:t>
            </a:r>
            <a:r>
              <a:rPr lang="pt-BR" sz="2400" dirty="0" smtClean="0"/>
              <a:t>Orientar 100% das crianças, adolescentes e jovens matriculados na Escola Municipal Jornalista Antero Cardoso Filho sobre higiene bucal.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1000100" y="2500306"/>
          <a:ext cx="5429288" cy="310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285852" y="5429264"/>
            <a:ext cx="5072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de orientação sobre higiene bucal aos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9" name="Seta em curva para baixo 8"/>
          <p:cNvSpPr/>
          <p:nvPr/>
        </p:nvSpPr>
        <p:spPr>
          <a:xfrm>
            <a:off x="6286512" y="350043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643702" y="414338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0</a:t>
            </a:r>
          </a:p>
          <a:p>
            <a:pPr algn="just"/>
            <a:r>
              <a:rPr lang="pt-BR" sz="2400" dirty="0" smtClean="0"/>
              <a:t>2º e 3º mês: 252</a:t>
            </a:r>
            <a:endParaRPr lang="pt-BR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18. </a:t>
            </a:r>
            <a:r>
              <a:rPr lang="pt-BR" sz="2400" dirty="0" smtClean="0"/>
              <a:t>Orientar 100% dos adolescentes e jovens matriculados na Escola Municipal Jornalista Antero Cardoso Filho sobre os riscos do uso de álcool e drogas.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928662" y="2500306"/>
          <a:ext cx="542928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1214414" y="5429264"/>
            <a:ext cx="5072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Gráfico indicativo da cobertura cumulativa de agosto a outubro de 2014 de orientação sobre os riscos do álcool e das drogas aos </a:t>
            </a:r>
            <a:r>
              <a:rPr lang="pt-BR" sz="1000" dirty="0" err="1" smtClean="0"/>
              <a:t>educandos</a:t>
            </a:r>
            <a:r>
              <a:rPr lang="pt-BR" sz="1000" dirty="0" smtClean="0"/>
              <a:t> da Escola Municipal Jornalista Antero Cardoso Filho de abrangência da ESF 33 – Francisco </a:t>
            </a:r>
            <a:r>
              <a:rPr lang="pt-BR" sz="1000" dirty="0" err="1" smtClean="0"/>
              <a:t>Diassis</a:t>
            </a:r>
            <a:r>
              <a:rPr lang="pt-BR" sz="1000" dirty="0" smtClean="0"/>
              <a:t> da Silva. Parnaíba. PI. Fonte: registros locais</a:t>
            </a:r>
            <a:endParaRPr lang="pt-BR" sz="1000" dirty="0"/>
          </a:p>
        </p:txBody>
      </p:sp>
      <p:sp>
        <p:nvSpPr>
          <p:cNvPr id="9" name="Retângulo 8"/>
          <p:cNvSpPr/>
          <p:nvPr/>
        </p:nvSpPr>
        <p:spPr>
          <a:xfrm>
            <a:off x="6572264" y="414338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260</a:t>
            </a:r>
            <a:endParaRPr lang="pt-BR" sz="2400" dirty="0"/>
          </a:p>
        </p:txBody>
      </p:sp>
      <p:sp>
        <p:nvSpPr>
          <p:cNvPr id="10" name="Seta em curva para baixo 9"/>
          <p:cNvSpPr/>
          <p:nvPr/>
        </p:nvSpPr>
        <p:spPr>
          <a:xfrm>
            <a:off x="6286512" y="350043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19. </a:t>
            </a:r>
            <a:r>
              <a:rPr lang="pt-BR" sz="2400" dirty="0" smtClean="0"/>
              <a:t>Orientar 100% dos adolescentes e jovens matriculados na Escola Municipal Jornalista Antero Cardoso Filho sobres os riscos do tabagismo.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857224" y="2428868"/>
          <a:ext cx="550072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14414" y="5357826"/>
            <a:ext cx="50720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fico indicativo da cobertura cumulativa de agosto a outubro de 2014 de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tabagismo aos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Escola Municipal Jornalista Antero Cardoso Filho de abrangência da ESF 33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Silva. Parna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ba. PI. Fonte: registros locais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ta em curva para baixo 8"/>
          <p:cNvSpPr/>
          <p:nvPr/>
        </p:nvSpPr>
        <p:spPr>
          <a:xfrm>
            <a:off x="6286512" y="350043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572264" y="414338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260</a:t>
            </a:r>
            <a:endParaRPr lang="pt-B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20. </a:t>
            </a:r>
            <a:r>
              <a:rPr lang="pt-BR" sz="2400" dirty="0" smtClean="0"/>
              <a:t>Orientar 100% dos adolescentes e jovens matriculados na Escola Municipal Jornalista Antero Cardoso Filho sobre a prevenção de Doenças Sexualmente Transmissíveis (DST).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</p:txBody>
      </p:sp>
      <p:graphicFrame>
        <p:nvGraphicFramePr>
          <p:cNvPr id="8" name="Gráfico 7"/>
          <p:cNvGraphicFramePr/>
          <p:nvPr/>
        </p:nvGraphicFramePr>
        <p:xfrm>
          <a:off x="857224" y="2643182"/>
          <a:ext cx="564360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71538" y="5572140"/>
            <a:ext cx="52864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fico indicativo da cobertura cumulativa de agosto a outubro de 2014 de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DST aos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Escola Municipal Jornalista Antero Cardoso Filho de abrangência da ESF 33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Silva. Parna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ba. PI. Fonte: registros locais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em curva para baixo 9"/>
          <p:cNvSpPr/>
          <p:nvPr/>
        </p:nvSpPr>
        <p:spPr>
          <a:xfrm>
            <a:off x="6286512" y="3714752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572264" y="4357694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260</a:t>
            </a:r>
            <a:endParaRPr lang="pt-B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smtClean="0">
                <a:cs typeface="Arial" panose="020B0604020202020204" pitchFamily="34" charset="0"/>
              </a:rPr>
              <a:t>Meta 21. </a:t>
            </a:r>
            <a:r>
              <a:rPr lang="pt-BR" sz="2400" dirty="0" smtClean="0"/>
              <a:t>Orientar 100% dos jovens e adolescentes matriculados na Escola Municipal Jornalista Antero Cardoso Filho sobre prevenção da gravidez na </a:t>
            </a:r>
            <a:r>
              <a:rPr lang="pt-BR" sz="2400" dirty="0" smtClean="0"/>
              <a:t>adolescência.</a:t>
            </a: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785786" y="2571744"/>
          <a:ext cx="5643602" cy="29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28662" y="5429264"/>
            <a:ext cx="5429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fico indicativo da cobertura cumulativa de agosto a outubro de 2014 de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preven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da gravidez na adolescência aos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Escola Municipal Jornalista Antero Cardoso Filho de abrangência da ESF 33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Silva. Parna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ba. PI. Fonte: registros locais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em curva para baixo 7"/>
          <p:cNvSpPr/>
          <p:nvPr/>
        </p:nvSpPr>
        <p:spPr>
          <a:xfrm>
            <a:off x="6286512" y="3714752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572264" y="4357694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e 2º mês: 0</a:t>
            </a:r>
          </a:p>
          <a:p>
            <a:pPr algn="just"/>
            <a:r>
              <a:rPr lang="pt-BR" sz="2400" dirty="0" smtClean="0"/>
              <a:t>3º mês: 260</a:t>
            </a:r>
            <a:endParaRPr lang="pt-B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00034" y="365125"/>
            <a:ext cx="7386666" cy="866775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Discussão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14348" y="1571612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 Importância da intervenção:</a:t>
            </a:r>
          </a:p>
          <a:p>
            <a:pPr marL="361950" indent="180975" algn="just">
              <a:lnSpc>
                <a:spcPct val="150000"/>
              </a:lnSpc>
            </a:pPr>
            <a:r>
              <a:rPr lang="pt-BR" sz="2400" dirty="0" smtClean="0">
                <a:cs typeface="Arial" pitchFamily="34" charset="0"/>
              </a:rPr>
              <a:t> Equipe, serviço e comunidade.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 Aumento da cobertura de atenção à saúde dos escolares;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 Anteriormente à intervenção – Atividades esporádicas;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 Incorporação à rotina da UBS.</a:t>
            </a: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22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1119658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Reflexão crítica sobre o processo pessoal de aprendizagem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96702" y="1988840"/>
            <a:ext cx="77724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80975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cs typeface="Arial" panose="020B0604020202020204" pitchFamily="34" charset="0"/>
              </a:rPr>
              <a:t>Crescimento profissional</a:t>
            </a:r>
          </a:p>
          <a:p>
            <a:pPr marL="0" indent="180975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cs typeface="Arial" panose="020B0604020202020204" pitchFamily="34" charset="0"/>
              </a:rPr>
              <a:t>Expectativas </a:t>
            </a:r>
            <a:r>
              <a:rPr lang="pt-BR" sz="2400" dirty="0" smtClean="0">
                <a:cs typeface="Arial" panose="020B0604020202020204" pitchFamily="34" charset="0"/>
              </a:rPr>
              <a:t>iniciais </a:t>
            </a:r>
            <a:r>
              <a:rPr lang="pt-BR" sz="2400" dirty="0">
                <a:cs typeface="Arial" panose="020B0604020202020204" pitchFamily="34" charset="0"/>
              </a:rPr>
              <a:t>x Término do Curso</a:t>
            </a:r>
          </a:p>
          <a:p>
            <a:pPr marL="0" indent="180975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cs typeface="Arial" panose="020B0604020202020204" pitchFamily="34" charset="0"/>
              </a:rPr>
              <a:t>Projeto de Intervenção: </a:t>
            </a:r>
            <a:r>
              <a:rPr lang="pt-BR" sz="2400" dirty="0" smtClean="0">
                <a:cs typeface="Arial" panose="020B0604020202020204" pitchFamily="34" charset="0"/>
              </a:rPr>
              <a:t>grande </a:t>
            </a:r>
            <a:r>
              <a:rPr lang="pt-BR" sz="2400" dirty="0">
                <a:cs typeface="Arial" panose="020B0604020202020204" pitchFamily="34" charset="0"/>
              </a:rPr>
              <a:t>experiência</a:t>
            </a:r>
          </a:p>
          <a:p>
            <a:pPr marL="0" indent="180975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cs typeface="Arial" panose="020B0604020202020204" pitchFamily="34" charset="0"/>
              </a:rPr>
              <a:t>Obstáculos enfrentados</a:t>
            </a:r>
          </a:p>
          <a:p>
            <a:pPr marL="0" indent="180975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cs typeface="Arial" panose="020B0604020202020204" pitchFamily="34" charset="0"/>
              </a:rPr>
              <a:t>Apoio dos </a:t>
            </a:r>
            <a:r>
              <a:rPr lang="pt-BR" sz="2400" dirty="0" smtClean="0">
                <a:cs typeface="Arial" panose="020B0604020202020204" pitchFamily="34" charset="0"/>
              </a:rPr>
              <a:t>orientadores </a:t>
            </a:r>
            <a:r>
              <a:rPr lang="pt-BR" sz="2400" dirty="0">
                <a:cs typeface="Arial" panose="020B0604020202020204" pitchFamily="34" charset="0"/>
              </a:rPr>
              <a:t>e da e</a:t>
            </a:r>
            <a:r>
              <a:rPr lang="pt-BR" sz="2400" dirty="0" smtClean="0">
                <a:cs typeface="Arial" panose="020B0604020202020204" pitchFamily="34" charset="0"/>
              </a:rPr>
              <a:t>quipe </a:t>
            </a:r>
            <a:r>
              <a:rPr lang="pt-BR" sz="2400" dirty="0">
                <a:cs typeface="Arial" panose="020B0604020202020204" pitchFamily="34" charset="0"/>
              </a:rPr>
              <a:t>de </a:t>
            </a:r>
            <a:r>
              <a:rPr lang="pt-BR" sz="2400" dirty="0" smtClean="0">
                <a:cs typeface="Arial" panose="020B0604020202020204" pitchFamily="34" charset="0"/>
              </a:rPr>
              <a:t>saúde</a:t>
            </a:r>
            <a:endParaRPr lang="pt-BR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85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Análise Situacional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709893"/>
            <a:ext cx="7963248" cy="193342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cs typeface="Arial" pitchFamily="34" charset="0"/>
              </a:rPr>
              <a:t>Localizada na zona urbana do município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pt-BR" dirty="0" smtClean="0">
                <a:cs typeface="Arial" pitchFamily="34" charset="0"/>
              </a:rPr>
              <a:t>01 equipe de Saúde da Família cobrindo um total de 3.060 habitantes.</a:t>
            </a:r>
          </a:p>
          <a:p>
            <a:pPr>
              <a:lnSpc>
                <a:spcPct val="150000"/>
              </a:lnSpc>
            </a:pPr>
            <a:endParaRPr lang="pt-BR" sz="2400" dirty="0"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55" y="1094475"/>
            <a:ext cx="4162422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UBS Francisco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Diassis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de Souza 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Seta em curva para a direita 9"/>
          <p:cNvSpPr/>
          <p:nvPr/>
        </p:nvSpPr>
        <p:spPr>
          <a:xfrm>
            <a:off x="1357290" y="3857628"/>
            <a:ext cx="857256" cy="928694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643174" y="428625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Grande demanda 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6950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ANIELE\Desktop\Nova pasta\10422127_309448439243421_6337187302898253889_n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256"/>
            <a:ext cx="3000396" cy="2250297"/>
          </a:xfrm>
          <a:prstGeom prst="rect">
            <a:avLst/>
          </a:prstGeom>
          <a:noFill/>
        </p:spPr>
      </p:pic>
      <p:pic>
        <p:nvPicPr>
          <p:cNvPr id="1029" name="Picture 5" descr="C:\Users\DANIELE\Desktop\Nova pasta\10433067_313210792200519_4439998091635424997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357694"/>
            <a:ext cx="3000396" cy="2250297"/>
          </a:xfrm>
          <a:prstGeom prst="rect">
            <a:avLst/>
          </a:prstGeom>
          <a:noFill/>
        </p:spPr>
      </p:pic>
      <p:pic>
        <p:nvPicPr>
          <p:cNvPr id="1026" name="Picture 2" descr="C:\Users\DANIELE\Desktop\Nova pasta\10300243_319648124890119_1507339841045415617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714488"/>
            <a:ext cx="3143272" cy="2357455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357554" y="714356"/>
            <a:ext cx="3429024" cy="1089075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2"/>
                </a:solidFill>
              </a:rPr>
              <a:t>Obrigada!</a:t>
            </a:r>
            <a:endParaRPr lang="pt-BR" b="1" dirty="0">
              <a:solidFill>
                <a:schemeClr val="accent2"/>
              </a:solidFill>
            </a:endParaRPr>
          </a:p>
        </p:txBody>
      </p:sp>
      <p:pic>
        <p:nvPicPr>
          <p:cNvPr id="5" name="Picture 2" descr="C:\Users\DANIELE\Desktop\Nova pasta\1507685_316204901901108_7457616080128326724_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714488"/>
            <a:ext cx="3214710" cy="2411033"/>
          </a:xfrm>
          <a:prstGeom prst="rect">
            <a:avLst/>
          </a:prstGeom>
          <a:noFill/>
        </p:spPr>
      </p:pic>
      <p:pic>
        <p:nvPicPr>
          <p:cNvPr id="1027" name="Picture 3" descr="C:\Users\DANIELE\Desktop\Nova pasta\10394466_319472564907675_2116266403873776525_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429000"/>
            <a:ext cx="2476518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068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 Análise Estratégica 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3214686"/>
            <a:ext cx="8352928" cy="2928958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cs typeface="Arial" pitchFamily="34" charset="0"/>
              </a:rPr>
              <a:t>Atividades realizadas esporadicamente;</a:t>
            </a:r>
            <a:endParaRPr lang="pt-BR" sz="2400" dirty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cs typeface="Arial" pitchFamily="34" charset="0"/>
              </a:rPr>
              <a:t>Realização de apenas algumas atividades preconizadas pelo programa;</a:t>
            </a:r>
            <a:endParaRPr lang="pt-BR" sz="2400" dirty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cs typeface="Arial" pitchFamily="34" charset="0"/>
              </a:rPr>
              <a:t>Necessidade da Intervenção para </a:t>
            </a:r>
            <a:r>
              <a:rPr lang="pt-BR" sz="2400" b="1" dirty="0" smtClean="0">
                <a:cs typeface="Arial" pitchFamily="34" charset="0"/>
              </a:rPr>
              <a:t>implantar o PSE conforme suas diretrizes.</a:t>
            </a:r>
            <a:endParaRPr lang="pt-BR" sz="2400" b="1" dirty="0"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984" y="2143116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Programa Saúde na Escola - PSE</a:t>
            </a:r>
            <a:endParaRPr lang="pt-BR" sz="2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1604" y="1357298"/>
            <a:ext cx="6354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Escola Municipal Jornalista Antero Cardoso Filho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96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Análise Estratégica - Objetivo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1660174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t-BR" sz="2400" dirty="0" smtClean="0">
                <a:cs typeface="Arial" panose="020B0604020202020204" pitchFamily="34" charset="0"/>
              </a:rPr>
              <a:t>Melhorar a atenção à Saúde dos escolares de 6 a 17 anos da Escola Municipal Jornalista Antero Cardoso Filho da área adstrita da Unidade Básica de Saúde Francisco </a:t>
            </a:r>
            <a:r>
              <a:rPr lang="pt-BR" sz="2400" dirty="0" err="1" smtClean="0">
                <a:cs typeface="Arial" panose="020B0604020202020204" pitchFamily="34" charset="0"/>
              </a:rPr>
              <a:t>Diassis</a:t>
            </a:r>
            <a:r>
              <a:rPr lang="pt-BR" sz="2400" dirty="0" smtClean="0">
                <a:cs typeface="Arial" panose="020B0604020202020204" pitchFamily="34" charset="0"/>
              </a:rPr>
              <a:t> de Souza.</a:t>
            </a:r>
          </a:p>
        </p:txBody>
      </p:sp>
      <p:sp>
        <p:nvSpPr>
          <p:cNvPr id="3" name="Rectangle 2"/>
          <p:cNvSpPr/>
          <p:nvPr/>
        </p:nvSpPr>
        <p:spPr>
          <a:xfrm>
            <a:off x="642910" y="3071810"/>
            <a:ext cx="7886700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1: Ampliar a cobertura de atenção à saúde na escola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2: Melhorar a qualidade da atenção à saúde na escola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3: Melhorar a adesão às ações na escola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4: Melhorar o registro das informações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5: Promover a saúde das crianças, adolescentes e jovens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8990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472" y="35716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>
                <a:solidFill>
                  <a:schemeClr val="accent6">
                    <a:lumMod val="50000"/>
                  </a:schemeClr>
                </a:solidFill>
              </a:rPr>
              <a:t>Análise Estratégica - Metodologia</a:t>
            </a:r>
          </a:p>
        </p:txBody>
      </p:sp>
      <p:graphicFrame>
        <p:nvGraphicFramePr>
          <p:cNvPr id="8" name="Diagrama 7"/>
          <p:cNvGraphicFramePr/>
          <p:nvPr/>
        </p:nvGraphicFramePr>
        <p:xfrm>
          <a:off x="428596" y="1214422"/>
          <a:ext cx="328614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tângulo 8"/>
          <p:cNvSpPr/>
          <p:nvPr/>
        </p:nvSpPr>
        <p:spPr>
          <a:xfrm>
            <a:off x="3786182" y="2285992"/>
            <a:ext cx="500066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Manuais do Ministério da Saúde e Educação, referentes ao PSE; ficha-espelho e ficha para exame físico/</a:t>
            </a:r>
            <a:r>
              <a:rPr lang="pt-BR" sz="2400" dirty="0" err="1" smtClean="0">
                <a:cs typeface="Arial" pitchFamily="34" charset="0"/>
              </a:rPr>
              <a:t>anamnese</a:t>
            </a:r>
            <a:r>
              <a:rPr lang="pt-BR" sz="2400" dirty="0" smtClean="0">
                <a:cs typeface="Arial" pitchFamily="34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Definidas metas para o alcance dos objetivos.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Apoio da equipe da ESF e das outras enfermeiras do PROVAB no município</a:t>
            </a:r>
            <a:endParaRPr lang="pt-BR" sz="2400" dirty="0">
              <a:cs typeface="Arial" pitchFamily="34" charset="0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3643306" y="278605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643306" y="392906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3643306" y="507207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1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8031836" cy="1875058"/>
          </a:xfrm>
        </p:spPr>
        <p:txBody>
          <a:bodyPr anchor="t">
            <a:noAutofit/>
          </a:bodyPr>
          <a:lstStyle/>
          <a:p>
            <a:pPr algn="just">
              <a:buNone/>
            </a:pPr>
            <a:r>
              <a:rPr lang="pt-BR" sz="2400" b="1" dirty="0" smtClean="0">
                <a:cs typeface="Arial" pitchFamily="34" charset="0"/>
              </a:rPr>
              <a:t>Objetivo 1: Ampliar a cobertura de atenção à saúde na escola.</a:t>
            </a:r>
            <a:endParaRPr lang="pt-BR" sz="2400" dirty="0" smtClean="0"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cs typeface="Arial" pitchFamily="34" charset="0"/>
              </a:rPr>
              <a:t>Meta 1:</a:t>
            </a:r>
            <a:r>
              <a:rPr lang="pt-BR" sz="2400" dirty="0" smtClean="0">
                <a:cs typeface="Arial" pitchFamily="34" charset="0"/>
              </a:rPr>
              <a:t> Ampliar a cobertura das ações na escola para 100% das crianças, adolescentes e jovens matriculados na Escola Municipal Jornalista Antero Cardoso Filho.</a:t>
            </a:r>
          </a:p>
          <a:p>
            <a:pPr algn="just">
              <a:buNone/>
            </a:pPr>
            <a:endParaRPr lang="pt-BR" sz="2400" dirty="0"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142976" y="3143248"/>
          <a:ext cx="514353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00100" y="5786454"/>
            <a:ext cx="53578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Gráfico indicativo da cobertura cumulativa de agosto a outubro de 2014 das ações de saúde dos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Escola Municipal Jornalista Antero Cardoso Filho de abrangência da ESF 33 –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Silva. Parnaíba. PI. Fonte: registros locais.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572264" y="4214818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230</a:t>
            </a:r>
          </a:p>
          <a:p>
            <a:pPr algn="just"/>
            <a:r>
              <a:rPr lang="pt-BR" sz="2400" dirty="0" smtClean="0"/>
              <a:t>2º e 3º mês: 260</a:t>
            </a:r>
            <a:endParaRPr lang="pt-BR" sz="2400" dirty="0"/>
          </a:p>
        </p:txBody>
      </p:sp>
      <p:sp>
        <p:nvSpPr>
          <p:cNvPr id="14" name="Seta em curva para baixo 13"/>
          <p:cNvSpPr/>
          <p:nvPr/>
        </p:nvSpPr>
        <p:spPr>
          <a:xfrm>
            <a:off x="6429388" y="3643314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65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472" y="1285860"/>
            <a:ext cx="7814692" cy="17859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Objetivo 2. Melhorar a qualidade da atenção à saúde na escola.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Meta 2.</a:t>
            </a:r>
            <a:r>
              <a:rPr lang="pt-BR" sz="2400" dirty="0" smtClean="0"/>
              <a:t> Realizar avaliação clínica e psicossocial de 100% das crianças, adolescentes e jovens matriculados na Escola Municipal Jornalista Antero Cardoso Filho.</a:t>
            </a:r>
            <a:endParaRPr lang="pt-BR" sz="2400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1071538" y="3214686"/>
          <a:ext cx="471490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14414" y="5786454"/>
            <a:ext cx="46434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Gráfico indicativo da cobertura cumulativa de agosto a outubro de 2014 das avaliações clínicas e psicossocial dos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educandos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Escola Municipal Jornalista Antero Cardoso Filho de abrangência da ESF 33 – Francisco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Diassis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da Silva. Parnaíba. PI. Fonte: registros locais.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Seta em curva para baixo 11"/>
          <p:cNvSpPr/>
          <p:nvPr/>
        </p:nvSpPr>
        <p:spPr>
          <a:xfrm>
            <a:off x="5929322" y="3857628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072198" y="4500570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244</a:t>
            </a:r>
          </a:p>
          <a:p>
            <a:pPr algn="just"/>
            <a:r>
              <a:rPr lang="pt-BR" sz="2400" dirty="0" smtClean="0"/>
              <a:t>2º e 3º mês: 252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2744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65126"/>
            <a:ext cx="7886700" cy="866650"/>
          </a:xfrm>
        </p:spPr>
        <p:txBody>
          <a:bodyPr anchor="ctr">
            <a:normAutofit/>
          </a:bodyPr>
          <a:lstStyle/>
          <a:p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Objetivos, metas e resultados</a:t>
            </a: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96752"/>
            <a:ext cx="7814692" cy="1512168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400" b="1" dirty="0" smtClean="0"/>
              <a:t>Meta 3.</a:t>
            </a:r>
            <a:r>
              <a:rPr lang="pt-BR" sz="2400" dirty="0" smtClean="0"/>
              <a:t> Realizar aferição da pressão arterial de 100% das crianças, adolescentes e jovens matriculados na Escola Municipal Jornalista Antero Cardoso Filho.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/>
          <p:nvPr/>
        </p:nvGraphicFramePr>
        <p:xfrm>
          <a:off x="1000100" y="2500306"/>
          <a:ext cx="507209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tângulo 14"/>
          <p:cNvSpPr/>
          <p:nvPr/>
        </p:nvSpPr>
        <p:spPr>
          <a:xfrm>
            <a:off x="1000100" y="5715016"/>
            <a:ext cx="53578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cs typeface="Arial" pitchFamily="34" charset="0"/>
              </a:rPr>
              <a:t>Gráfico indicativo da cobertura cumulativa de agosto a outubro de 2014 das aferições de pressão arterial dos </a:t>
            </a:r>
            <a:r>
              <a:rPr lang="pt-BR" sz="1000" dirty="0" err="1" smtClean="0">
                <a:cs typeface="Arial" pitchFamily="34" charset="0"/>
              </a:rPr>
              <a:t>educandos</a:t>
            </a:r>
            <a:r>
              <a:rPr lang="pt-BR" sz="1000" dirty="0" smtClean="0">
                <a:cs typeface="Arial" pitchFamily="34" charset="0"/>
              </a:rPr>
              <a:t> da Escola Municipal Jornalista Antero Cardoso Filho de abrangência da ESF 33 – Francisco </a:t>
            </a:r>
            <a:r>
              <a:rPr lang="pt-BR" sz="1000" dirty="0" err="1" smtClean="0">
                <a:cs typeface="Arial" pitchFamily="34" charset="0"/>
              </a:rPr>
              <a:t>Diassis</a:t>
            </a:r>
            <a:r>
              <a:rPr lang="pt-BR" sz="1000" dirty="0" smtClean="0">
                <a:cs typeface="Arial" pitchFamily="34" charset="0"/>
              </a:rPr>
              <a:t> da Silva. Parnaíba. PI. Fonte: registros locais</a:t>
            </a:r>
            <a:endParaRPr lang="pt-BR" sz="1000" dirty="0">
              <a:cs typeface="Arial" pitchFamily="34" charset="0"/>
            </a:endParaRPr>
          </a:p>
        </p:txBody>
      </p:sp>
      <p:sp>
        <p:nvSpPr>
          <p:cNvPr id="16" name="Seta em curva para baixo 15"/>
          <p:cNvSpPr/>
          <p:nvPr/>
        </p:nvSpPr>
        <p:spPr>
          <a:xfrm>
            <a:off x="6215074" y="3214686"/>
            <a:ext cx="857256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286512" y="4000504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1º mês: 0</a:t>
            </a:r>
          </a:p>
          <a:p>
            <a:pPr algn="just"/>
            <a:r>
              <a:rPr lang="pt-BR" sz="2400" dirty="0" smtClean="0"/>
              <a:t>2º e 3º mês: 252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1882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4516</TotalTime>
  <Words>2220</Words>
  <Application>Microsoft Office PowerPoint</Application>
  <PresentationFormat>Apresentação na tela (4:3)</PresentationFormat>
  <Paragraphs>169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Fluxo</vt:lpstr>
      <vt:lpstr>UNIVERSIDADE FEDERAL DE PELOTAS UNIVERSIDADE ABERTA DO SUS Departamento de Medicina Social</vt:lpstr>
      <vt:lpstr>Análise Situacional</vt:lpstr>
      <vt:lpstr>Análise Situacional</vt:lpstr>
      <vt:lpstr> Análise Estratégica </vt:lpstr>
      <vt:lpstr>Análise Estratégica - Objetivo</vt:lpstr>
      <vt:lpstr>Análise Estratégica - 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 sobre o processo pessoal de aprendizagem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DANIELE</cp:lastModifiedBy>
  <cp:revision>210</cp:revision>
  <dcterms:created xsi:type="dcterms:W3CDTF">2014-02-18T13:29:24Z</dcterms:created>
  <dcterms:modified xsi:type="dcterms:W3CDTF">2015-01-23T01:45:55Z</dcterms:modified>
</cp:coreProperties>
</file>