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7"/>
  </p:notesMasterIdLst>
  <p:sldIdLst>
    <p:sldId id="258" r:id="rId2"/>
    <p:sldId id="259" r:id="rId3"/>
    <p:sldId id="270" r:id="rId4"/>
    <p:sldId id="300" r:id="rId5"/>
    <p:sldId id="303" r:id="rId6"/>
    <p:sldId id="272" r:id="rId7"/>
    <p:sldId id="304" r:id="rId8"/>
    <p:sldId id="273" r:id="rId9"/>
    <p:sldId id="274" r:id="rId10"/>
    <p:sldId id="305" r:id="rId11"/>
    <p:sldId id="306" r:id="rId12"/>
    <p:sldId id="276" r:id="rId13"/>
    <p:sldId id="277" r:id="rId14"/>
    <p:sldId id="278" r:id="rId15"/>
    <p:sldId id="279" r:id="rId16"/>
    <p:sldId id="280" r:id="rId17"/>
    <p:sldId id="281" r:id="rId18"/>
    <p:sldId id="301" r:id="rId19"/>
    <p:sldId id="290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7" r:id="rId30"/>
    <p:sldId id="302" r:id="rId31"/>
    <p:sldId id="285" r:id="rId32"/>
    <p:sldId id="318" r:id="rId33"/>
    <p:sldId id="286" r:id="rId34"/>
    <p:sldId id="287" r:id="rId35"/>
    <p:sldId id="289" r:id="rId3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99" d="100"/>
          <a:sy n="99" d="100"/>
        </p:scale>
        <p:origin x="-1232" y="-208"/>
      </p:cViewPr>
      <p:guideLst>
        <p:guide orient="horz" pos="162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%20NOVA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C&#243;pia%20de%20Danielle%20Mendon&#231;a_Planilha%20NOVA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C&#243;pia%20de%20Danielle%20Mendon&#231;a_Planilha%20NOVA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%20NO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%20NO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%20NOV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\Downloads\Danielle%20Mendon&#231;a_Planilha_21fev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com 1ª consulta Odontológica realizada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0.358974358974359</c:v>
                </c:pt>
                <c:pt idx="1">
                  <c:v>0.641025641025642</c:v>
                </c:pt>
                <c:pt idx="2">
                  <c:v>0.641025641025642</c:v>
                </c:pt>
                <c:pt idx="3">
                  <c:v>0.769230769230765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3889224"/>
        <c:axId val="2063345320"/>
      </c:barChart>
      <c:catAx>
        <c:axId val="-2143889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63345320"/>
        <c:crosses val="autoZero"/>
        <c:auto val="1"/>
        <c:lblAlgn val="ctr"/>
        <c:lblOffset val="100"/>
        <c:noMultiLvlLbl val="0"/>
      </c:catAx>
      <c:valAx>
        <c:axId val="2063345320"/>
        <c:scaling>
          <c:orientation val="minMax"/>
          <c:max val="1.0"/>
          <c:min val="0.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4388922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que receberam orientação sobre higiene bucal e prevenção de cárie e outras doenças bucais.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1296216"/>
        <c:axId val="-2141421576"/>
      </c:barChart>
      <c:catAx>
        <c:axId val="-214129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41421576"/>
        <c:crosses val="autoZero"/>
        <c:auto val="1"/>
        <c:lblAlgn val="ctr"/>
        <c:lblOffset val="100"/>
        <c:noMultiLvlLbl val="0"/>
      </c:catAx>
      <c:valAx>
        <c:axId val="-2141421576"/>
        <c:scaling>
          <c:orientation val="minMax"/>
          <c:max val="1.0"/>
          <c:min val="0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412962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que receberam orientação nutricional e sobre aleitamento materno.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</c:spPr>
          </c:dPt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0.928571428571429</c:v>
                </c:pt>
                <c:pt idx="1">
                  <c:v>0.760000000000001</c:v>
                </c:pt>
                <c:pt idx="2">
                  <c:v>0.92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6635560"/>
        <c:axId val="-2136632392"/>
      </c:barChart>
      <c:catAx>
        <c:axId val="-2136635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6632392"/>
        <c:crosses val="autoZero"/>
        <c:auto val="1"/>
        <c:lblAlgn val="ctr"/>
        <c:lblOffset val="100"/>
        <c:noMultiLvlLbl val="0"/>
      </c:catAx>
      <c:valAx>
        <c:axId val="-2136632392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663556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Indicadores!$C$73</c:f>
              <c:strCache>
                <c:ptCount val="1"/>
                <c:pt idx="0">
                  <c:v>Proporção de gestantes e/ou puérperas que participaram de atividades educativas coletivas.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Indicadores!$D$72:$G$72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Indicadores!$D$73:$G$73</c:f>
              <c:numCache>
                <c:formatCode>0.0%</c:formatCode>
                <c:ptCount val="4"/>
                <c:pt idx="0">
                  <c:v>0.571428571428574</c:v>
                </c:pt>
                <c:pt idx="1">
                  <c:v>0.72</c:v>
                </c:pt>
                <c:pt idx="2">
                  <c:v>0.72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42875368"/>
        <c:axId val="-2142931608"/>
      </c:barChart>
      <c:catAx>
        <c:axId val="-2142875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2931608"/>
        <c:crosses val="autoZero"/>
        <c:auto val="1"/>
        <c:lblAlgn val="ctr"/>
        <c:lblOffset val="100"/>
        <c:noMultiLvlLbl val="0"/>
      </c:catAx>
      <c:valAx>
        <c:axId val="-2142931608"/>
        <c:scaling>
          <c:orientation val="minMax"/>
          <c:max val="1.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-214287536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que receberam visita domiciliar.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0.357142857142858</c:v>
                </c:pt>
                <c:pt idx="1">
                  <c:v>0.52</c:v>
                </c:pt>
                <c:pt idx="2">
                  <c:v>0.600000000000001</c:v>
                </c:pt>
                <c:pt idx="3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539672"/>
        <c:axId val="2080416840"/>
      </c:barChart>
      <c:catAx>
        <c:axId val="208053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416840"/>
        <c:crosses val="autoZero"/>
        <c:auto val="1"/>
        <c:lblAlgn val="ctr"/>
        <c:lblOffset val="100"/>
        <c:noMultiLvlLbl val="0"/>
      </c:catAx>
      <c:valAx>
        <c:axId val="2080416840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5396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gestantes que receberam visita domiciliar.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0.357142857142858</c:v>
                </c:pt>
                <c:pt idx="1">
                  <c:v>0.52</c:v>
                </c:pt>
                <c:pt idx="2">
                  <c:v>0.600000000000001</c:v>
                </c:pt>
                <c:pt idx="3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506456"/>
        <c:axId val="2080588168"/>
      </c:barChart>
      <c:catAx>
        <c:axId val="208050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588168"/>
        <c:crosses val="autoZero"/>
        <c:auto val="1"/>
        <c:lblAlgn val="ctr"/>
        <c:lblOffset val="100"/>
        <c:noMultiLvlLbl val="0"/>
      </c:catAx>
      <c:valAx>
        <c:axId val="20805881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805064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Indicadores!$C$23</c:f>
              <c:strCache>
                <c:ptCount val="1"/>
                <c:pt idx="0">
                  <c:v>Proporção de gestantes e/ou puérperas que realizaram exame bucal adequado.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0.642857142857143</c:v>
                </c:pt>
                <c:pt idx="1">
                  <c:v>0.72</c:v>
                </c:pt>
                <c:pt idx="2">
                  <c:v>0.84</c:v>
                </c:pt>
                <c:pt idx="3">
                  <c:v>0.966666666666667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860072"/>
        <c:axId val="-2138862984"/>
      </c:barChart>
      <c:catAx>
        <c:axId val="-2138860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862984"/>
        <c:crosses val="autoZero"/>
        <c:auto val="1"/>
        <c:lblAlgn val="ctr"/>
        <c:lblOffset val="100"/>
        <c:noMultiLvlLbl val="0"/>
      </c:catAx>
      <c:valAx>
        <c:axId val="-213886298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8600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gestantes que realizaram exames de rotina do pré-natal.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Indicadores!$D$28:$G$28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Indicadores!$D$29:$G$29</c:f>
              <c:numCache>
                <c:formatCode>0.0%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924584"/>
        <c:axId val="-2138928024"/>
      </c:barChart>
      <c:catAx>
        <c:axId val="-2138924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928024"/>
        <c:crosses val="autoZero"/>
        <c:auto val="1"/>
        <c:lblAlgn val="ctr"/>
        <c:lblOffset val="100"/>
        <c:noMultiLvlLbl val="0"/>
      </c:catAx>
      <c:valAx>
        <c:axId val="-2138928024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9245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cadastro atualizado.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Indicadores!$D$21:$G$21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Indicadores!$D$22:$G$22</c:f>
              <c:numCache>
                <c:formatCode>0.0%</c:formatCode>
                <c:ptCount val="4"/>
                <c:pt idx="0">
                  <c:v>0.642857142857143</c:v>
                </c:pt>
                <c:pt idx="1">
                  <c:v>0.760000000000001</c:v>
                </c:pt>
                <c:pt idx="2">
                  <c:v>0.92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8973656"/>
        <c:axId val="-2138977048"/>
      </c:barChart>
      <c:catAx>
        <c:axId val="-2138973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977048"/>
        <c:crosses val="autoZero"/>
        <c:auto val="1"/>
        <c:lblAlgn val="ctr"/>
        <c:lblOffset val="100"/>
        <c:noMultiLvlLbl val="0"/>
      </c:catAx>
      <c:valAx>
        <c:axId val="-2138977048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89736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crianças recém-nascidas com a Caderneta da Criança preenchida corretamente.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Indicadores!$D$49:$G$49</c:f>
              <c:numCache>
                <c:formatCode>0.0%</c:formatCode>
                <c:ptCount val="4"/>
                <c:pt idx="0">
                  <c:v>0.0</c:v>
                </c:pt>
                <c:pt idx="1">
                  <c:v>0.0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9021688"/>
        <c:axId val="-2139025080"/>
      </c:barChart>
      <c:catAx>
        <c:axId val="-2139021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9025080"/>
        <c:crosses val="autoZero"/>
        <c:auto val="1"/>
        <c:lblAlgn val="ctr"/>
        <c:lblOffset val="100"/>
        <c:noMultiLvlLbl val="0"/>
      </c:catAx>
      <c:valAx>
        <c:axId val="-2139025080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390216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gestantes e/ou puérperas que estão com avaliação de risco para saúde bucal em dia.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Indicadores!$D$55:$G$55</c:f>
              <c:numCache>
                <c:formatCode>0.0%</c:formatCode>
                <c:ptCount val="4"/>
                <c:pt idx="0">
                  <c:v>0.642857142857143</c:v>
                </c:pt>
                <c:pt idx="1">
                  <c:v>0.72</c:v>
                </c:pt>
                <c:pt idx="2">
                  <c:v>0.84</c:v>
                </c:pt>
                <c:pt idx="3">
                  <c:v>0.966666666666667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61576"/>
        <c:axId val="2113444456"/>
      </c:barChart>
      <c:catAx>
        <c:axId val="2113461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3444456"/>
        <c:crosses val="autoZero"/>
        <c:auto val="1"/>
        <c:lblAlgn val="ctr"/>
        <c:lblOffset val="100"/>
        <c:noMultiLvlLbl val="0"/>
      </c:catAx>
      <c:valAx>
        <c:axId val="211344445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34615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e/ou puérperas que realizaram rastreamento para cárie dentária e doença periodontal.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Indicadores!$D$60:$G$60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Indicadores!$D$61:$G$61</c:f>
              <c:numCache>
                <c:formatCode>0.0%</c:formatCode>
                <c:ptCount val="4"/>
                <c:pt idx="0">
                  <c:v>0.642857142857143</c:v>
                </c:pt>
                <c:pt idx="1">
                  <c:v>0.68</c:v>
                </c:pt>
                <c:pt idx="2">
                  <c:v>0.84</c:v>
                </c:pt>
                <c:pt idx="3">
                  <c:v>0.966666666666667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141624"/>
        <c:axId val="-2143693496"/>
      </c:barChart>
      <c:catAx>
        <c:axId val="210814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-2143693496"/>
        <c:crosses val="autoZero"/>
        <c:auto val="1"/>
        <c:lblAlgn val="ctr"/>
        <c:lblOffset val="100"/>
        <c:noMultiLvlLbl val="0"/>
      </c:catAx>
      <c:valAx>
        <c:axId val="-2143693496"/>
        <c:scaling>
          <c:orientation val="minMax"/>
          <c:max val="1.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08141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4895-4276-49EF-8B5E-7422E64B70BF}" type="datetimeFigureOut">
              <a:rPr lang="pt-BR" smtClean="0"/>
              <a:pPr/>
              <a:t>27/02/14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B9E35-DB6A-4611-A623-BE3C51686A49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2472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B9E35-DB6A-4611-A623-BE3C51686A4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0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6" y="3789410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1" cy="260604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282389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40"/>
            <a:ext cx="4829287" cy="367104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2999" y="548640"/>
            <a:ext cx="6400801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7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1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1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1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2999" y="549195"/>
            <a:ext cx="6400801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1" y="4629151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0FD870-402D-4C22-A985-890A23C17AD6}" type="datetimeFigureOut">
              <a:rPr lang="pt-BR" smtClean="0"/>
              <a:pPr/>
              <a:t>27/02/14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1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09999" y="4629151"/>
            <a:ext cx="1828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08F268-FE9C-4B6C-905D-80C9F0737609}" type="slidenum">
              <a:rPr lang="pt-BR" smtClean="0"/>
              <a:pPr/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1763688" y="3795886"/>
            <a:ext cx="5637010" cy="661589"/>
          </a:xfrm>
        </p:spPr>
        <p:txBody>
          <a:bodyPr>
            <a:noAutofit/>
          </a:bodyPr>
          <a:lstStyle/>
          <a:p>
            <a:pPr algn="ctr"/>
            <a:r>
              <a:rPr lang="pt-BR" sz="1800" dirty="0" smtClean="0">
                <a:latin typeface="Arial" pitchFamily="34" charset="0"/>
                <a:cs typeface="Arial" pitchFamily="34" charset="0"/>
              </a:rPr>
              <a:t>Danielle Mendonça V. Costa</a:t>
            </a:r>
          </a:p>
          <a:p>
            <a:pPr algn="ctr"/>
            <a:r>
              <a:rPr lang="pt-BR" sz="1800" dirty="0" smtClean="0">
                <a:latin typeface="Arial" pitchFamily="34" charset="0"/>
                <a:cs typeface="Arial" pitchFamily="34" charset="0"/>
              </a:rPr>
              <a:t>Orientador: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Gustavo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G.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>Nascimento</a:t>
            </a:r>
          </a:p>
          <a:p>
            <a:pPr algn="ctr"/>
            <a:endParaRPr lang="pt-BR" sz="2400" dirty="0" smtClean="0">
              <a:latin typeface="Garamond"/>
              <a:cs typeface="Garamond"/>
            </a:endParaRPr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395536" y="1851670"/>
            <a:ext cx="8388932" cy="1188132"/>
          </a:xfrm>
        </p:spPr>
        <p:txBody>
          <a:bodyPr/>
          <a:lstStyle/>
          <a:p>
            <a:pPr marL="182880" indent="0" algn="ctr">
              <a:buNone/>
            </a:pPr>
            <a:r>
              <a:rPr lang="pt-BR" sz="2800" b="0" i="1" dirty="0" smtClean="0">
                <a:effectLst/>
                <a:latin typeface="Arial" pitchFamily="34" charset="0"/>
                <a:cs typeface="Arial" pitchFamily="34" charset="0"/>
              </a:rPr>
              <a:t>Qualificação do Pré-Natal na Unidade de Saúde da Família Sindicato José Hélio da Silva </a:t>
            </a:r>
            <a:br>
              <a:rPr lang="pt-BR" sz="2800" b="0" i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b="0" i="1" dirty="0" smtClean="0">
                <a:effectLst/>
                <a:latin typeface="Arial" pitchFamily="34" charset="0"/>
                <a:cs typeface="Arial" pitchFamily="34" charset="0"/>
              </a:rPr>
              <a:t>em Palmares/PE</a:t>
            </a:r>
            <a:endParaRPr lang="pt-BR" sz="2800" b="0" i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3783" y="38110"/>
            <a:ext cx="71964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pc="300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pc="300" dirty="0">
                <a:latin typeface="Arial" pitchFamily="34" charset="0"/>
                <a:cs typeface="Arial" pitchFamily="34" charset="0"/>
              </a:rPr>
              <a:t>Aberta do SUS –UNASUS</a:t>
            </a:r>
          </a:p>
          <a:p>
            <a:pPr algn="ctr"/>
            <a:r>
              <a:rPr lang="pt-BR" spc="300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pc="300" dirty="0">
                <a:latin typeface="Arial" pitchFamily="34" charset="0"/>
                <a:cs typeface="Arial" pitchFamily="34" charset="0"/>
              </a:rPr>
              <a:t>Federal de Pelotas</a:t>
            </a:r>
          </a:p>
          <a:p>
            <a:pPr algn="ctr"/>
            <a:r>
              <a:rPr lang="pt-BR" spc="300" dirty="0">
                <a:latin typeface="Arial" pitchFamily="34" charset="0"/>
                <a:cs typeface="Arial" pitchFamily="34" charset="0"/>
              </a:rPr>
              <a:t>Especialização em Saúde da Família</a:t>
            </a:r>
          </a:p>
          <a:p>
            <a:pPr algn="ctr"/>
            <a:r>
              <a:rPr lang="pt-BR" spc="300" dirty="0" smtClean="0">
                <a:latin typeface="Arial" pitchFamily="34" charset="0"/>
                <a:cs typeface="Arial" pitchFamily="34" charset="0"/>
              </a:rPr>
              <a:t>Modalidade </a:t>
            </a:r>
            <a:r>
              <a:rPr lang="pt-BR" spc="300" dirty="0">
                <a:latin typeface="Arial" pitchFamily="34" charset="0"/>
                <a:cs typeface="Arial" pitchFamily="34" charset="0"/>
              </a:rPr>
              <a:t>a Distância</a:t>
            </a:r>
          </a:p>
          <a:p>
            <a:pPr algn="ctr"/>
            <a:r>
              <a:rPr lang="pt-BR" spc="300" dirty="0">
                <a:latin typeface="Arial" pitchFamily="34" charset="0"/>
                <a:cs typeface="Arial" pitchFamily="34" charset="0"/>
              </a:rPr>
              <a:t>Turma 2</a:t>
            </a:r>
          </a:p>
          <a:p>
            <a:pPr algn="ctr"/>
            <a:endParaRPr lang="pt-BR" sz="2400" spc="3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spc="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684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915566"/>
            <a:ext cx="896448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8-Manter registro atualizado no prontuário de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cadastradas;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9-Preencher a Caderneta de Saúde da Criança do recém-nascido para 100% das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atendidas na UBS;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10- Realizar avaliação de risco em saúde bucal para 100% das gestantes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11-Garantir exame de rastreamento para cárie e doença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periodontal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em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200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sz="44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Metas</a:t>
            </a:r>
            <a:endParaRPr lang="pt-BR" sz="44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195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059582"/>
            <a:ext cx="896448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12-Dar orientações para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em relação a sua higiene bucal e prevenção dos principais problemas bucais na gestação e do recém-nascido.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13-Ofertar ações educativas e preventivas coletivas em saúde bucal para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com regularidade (semanal, quinzenal ou mensal).</a:t>
            </a:r>
          </a:p>
          <a:p>
            <a:r>
              <a:rPr lang="pt-BR" sz="2400" dirty="0" smtClean="0"/>
              <a:t> 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200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sz="44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Metas</a:t>
            </a:r>
            <a:endParaRPr lang="pt-BR" sz="44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195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5184576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solidFill>
                <a:schemeClr val="tx1"/>
              </a:solidFill>
              <a:latin typeface="Garamond"/>
              <a:cs typeface="Garamond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Capacitação e sensibilização da equipe a respeito do protocolo de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pré-natal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>
            <a:spLocks/>
          </p:cNvSpPr>
          <p:nvPr/>
        </p:nvSpPr>
        <p:spPr>
          <a:xfrm>
            <a:off x="3131840" y="3075806"/>
            <a:ext cx="5400600" cy="19644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500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1.1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Atribuições dos membros da equipe.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1.2 Adequação da ficha espelho.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1.3 Criação de planilha eletrônica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9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275606"/>
            <a:ext cx="5832648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Garamond"/>
              <a:cs typeface="Garamond"/>
            </a:endParaRPr>
          </a:p>
          <a:p>
            <a:pPr algn="ctr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Captação da gestante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 atendimento odontológico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4680520" cy="18722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2.1 </a:t>
            </a:r>
            <a:r>
              <a:rPr lang="pt-BR" sz="2400" dirty="0">
                <a:latin typeface="Garamond"/>
                <a:cs typeface="Garamond"/>
              </a:rPr>
              <a:t>Busca ativa pelas </a:t>
            </a:r>
            <a:r>
              <a:rPr lang="pt-BR" sz="2400" dirty="0" smtClean="0">
                <a:latin typeface="Garamond"/>
                <a:cs typeface="Garamond"/>
              </a:rPr>
              <a:t>ACS.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2.2 Visitas domiciliares</a:t>
            </a:r>
          </a:p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Garamond"/>
                <a:cs typeface="Garamond"/>
              </a:rPr>
              <a:t>2.2 </a:t>
            </a:r>
            <a:r>
              <a:rPr lang="pt-BR" sz="2400" dirty="0">
                <a:latin typeface="Garamond"/>
                <a:cs typeface="Garamond"/>
              </a:rPr>
              <a:t>Importância do </a:t>
            </a:r>
            <a:r>
              <a:rPr lang="pt-BR" sz="2400" dirty="0" smtClean="0">
                <a:latin typeface="Garamond"/>
                <a:cs typeface="Garamond"/>
              </a:rPr>
              <a:t>Atendimento</a:t>
            </a: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31437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5904656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Atendimento prioritário às gestantes e recém-nascidos </a:t>
            </a:r>
            <a:r>
              <a:rPr lang="pt-BR" sz="2400" dirty="0" smtClean="0">
                <a:latin typeface="Garamond"/>
                <a:cs typeface="Garamond"/>
              </a:rPr>
              <a:t>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1840" y="3003798"/>
            <a:ext cx="4680520" cy="15121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3.1 Visitas semanais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3.2 Agendamento semanal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3.3 Busca ativa faltosas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58245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4320480" cy="15841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 smtClean="0">
              <a:latin typeface="Garamond"/>
              <a:cs typeface="Garamond"/>
            </a:endParaRPr>
          </a:p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Atualização do registro/prontuários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540561" cy="17281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4.1 Avaliação dos prontuários.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4.2 Anexo da ficha- espelho</a:t>
            </a: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4.3 Preenchimento caderneta de saúde da criança</a:t>
            </a:r>
          </a:p>
          <a:p>
            <a:pPr algn="ctr"/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970068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6048672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Realização de exame bucal adequado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688632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5.1 Rastreamento cárie e doença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periodontal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5.2 Avaliar necessidade de exames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78645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611560" y="1131590"/>
            <a:ext cx="3832319" cy="136815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Avaliação das puérperas.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3132000" y="3024000"/>
            <a:ext cx="5400440" cy="165618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6.1 Agendamento de consultas.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295232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Metodologia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976414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0100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87624" y="3579862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Figura 1: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Proporção de gestantes com 1ª consulta odontológica realizada</a:t>
            </a:r>
            <a:endParaRPr lang="pt-BR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/>
            <a:endParaRPr lang="pt-BR" sz="1600" dirty="0" smtClean="0">
              <a:latin typeface="Garamond" pitchFamily="18" charset="0"/>
              <a:ea typeface="Calibri" pitchFamily="34" charset="0"/>
              <a:cs typeface="Arial" pitchFamily="34" charset="0"/>
            </a:endParaRPr>
          </a:p>
          <a:p>
            <a:pPr lvl="0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Meta:80%  Alcance:76,9%</a:t>
            </a:r>
            <a:endParaRPr lang="pt-BR" dirty="0">
              <a:latin typeface="Garamond" pitchFamily="18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10" name="Gráfico 9"/>
          <p:cNvGraphicFramePr/>
          <p:nvPr/>
        </p:nvGraphicFramePr>
        <p:xfrm>
          <a:off x="1403648" y="771550"/>
          <a:ext cx="6192688" cy="276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8464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2: Proporção de gestantes com visita domiciliar realizada. 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Meta: 100%  Alcance: 90%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457761119"/>
              </p:ext>
            </p:extLst>
          </p:nvPr>
        </p:nvGraphicFramePr>
        <p:xfrm>
          <a:off x="1547664" y="771550"/>
          <a:ext cx="6048672" cy="28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2880320" cy="857250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Introdução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 flipV="1">
            <a:off x="1043608" y="1419622"/>
            <a:ext cx="680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Garamond"/>
              <a:cs typeface="Garamond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3" y="1275606"/>
            <a:ext cx="806489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Melhoria cultural das gestantes da área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	- importância do tratamento odontológico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Melhoria do acesso aos serviços </a:t>
            </a:r>
          </a:p>
          <a:p>
            <a:pPr>
              <a:buFontTx/>
              <a:buChar char="-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Conhecimento das complicações que podem ocorrer na gravidez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 smtClean="0"/>
              <a:t>	</a:t>
            </a:r>
          </a:p>
          <a:p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3337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3: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Proporção de gestantes e/ou puérperas faltosas que receberam busca ativa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Meta: 100%  Alcance: 100%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757027943"/>
              </p:ext>
            </p:extLst>
          </p:nvPr>
        </p:nvGraphicFramePr>
        <p:xfrm>
          <a:off x="1547664" y="771550"/>
          <a:ext cx="6048672" cy="28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4: Proporção de gestantes com exame bucal adequado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Meta: 100%  Alcance: 96,7%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547664" y="771550"/>
          <a:ext cx="6264695" cy="297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5: Proporção de gestantes que realizaram exames de rotina do pré-natal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Meta: 100%  Alcance: 100%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619672" y="771550"/>
          <a:ext cx="5976663" cy="2878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6: Proporção de gestantes com cadastro atualizado</a:t>
            </a: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Meta: 100%  Alcance: 100%</a:t>
            </a:r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1547664" y="843558"/>
          <a:ext cx="5760640" cy="2687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651870"/>
            <a:ext cx="640871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Figura 7: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Proporção de crianças recém-nascidas com caderneta da Criança preenchida corretamente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Meta: 100%  Alcance: 100%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1619672" y="771550"/>
          <a:ext cx="6120680" cy="288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723878"/>
            <a:ext cx="64087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8: Proporção de gestantes e/ou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que estão com avaliação de risco para saúde bucal em dia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Meta: 100%  Alcance: 96,7%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áfico 8"/>
          <p:cNvGraphicFramePr/>
          <p:nvPr/>
        </p:nvGraphicFramePr>
        <p:xfrm>
          <a:off x="1691680" y="699542"/>
          <a:ext cx="5616624" cy="297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867894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9: </a:t>
            </a:r>
            <a:r>
              <a:rPr lang="pt-BR" dirty="0" smtClean="0"/>
              <a:t>Proporção de gestantes e/ou </a:t>
            </a:r>
            <a:r>
              <a:rPr lang="pt-BR" dirty="0" err="1" smtClean="0"/>
              <a:t>puérperas</a:t>
            </a:r>
            <a:r>
              <a:rPr lang="pt-BR" dirty="0" smtClean="0"/>
              <a:t> que realizaram rastreamento para cárie dentária e doença </a:t>
            </a:r>
            <a:r>
              <a:rPr lang="pt-BR" dirty="0" err="1" smtClean="0"/>
              <a:t>periodontal</a:t>
            </a:r>
            <a:r>
              <a:rPr lang="pt-BR" dirty="0" smtClean="0"/>
              <a:t>                    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   Meta: 100%  Alcance: 96,7%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907704" y="699542"/>
          <a:ext cx="5760640" cy="314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72387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10: Proporção de gestantes que receberam orientação sobre higiene bucal e prevenção de cárie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outras doenças bucais.</a:t>
            </a: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        Meta: 100%  Alcance: 100%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907704" y="699542"/>
          <a:ext cx="5544616" cy="2990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72387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11: Proporção de gestantes que receberam orientação nutricional e sobre aleitamento materno</a:t>
            </a: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  Meta: 100%  Alcance: 100%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835696" y="771550"/>
          <a:ext cx="5616623" cy="2986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66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36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Resultados</a:t>
            </a:r>
            <a:endParaRPr lang="pt-BR" sz="36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75656" y="3723878"/>
            <a:ext cx="64087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Figura 12: </a:t>
            </a:r>
            <a:r>
              <a:rPr lang="pt-BR" dirty="0" smtClean="0"/>
              <a:t>Proporção de gestantes e/ou </a:t>
            </a:r>
            <a:r>
              <a:rPr lang="pt-BR" dirty="0" err="1" smtClean="0"/>
              <a:t>puérperas</a:t>
            </a:r>
            <a:r>
              <a:rPr lang="pt-BR" dirty="0" smtClean="0"/>
              <a:t> que participaram de atividades educativas coletivas </a:t>
            </a: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Meta: 100%  Alcance: 100%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619672" y="699542"/>
          <a:ext cx="6048672" cy="3049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3791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>
          <a:xfrm>
            <a:off x="683568" y="843558"/>
            <a:ext cx="3951903" cy="1279866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Garamond"/>
                <a:cs typeface="Garamond"/>
              </a:rPr>
              <a:t>PALMARES/PE</a:t>
            </a:r>
          </a:p>
          <a:p>
            <a:pPr algn="ctr"/>
            <a:r>
              <a:rPr lang="pt-BR" sz="2400" dirty="0" smtClean="0">
                <a:solidFill>
                  <a:schemeClr val="tx1"/>
                </a:solidFill>
                <a:latin typeface="Garamond"/>
                <a:cs typeface="Garamond"/>
              </a:rPr>
              <a:t>Zona da Mata</a:t>
            </a:r>
            <a:endParaRPr lang="pt-BR" sz="2400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5292080" y="843558"/>
            <a:ext cx="3672408" cy="1279866"/>
          </a:xfrm>
          <a:prstGeom prst="ellips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Garamond"/>
                <a:cs typeface="Garamond"/>
              </a:rPr>
              <a:t>Unidade de Saúde Sindicato José Hélio da Silva</a:t>
            </a:r>
            <a:endParaRPr lang="pt-BR" sz="2400" b="1" dirty="0">
              <a:solidFill>
                <a:schemeClr val="tx1"/>
              </a:solidFill>
              <a:latin typeface="Garamond"/>
              <a:cs typeface="Garamond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9552" y="2355725"/>
            <a:ext cx="4320479" cy="5040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55.790 habitantes;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9552" y="3111810"/>
            <a:ext cx="4320480" cy="792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Economia comércio e Cana de açúcar;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39552" y="4155926"/>
            <a:ext cx="432048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Sistema de Saúde pleno e contrapartida do município.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796136" y="2427734"/>
            <a:ext cx="2727908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Centro da cidade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796136" y="3314966"/>
            <a:ext cx="2727908" cy="745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3.723 habitantes</a:t>
            </a:r>
            <a:endParaRPr lang="pt-BR" sz="2400" dirty="0">
              <a:latin typeface="Garamond"/>
              <a:cs typeface="Garamond"/>
            </a:endParaRPr>
          </a:p>
          <a:p>
            <a:pPr algn="ctr"/>
            <a:r>
              <a:rPr lang="pt-BR" sz="2400" dirty="0" smtClean="0">
                <a:latin typeface="Garamond"/>
                <a:cs typeface="Garamond"/>
              </a:rPr>
              <a:t>1.163 fam.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5796136" y="4443958"/>
            <a:ext cx="273630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Garamond"/>
                <a:cs typeface="Garamond"/>
              </a:rPr>
              <a:t>Equipe</a:t>
            </a: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17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Introdução</a:t>
            </a:r>
            <a:endParaRPr lang="pt-BR" b="0" i="1" dirty="0">
              <a:solidFill>
                <a:schemeClr val="tx1"/>
              </a:solidFill>
              <a:effectLst/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8184509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 descr="foto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195486"/>
            <a:ext cx="3448157" cy="2571750"/>
          </a:xfrm>
          <a:prstGeom prst="rect">
            <a:avLst/>
          </a:prstGeom>
          <a:ln w="12700">
            <a:solidFill>
              <a:srgbClr val="4D4D4D"/>
            </a:solidFill>
          </a:ln>
        </p:spPr>
      </p:pic>
      <p:pic>
        <p:nvPicPr>
          <p:cNvPr id="11" name="Imagem 10" descr="foto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995686"/>
            <a:ext cx="3328680" cy="2482640"/>
          </a:xfrm>
          <a:prstGeom prst="rect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0" name="Imagem 9" descr="foto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995686"/>
            <a:ext cx="3312368" cy="24842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49951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059582"/>
            <a:ext cx="8352927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As atividades executadas proporcionaram uma sensibilização da equipe para executar suas ações de forma integrada.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Todas estas mudanças e atitudes realizadas pela equipe trouxeram um novo rumo para o atendimento de uma forma geral, trazendo benefícios para outros grupos que existem da unidade. </a:t>
            </a: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gestantes relatam na sala de espera como são bem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acolhidas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na unidade. </a:t>
            </a: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42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059582"/>
            <a:ext cx="8352927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As gestantes relatam na sala de espera como são bem acolhidas na unidade. </a:t>
            </a:r>
          </a:p>
          <a:p>
            <a:pPr algn="just">
              <a:lnSpc>
                <a:spcPct val="120000"/>
              </a:lnSpc>
            </a:pPr>
            <a:endParaRPr lang="pt-BR" sz="2400" dirty="0" smtClean="0"/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A equipe está mais unida, interessada nos problemas da comunidade e bastante motivada pois a dinâmica do processo de trabalho alterou positivamente a qualidade do atendimento. </a:t>
            </a: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592288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42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635646"/>
            <a:ext cx="85689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Acessibilidade da educação à distância;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Oportunidade de avanços e também a possibilidade de participação  e interação com pessoas de diferentes lugares e realidades;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>
              <a:latin typeface="Garamond"/>
              <a:cs typeface="Garamond"/>
            </a:endParaRPr>
          </a:p>
          <a:p>
            <a:pPr algn="just"/>
            <a:endParaRPr lang="pt-BR" sz="2600" dirty="0">
              <a:latin typeface="Garamond"/>
              <a:cs typeface="Garamond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79512" y="123478"/>
            <a:ext cx="4536504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Reflexão Crítica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4735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95536" y="1419622"/>
            <a:ext cx="8352927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 cronograma dos módulos gerou uma expectativa de aprendizagem contínua, dinâmica, situacional e estimulante. </a:t>
            </a: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Melhoria da prática clínica, capacidade de gestão 	e de organização dos serviços de saúde. </a:t>
            </a: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Mudança visível no comportamento da Saúde Bucal</a:t>
            </a:r>
          </a:p>
          <a:p>
            <a:pPr algn="just">
              <a:lnSpc>
                <a:spcPct val="120000"/>
              </a:lnSpc>
            </a:pPr>
            <a:endParaRPr lang="pt-BR" sz="2400" dirty="0" smtClean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  <a:p>
            <a:pPr algn="just">
              <a:lnSpc>
                <a:spcPct val="120000"/>
              </a:lnSpc>
            </a:pPr>
            <a:endParaRPr lang="pt-BR" sz="2400" dirty="0">
              <a:latin typeface="Garamond"/>
              <a:cs typeface="Garamond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179512" y="123478"/>
            <a:ext cx="4320480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Reflexão Crítica</a:t>
            </a:r>
            <a:endParaRPr lang="pt-BR" sz="4000" b="0" i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07096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"/>
            <a:ext cx="9144000" cy="514188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647564" y="927711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smtClean="0"/>
              <a:t>“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Que os vossos esforços desafiem as impossibilidades, lembrai-vos de que as grandes coisas do homem foram conquistadas do que parecia impossível."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i="1" dirty="0" smtClean="0">
                <a:latin typeface="Arial" pitchFamily="34" charset="0"/>
                <a:cs typeface="Arial" pitchFamily="34" charset="0"/>
              </a:rPr>
              <a:t>                                    (Charles Chaplin</a:t>
            </a:r>
            <a:r>
              <a:rPr lang="pt-BR" sz="2800" i="1" dirty="0" smtClean="0"/>
              <a:t>)</a:t>
            </a:r>
            <a:endParaRPr lang="pt-BR" sz="2800" dirty="0" smtClean="0"/>
          </a:p>
          <a:p>
            <a:pPr algn="ctr">
              <a:lnSpc>
                <a:spcPct val="150000"/>
              </a:lnSpc>
            </a:pPr>
            <a:endParaRPr lang="pt-BR" sz="2800" i="1" spc="3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9427335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SI\Desktop\DSC086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11835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2880320" cy="857250"/>
          </a:xfrm>
        </p:spPr>
        <p:txBody>
          <a:bodyPr/>
          <a:lstStyle/>
          <a:p>
            <a:pPr marL="0" indent="0" algn="ctr"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Introdução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 flipV="1">
            <a:off x="1043608" y="1419622"/>
            <a:ext cx="6809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>
              <a:latin typeface="Garamond"/>
              <a:cs typeface="Garamond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9513" y="127560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UBS – antes da intervenção</a:t>
            </a:r>
            <a:r>
              <a:rPr lang="pt-BR" dirty="0" smtClean="0"/>
              <a:t>	</a:t>
            </a:r>
          </a:p>
          <a:p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652120" y="2211710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Atendimento em sistema de rodízio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2211710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Falta de material odontológico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67544" y="3507854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Equipe fragmentada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52120" y="3579862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CEO não funciona totalmente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131840" y="2859782"/>
            <a:ext cx="2232248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Atendimento mecanizado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337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6984776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pt-BR" sz="40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Objetivos e metas</a:t>
            </a: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39552" y="896183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1 - Ampliar a cobertura da atenção a saúde bucal;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2 - Melhorar a adesão ao atendimento em saúde bucal;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3 - Melhorar a qualidade do atendimento em saúde bucal das gestantes e recém-nascidos;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3036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6984776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pt-BR" sz="40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843558"/>
            <a:ext cx="84249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Objetivos específicos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4 - Melhorar registro das informações;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5 - Mapear as gestantes da área de abrangência com risco para problemas de saúde bucal;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6 - Promover a saúde bucal das gestantes e recém-nascidos.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73036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915566"/>
            <a:ext cx="8892480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1-Ampliar a cobertura de primeira consulta odontológica para 80%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2-Realizar visita domiciliar em 100% de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3-Fazer busca ativa de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faltosas às consultas 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4-Capacitar 100% dos profissionais da equipe para o atendimento integral em saúde da gestante e da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sz="44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Metas</a:t>
            </a:r>
            <a:endParaRPr lang="pt-BR" sz="44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070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9582"/>
            <a:ext cx="867645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5-Realizar exame bucal adequado em 100% das gestantes e das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cadastradas;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6-Garantir realização de exames de rotina do pré-natal para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7-Garantir atendimento especializado para 100% das gestantes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pt-BR" sz="2400" dirty="0" smtClean="0"/>
              <a:t> 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pt-BR" sz="2200" dirty="0">
              <a:latin typeface="Garamond"/>
              <a:cs typeface="Garamond"/>
            </a:endParaRPr>
          </a:p>
        </p:txBody>
      </p:sp>
      <p:sp>
        <p:nvSpPr>
          <p:cNvPr id="4" name="Título 3"/>
          <p:cNvSpPr txBox="1">
            <a:spLocks/>
          </p:cNvSpPr>
          <p:nvPr/>
        </p:nvSpPr>
        <p:spPr>
          <a:xfrm>
            <a:off x="179512" y="123478"/>
            <a:ext cx="2304255" cy="857250"/>
          </a:xfrm>
          <a:prstGeom prst="rect">
            <a:avLst/>
          </a:prstGeom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pt-BR" sz="4400" b="0" i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Metas</a:t>
            </a:r>
            <a:endParaRPr lang="pt-BR" sz="4400" b="0" i="1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1954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gração">
  <a:themeElements>
    <a:clrScheme name="Integração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Integração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ção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1414</TotalTime>
  <Words>1086</Words>
  <Application>Microsoft Macintosh PowerPoint</Application>
  <PresentationFormat>On-screen Show (16:9)</PresentationFormat>
  <Paragraphs>197</Paragraphs>
  <Slides>35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Integração</vt:lpstr>
      <vt:lpstr>Qualificação do Pré-Natal na Unidade de Saúde da Família Sindicato José Hélio da Silva  em Palmares/PE</vt:lpstr>
      <vt:lpstr>Introdução</vt:lpstr>
      <vt:lpstr>PowerPoint Presentation</vt:lpstr>
      <vt:lpstr>PowerPoint Presentation</vt:lpstr>
      <vt:lpstr>Introdução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do pré-natal na usf-sindicato</dc:title>
  <dc:creator>JOSI</dc:creator>
  <cp:lastModifiedBy>Gustavo Nascimento</cp:lastModifiedBy>
  <cp:revision>137</cp:revision>
  <dcterms:created xsi:type="dcterms:W3CDTF">2013-05-30T14:06:32Z</dcterms:created>
  <dcterms:modified xsi:type="dcterms:W3CDTF">2014-02-28T01:19:21Z</dcterms:modified>
</cp:coreProperties>
</file>