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7335-2667-400D-B04E-4AAB309609D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E080-6A88-405B-8CD0-66C39ABF7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70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7335-2667-400D-B04E-4AAB309609D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E080-6A88-405B-8CD0-66C39ABF7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7335-2667-400D-B04E-4AAB309609D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E080-6A88-405B-8CD0-66C39ABF7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7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7335-2667-400D-B04E-4AAB309609D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E080-6A88-405B-8CD0-66C39ABF7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69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7335-2667-400D-B04E-4AAB309609D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E080-6A88-405B-8CD0-66C39ABF7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58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7335-2667-400D-B04E-4AAB309609D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E080-6A88-405B-8CD0-66C39ABF7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5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7335-2667-400D-B04E-4AAB309609D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E080-6A88-405B-8CD0-66C39ABF7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8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7335-2667-400D-B04E-4AAB309609D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E080-6A88-405B-8CD0-66C39ABF7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87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7335-2667-400D-B04E-4AAB309609D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E080-6A88-405B-8CD0-66C39ABF7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6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7335-2667-400D-B04E-4AAB309609D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E080-6A88-405B-8CD0-66C39ABF7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16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7335-2667-400D-B04E-4AAB309609D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E080-6A88-405B-8CD0-66C39ABF7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00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97335-2667-400D-B04E-4AAB309609D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E080-6A88-405B-8CD0-66C39ABF7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77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550017"/>
            <a:ext cx="9397286" cy="2477639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100" b="1" dirty="0" smtClean="0">
                <a:latin typeface="Tw Cen MT" panose="020B0602020104020603" pitchFamily="34" charset="0"/>
                <a:cs typeface="Arial" panose="020B0604020202020204" pitchFamily="34" charset="0"/>
              </a:rPr>
              <a:t> UNIVERSIDADE </a:t>
            </a:r>
            <a:r>
              <a:rPr lang="pt-BR" sz="2100" b="1" dirty="0">
                <a:latin typeface="Tw Cen MT" panose="020B0602020104020603" pitchFamily="34" charset="0"/>
                <a:cs typeface="Arial" panose="020B0604020202020204" pitchFamily="34" charset="0"/>
              </a:rPr>
              <a:t>ABERTA DO </a:t>
            </a:r>
            <a:r>
              <a:rPr lang="pt-BR" sz="2100" b="1" dirty="0" smtClean="0">
                <a:latin typeface="Tw Cen MT" panose="020B0602020104020603" pitchFamily="34" charset="0"/>
                <a:cs typeface="Arial" panose="020B0604020202020204" pitchFamily="34" charset="0"/>
              </a:rPr>
              <a:t>SISTEMA ÚNICO DE SAÚDE</a:t>
            </a:r>
            <a:r>
              <a:rPr lang="pt-BR" sz="2100" b="1" dirty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pt-BR" sz="2100" b="1" dirty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pt-BR" sz="2100" b="1" dirty="0">
                <a:latin typeface="Tw Cen MT" panose="020B0602020104020603" pitchFamily="34" charset="0"/>
                <a:cs typeface="Arial" panose="020B0604020202020204" pitchFamily="34" charset="0"/>
              </a:rPr>
              <a:t>UNIVERSIDADE FEDERAL DE PELOTAS </a:t>
            </a:r>
            <a:br>
              <a:rPr lang="pt-BR" sz="2100" b="1" dirty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pt-BR" sz="2100" b="1" dirty="0">
                <a:latin typeface="Tw Cen MT" panose="020B0602020104020603" pitchFamily="34" charset="0"/>
                <a:cs typeface="Arial" panose="020B0604020202020204" pitchFamily="34" charset="0"/>
              </a:rPr>
              <a:t>ESPECIALIZAÇÃO EM SAÚDE DA FAMÍLIA</a:t>
            </a:r>
            <a:br>
              <a:rPr lang="pt-BR" sz="2100" b="1" dirty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pt-BR" sz="2100" b="1" dirty="0">
                <a:latin typeface="Tw Cen MT" panose="020B0602020104020603" pitchFamily="34" charset="0"/>
                <a:cs typeface="Arial" panose="020B0604020202020204" pitchFamily="34" charset="0"/>
              </a:rPr>
              <a:t>MODALIDADE </a:t>
            </a:r>
            <a:r>
              <a:rPr lang="pt-BR" sz="2100" b="1" dirty="0" smtClean="0">
                <a:latin typeface="Tw Cen MT" panose="020B0602020104020603" pitchFamily="34" charset="0"/>
                <a:cs typeface="Arial" panose="020B0604020202020204" pitchFamily="34" charset="0"/>
              </a:rPr>
              <a:t>À DISTÂNCIA/ TURMA IV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3100" b="1" dirty="0" smtClean="0">
                <a:latin typeface="Tw Cen MT" panose="020B0602020104020603" pitchFamily="34" charset="0"/>
                <a:cs typeface="Arial" panose="020B0604020202020204" pitchFamily="34" charset="0"/>
              </a:rPr>
              <a:t>MELHORIA DA ATENÇÃO À SAÚDE BUCAL DOS ALUNOS DA ESCOLA  MUNICIPAL SÃO FRANCISCO DE ASSIS, ÁREA DE ABRANGÊNCIA DA UNIDADE BÁSICA DE SAÚDE ALTO PARAÍSO, APARECIDA DE GOIÂNIA-GO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284" y="3788836"/>
            <a:ext cx="9144000" cy="3404069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sz="2000" dirty="0" smtClean="0"/>
          </a:p>
          <a:p>
            <a:r>
              <a:rPr lang="pt-BR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Especializanda: Danielly Santana de Souza Machado</a:t>
            </a:r>
            <a:endParaRPr lang="pt-BR" sz="2000" dirty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Orientador</a:t>
            </a:r>
            <a:r>
              <a:rPr lang="pt-BR" sz="2000" dirty="0">
                <a:latin typeface="Tw Cen MT" panose="020B0602020104020603" pitchFamily="34" charset="0"/>
                <a:cs typeface="Arial" panose="020B0604020202020204" pitchFamily="34" charset="0"/>
              </a:rPr>
              <a:t>: Dulcian Medeiros de Azevedo</a:t>
            </a:r>
          </a:p>
        </p:txBody>
      </p:sp>
      <p:pic>
        <p:nvPicPr>
          <p:cNvPr id="6" name="Picture 2" descr="C:\Documents and Settings\Dulcian\Desktop\Figura UFP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2" y="504286"/>
            <a:ext cx="1558194" cy="13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Dulcian\Desktop\Figura UNAS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941" y="504286"/>
            <a:ext cx="1471137" cy="13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METODOLOGIA</a:t>
            </a:r>
            <a:endParaRPr lang="pt-BR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099" y="2121839"/>
            <a:ext cx="6404754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Protocolo: Caderno de Atenção </a:t>
            </a:r>
            <a:r>
              <a:rPr lang="pt-BR" dirty="0" smtClean="0"/>
              <a:t>Básica Saúde </a:t>
            </a:r>
            <a:r>
              <a:rPr lang="pt-BR" dirty="0"/>
              <a:t>Bucal </a:t>
            </a:r>
            <a:r>
              <a:rPr lang="pt-BR" dirty="0" smtClean="0"/>
              <a:t>e  </a:t>
            </a:r>
            <a:r>
              <a:rPr lang="pt-BR" dirty="0"/>
              <a:t>Saúde na </a:t>
            </a:r>
            <a:r>
              <a:rPr lang="pt-BR" dirty="0" smtClean="0"/>
              <a:t>Escola;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Registros: Fichas espelhos, </a:t>
            </a:r>
            <a:r>
              <a:rPr lang="pt-BR" dirty="0" smtClean="0"/>
              <a:t>Prontuários odontológicos </a:t>
            </a:r>
            <a:r>
              <a:rPr lang="pt-BR" dirty="0"/>
              <a:t>e Livro ata dos </a:t>
            </a:r>
            <a:r>
              <a:rPr lang="pt-BR" dirty="0" smtClean="0"/>
              <a:t>escolares;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Planilha de coleta de dados </a:t>
            </a:r>
            <a:r>
              <a:rPr lang="pt-BR" dirty="0" smtClean="0"/>
              <a:t>eletrônica.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3" descr="C:\Users\Dani e Renato\Desktop\Nova pasta (4)\1379258_367028970094284_1232734375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37" y="2414965"/>
            <a:ext cx="4334814" cy="3052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Objetivos, Metas e Resultados</a:t>
            </a:r>
            <a:endParaRPr lang="pt-BR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064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pt-BR" dirty="0" smtClean="0"/>
              <a:t>A intervenção teve como foco a melhoria da atenção à saúde bucal dos escolares de 6 a 14 anos, da Escola Municipal São Francisco de Assis.</a:t>
            </a:r>
          </a:p>
          <a:p>
            <a:pPr algn="just">
              <a:lnSpc>
                <a:spcPct val="100000"/>
              </a:lnSpc>
            </a:pPr>
            <a:endParaRPr lang="pt-BR" dirty="0"/>
          </a:p>
          <a:p>
            <a:pPr algn="just">
              <a:lnSpc>
                <a:spcPct val="100000"/>
              </a:lnSpc>
            </a:pPr>
            <a:r>
              <a:rPr lang="pt-BR" dirty="0" smtClean="0"/>
              <a:t>A cobertura foi de 44,2% dos escolares do território da UBS.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</a:pPr>
            <a:r>
              <a:rPr lang="pt-BR" dirty="0" smtClean="0"/>
              <a:t>Na área adscrita,  ao final do 4º mês de intervenção, foram cadastrados 489 escolares, totalizando 489 escovações dentária supervisionada e 489 alunos beneficiados com orientação em saúde.  Realizamos ainda, 50 consulta odontológica programada, e dessas 40 tratamento odontológico concluído, todos acompanhados integralmente na UBS.  </a:t>
            </a:r>
          </a:p>
        </p:txBody>
      </p:sp>
    </p:spTree>
    <p:extLst>
      <p:ext uri="{BB962C8B-B14F-4D97-AF65-F5344CB8AC3E}">
        <p14:creationId xmlns:p14="http://schemas.microsoft.com/office/powerpoint/2010/main" val="11482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68" y="365125"/>
            <a:ext cx="10515600" cy="1325563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OBJETIVO 1</a:t>
            </a:r>
            <a:r>
              <a:rPr lang="pt-BR" sz="2800" dirty="0" smtClean="0">
                <a:latin typeface="+mn-lt"/>
                <a:cs typeface="Arial" panose="020B0604020202020204" pitchFamily="34" charset="0"/>
              </a:rPr>
              <a:t>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+mn-lt"/>
                <a:cs typeface="Arial" panose="020B0604020202020204" pitchFamily="34" charset="0"/>
              </a:rPr>
              <a:t>Ampliar </a:t>
            </a:r>
            <a:r>
              <a:rPr lang="pt-BR" sz="2800" dirty="0">
                <a:latin typeface="+mn-lt"/>
                <a:cs typeface="Arial" panose="020B0604020202020204" pitchFamily="34" charset="0"/>
              </a:rPr>
              <a:t>a cobertura da atenção à saúde bucal dos escolares.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68" y="2078288"/>
            <a:ext cx="5751717" cy="4779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Meta 1: </a:t>
            </a:r>
            <a:r>
              <a:rPr lang="pt-BR" sz="2400" dirty="0">
                <a:cs typeface="Arial" panose="020B0604020202020204" pitchFamily="34" charset="0"/>
              </a:rPr>
              <a:t>Ampliar a cobertura de ação coletiva </a:t>
            </a:r>
            <a:r>
              <a:rPr lang="pt-BR" sz="2400" dirty="0" smtClean="0">
                <a:cs typeface="Arial" panose="020B0604020202020204" pitchFamily="34" charset="0"/>
              </a:rPr>
              <a:t>de exame bucal </a:t>
            </a:r>
            <a:r>
              <a:rPr lang="pt-BR" sz="2400" dirty="0">
                <a:cs typeface="Arial" panose="020B0604020202020204" pitchFamily="34" charset="0"/>
              </a:rPr>
              <a:t>com finalidade epidemiológica para estabelecimento de prioridade de atendimento em 60% dos escolares de 6 a 14 anos de idade das escolas da área de abrangência</a:t>
            </a:r>
            <a:r>
              <a:rPr lang="pt-BR" sz="24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Indicador 1: </a:t>
            </a:r>
            <a:r>
              <a:rPr lang="pt-BR" sz="2400" dirty="0">
                <a:cs typeface="Arial" panose="020B0604020202020204" pitchFamily="34" charset="0"/>
              </a:rPr>
              <a:t>Proporção de escolares </a:t>
            </a:r>
            <a:r>
              <a:rPr lang="pt-BR" sz="2400" dirty="0" smtClean="0">
                <a:cs typeface="Arial" panose="020B0604020202020204" pitchFamily="34" charset="0"/>
              </a:rPr>
              <a:t>examinados </a:t>
            </a:r>
            <a:r>
              <a:rPr lang="pt-BR" sz="2400" dirty="0">
                <a:cs typeface="Arial" panose="020B0604020202020204" pitchFamily="34" charset="0"/>
              </a:rPr>
              <a:t>na </a:t>
            </a:r>
            <a:r>
              <a:rPr lang="pt-BR" sz="2400" dirty="0" smtClean="0">
                <a:cs typeface="Arial" panose="020B0604020202020204" pitchFamily="34" charset="0"/>
              </a:rPr>
              <a:t>escola: 55,10% (275 crianças) no primeiro, segundo e terceiro mês, 91,4% (456 crianças) no quarto mês.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3" y="1883872"/>
            <a:ext cx="4771791" cy="3518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8682" y="5402262"/>
            <a:ext cx="463639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1: Proporção de escolares examinados na escola. Aparecida de Goiânia-GO, 2014.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68" y="377156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+mn-lt"/>
                <a:cs typeface="Arial" panose="020B0604020202020204" pitchFamily="34" charset="0"/>
              </a:rPr>
              <a:t>OBJETIVO 1</a:t>
            </a:r>
            <a:r>
              <a:rPr lang="pt-BR" sz="2800" dirty="0">
                <a:latin typeface="+mn-lt"/>
                <a:cs typeface="Arial" panose="020B0604020202020204" pitchFamily="34" charset="0"/>
              </a:rPr>
              <a:t>: </a:t>
            </a:r>
            <a:br>
              <a:rPr lang="pt-BR" sz="2800" dirty="0">
                <a:latin typeface="+mn-lt"/>
                <a:cs typeface="Arial" panose="020B0604020202020204" pitchFamily="34" charset="0"/>
              </a:rPr>
            </a:br>
            <a:r>
              <a:rPr lang="pt-BR" sz="2800" dirty="0">
                <a:latin typeface="+mn-lt"/>
                <a:cs typeface="Arial" panose="020B0604020202020204" pitchFamily="34" charset="0"/>
              </a:rPr>
              <a:t>Ampliar a cobertura da atenção à saúde bucal dos escolares.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68" y="2138447"/>
            <a:ext cx="584186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Meta 2</a:t>
            </a:r>
            <a:r>
              <a:rPr lang="pt-BR" sz="2400" dirty="0">
                <a:cs typeface="Arial" panose="020B0604020202020204" pitchFamily="34" charset="0"/>
              </a:rPr>
              <a:t>: Ampliar a cobertura de primeira consulta, com plano de tratamento odontológico, para 60% dos escolares moradores da área de abrangência da unidade de saúde</a:t>
            </a:r>
            <a:r>
              <a:rPr lang="pt-BR" sz="24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Indicador 2</a:t>
            </a:r>
            <a:r>
              <a:rPr lang="pt-BR" sz="2400" dirty="0">
                <a:cs typeface="Arial" panose="020B0604020202020204" pitchFamily="34" charset="0"/>
              </a:rPr>
              <a:t>: Proporção de escolares moradores da área de abrangência da unidade de saúde com primeira consulta </a:t>
            </a:r>
            <a:r>
              <a:rPr lang="pt-BR" sz="2400" dirty="0" smtClean="0">
                <a:cs typeface="Arial" panose="020B0604020202020204" pitchFamily="34" charset="0"/>
              </a:rPr>
              <a:t>odontológica: 12,8% (19 escolares) no segundo mês, 24,2% (36 escolares) no terceiro e 26% (50 escolares) no quarto mês. </a:t>
            </a:r>
            <a:endParaRPr lang="pt-BR" sz="2400" dirty="0">
              <a:cs typeface="Arial" panose="020B0604020202020204" pitchFamily="34" charset="0"/>
            </a:endParaRPr>
          </a:p>
          <a:p>
            <a:endParaRPr lang="pt-BR" sz="2400" dirty="0"/>
          </a:p>
        </p:txBody>
      </p:sp>
      <p:sp>
        <p:nvSpPr>
          <p:cNvPr id="5" name="Rectangle 4"/>
          <p:cNvSpPr/>
          <p:nvPr/>
        </p:nvSpPr>
        <p:spPr>
          <a:xfrm>
            <a:off x="6782988" y="5329596"/>
            <a:ext cx="4986651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2: Proporção de escolares moradores da área de abrangência da unidade de saúde com primeira consulta odontológica. Aparecida de Goiânia-GO, 2014.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88" y="2331630"/>
            <a:ext cx="5179219" cy="28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62" y="377156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+mn-lt"/>
                <a:cs typeface="Arial" panose="020B0604020202020204" pitchFamily="34" charset="0"/>
              </a:rPr>
              <a:t>OBJETIVO 1</a:t>
            </a:r>
            <a:r>
              <a:rPr lang="pt-BR" sz="2800" dirty="0">
                <a:latin typeface="+mn-lt"/>
                <a:cs typeface="Arial" panose="020B0604020202020204" pitchFamily="34" charset="0"/>
              </a:rPr>
              <a:t>: </a:t>
            </a:r>
            <a:br>
              <a:rPr lang="pt-BR" sz="2800" dirty="0">
                <a:latin typeface="+mn-lt"/>
                <a:cs typeface="Arial" panose="020B0604020202020204" pitchFamily="34" charset="0"/>
              </a:rPr>
            </a:br>
            <a:r>
              <a:rPr lang="pt-BR" sz="2800" dirty="0">
                <a:latin typeface="+mn-lt"/>
                <a:cs typeface="Arial" panose="020B0604020202020204" pitchFamily="34" charset="0"/>
              </a:rPr>
              <a:t>Ampliar a cobertura da atenção à saúde bucal dos escolares.</a:t>
            </a:r>
            <a:endParaRPr lang="pt-BR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2227178"/>
            <a:ext cx="570274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Meta 3</a:t>
            </a:r>
            <a:r>
              <a:rPr lang="pt-BR" sz="2400" dirty="0">
                <a:cs typeface="Arial" panose="020B0604020202020204" pitchFamily="34" charset="0"/>
              </a:rPr>
              <a:t>: Realizar primeira consulta odontológica em 80% dos escolares da área classificados como alto risco para as doenças bucais</a:t>
            </a:r>
            <a:r>
              <a:rPr lang="pt-BR" sz="2400" dirty="0" smtClean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Indicador 3</a:t>
            </a:r>
            <a:r>
              <a:rPr lang="pt-BR" sz="2400" dirty="0">
                <a:cs typeface="Arial" panose="020B0604020202020204" pitchFamily="34" charset="0"/>
              </a:rPr>
              <a:t>: Proporção de escolares com alto risco com primeira consulta </a:t>
            </a:r>
            <a:r>
              <a:rPr lang="pt-BR" sz="2400" dirty="0" smtClean="0">
                <a:cs typeface="Arial" panose="020B0604020202020204" pitchFamily="34" charset="0"/>
              </a:rPr>
              <a:t>odontológica: 29,2% (19 escolares) no segundo mês, 49,2% (32 escolares) no terceiro e 49,4% (43 escolares) no quarto mês. </a:t>
            </a:r>
            <a:endParaRPr lang="pt-BR" sz="2400" dirty="0"/>
          </a:p>
        </p:txBody>
      </p:sp>
      <p:sp>
        <p:nvSpPr>
          <p:cNvPr id="5" name="Rectangle 4"/>
          <p:cNvSpPr/>
          <p:nvPr/>
        </p:nvSpPr>
        <p:spPr>
          <a:xfrm>
            <a:off x="6809648" y="5090663"/>
            <a:ext cx="47186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3: Proporção de escolares de alto risco com primeira consulta odontológica. Aparecida de Goiânia-GO, 2014.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48" y="2227178"/>
            <a:ext cx="4847548" cy="28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411" y="377156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OBJETIVO </a:t>
            </a:r>
            <a:r>
              <a:rPr lang="pt-BR" sz="2800" b="1" dirty="0">
                <a:latin typeface="+mn-lt"/>
                <a:cs typeface="Arial" panose="020B0604020202020204" pitchFamily="34" charset="0"/>
              </a:rPr>
              <a:t>2</a:t>
            </a:r>
            <a:r>
              <a:rPr lang="pt-BR" sz="2800" dirty="0" smtClean="0">
                <a:latin typeface="+mn-lt"/>
                <a:cs typeface="Arial" panose="020B0604020202020204" pitchFamily="34" charset="0"/>
              </a:rPr>
              <a:t>:</a:t>
            </a:r>
            <a:br>
              <a:rPr lang="pt-BR" sz="2800" dirty="0" smtClean="0">
                <a:latin typeface="+mn-lt"/>
                <a:cs typeface="Arial" panose="020B0604020202020204" pitchFamily="34" charset="0"/>
              </a:rPr>
            </a:br>
            <a:r>
              <a:rPr lang="pt-BR" sz="2800" dirty="0" smtClean="0">
                <a:latin typeface="+mn-lt"/>
                <a:cs typeface="Arial" panose="020B0604020202020204" pitchFamily="34" charset="0"/>
              </a:rPr>
              <a:t>Melhorar </a:t>
            </a:r>
            <a:r>
              <a:rPr lang="pt-BR" sz="2800" dirty="0">
                <a:latin typeface="+mn-lt"/>
                <a:cs typeface="Arial" panose="020B0604020202020204" pitchFamily="34" charset="0"/>
              </a:rPr>
              <a:t>a adesão ao atendimento em saúde bucal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412" y="2210448"/>
            <a:ext cx="596641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Meta 4</a:t>
            </a:r>
            <a:r>
              <a:rPr lang="pt-BR" sz="2400" dirty="0">
                <a:cs typeface="Arial" panose="020B0604020202020204" pitchFamily="34" charset="0"/>
              </a:rPr>
              <a:t>: Fazer busca ativa de 100% dos escolares da área, com primeira consulta programática, faltosos às consultas</a:t>
            </a:r>
            <a:r>
              <a:rPr lang="pt-BR" sz="24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Indicador 4</a:t>
            </a:r>
            <a:r>
              <a:rPr lang="pt-BR" sz="2400" dirty="0">
                <a:cs typeface="Arial" panose="020B0604020202020204" pitchFamily="34" charset="0"/>
              </a:rPr>
              <a:t>: Proporção de buscas realizadas aos escolares moradores da área de abrangência da unidade de </a:t>
            </a:r>
            <a:r>
              <a:rPr lang="pt-BR" sz="2400" dirty="0" smtClean="0">
                <a:cs typeface="Arial" panose="020B0604020202020204" pitchFamily="34" charset="0"/>
              </a:rPr>
              <a:t>saúde: 100% (7 escolares) no terceiro mês e 100% (9 escolares) no quarto mês.</a:t>
            </a:r>
            <a:endParaRPr lang="pt-BR" sz="2400" dirty="0">
              <a:cs typeface="Arial" panose="020B0604020202020204" pitchFamily="34" charset="0"/>
            </a:endParaRPr>
          </a:p>
          <a:p>
            <a:endParaRPr lang="pt-BR" sz="2400" dirty="0"/>
          </a:p>
        </p:txBody>
      </p:sp>
      <p:sp>
        <p:nvSpPr>
          <p:cNvPr id="5" name="Rectangle 4"/>
          <p:cNvSpPr/>
          <p:nvPr/>
        </p:nvSpPr>
        <p:spPr>
          <a:xfrm>
            <a:off x="6867121" y="5165641"/>
            <a:ext cx="5092269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4: Proporção de buscas realizadas aos escolares moradores da área de abrangência da unidade de saúde. Aparecida de Goiânia-GO, 2014.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21" y="2210448"/>
            <a:ext cx="5054934" cy="2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3" y="569662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OBJETIVO 3</a:t>
            </a:r>
            <a:r>
              <a:rPr lang="pt-BR" sz="2800" dirty="0" smtClean="0">
                <a:latin typeface="+mn-lt"/>
                <a:cs typeface="Arial" panose="020B0604020202020204" pitchFamily="34" charset="0"/>
              </a:rPr>
              <a:t>:</a:t>
            </a:r>
            <a:br>
              <a:rPr lang="pt-BR" sz="2800" dirty="0" smtClean="0">
                <a:latin typeface="+mn-lt"/>
                <a:cs typeface="Arial" panose="020B0604020202020204" pitchFamily="34" charset="0"/>
              </a:rPr>
            </a:br>
            <a:r>
              <a:rPr lang="pt-BR" sz="2800" dirty="0" smtClean="0">
                <a:latin typeface="+mn-lt"/>
                <a:cs typeface="Arial" panose="020B0604020202020204" pitchFamily="34" charset="0"/>
              </a:rPr>
              <a:t>Melhorar </a:t>
            </a:r>
            <a:r>
              <a:rPr lang="pt-BR" sz="2800" dirty="0">
                <a:latin typeface="+mn-lt"/>
                <a:cs typeface="Arial" panose="020B0604020202020204" pitchFamily="34" charset="0"/>
              </a:rPr>
              <a:t>a qualidade da atenção em saúde bucal dos escolares.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3" y="2270793"/>
            <a:ext cx="587310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Meta 5</a:t>
            </a:r>
            <a:r>
              <a:rPr lang="pt-BR" sz="2400" dirty="0" smtClean="0">
                <a:cs typeface="Arial" panose="020B0604020202020204" pitchFamily="34" charset="0"/>
              </a:rPr>
              <a:t>: Realizar a escovação supervisionada com creme dental em 100% dos escolares.</a:t>
            </a: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Indicador 5</a:t>
            </a:r>
            <a:r>
              <a:rPr lang="pt-BR" sz="2400" dirty="0" smtClean="0">
                <a:cs typeface="Arial" panose="020B0604020202020204" pitchFamily="34" charset="0"/>
              </a:rPr>
              <a:t>: Proporção de escolares com escovação dental supervisionada com creme dental: 55,10% (275 escolares) no primeiro, segundo e terceiro mês e 98% (489 escolares) no quarto mês.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6107" y="5076992"/>
            <a:ext cx="5041311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5: Proporção de escolares com escovação dental supervisionada com creme dental. Aparecida de Goiânia-GO, 2014.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62" y="2270793"/>
            <a:ext cx="5140956" cy="28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537" y="254830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OBJETIVO </a:t>
            </a:r>
            <a:r>
              <a:rPr lang="pt-BR" sz="2800" b="1" dirty="0">
                <a:latin typeface="+mn-lt"/>
                <a:cs typeface="Arial" panose="020B0604020202020204" pitchFamily="34" charset="0"/>
              </a:rPr>
              <a:t>3</a:t>
            </a:r>
            <a:r>
              <a:rPr lang="pt-BR" sz="2800" dirty="0">
                <a:latin typeface="+mn-lt"/>
                <a:cs typeface="Arial" panose="020B0604020202020204" pitchFamily="34" charset="0"/>
              </a:rPr>
              <a:t>:</a:t>
            </a:r>
            <a:br>
              <a:rPr lang="pt-BR" sz="2800" dirty="0">
                <a:latin typeface="+mn-lt"/>
                <a:cs typeface="Arial" panose="020B0604020202020204" pitchFamily="34" charset="0"/>
              </a:rPr>
            </a:br>
            <a:r>
              <a:rPr lang="pt-BR" sz="2800" dirty="0">
                <a:latin typeface="+mn-lt"/>
                <a:cs typeface="Arial" panose="020B0604020202020204" pitchFamily="34" charset="0"/>
              </a:rPr>
              <a:t>Melhorar a qualidade da atenção em saúde bucal dos escolares.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37" y="1725866"/>
            <a:ext cx="10515600" cy="156987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600" b="1" dirty="0">
                <a:cs typeface="Arial" panose="020B0604020202020204" pitchFamily="34" charset="0"/>
              </a:rPr>
              <a:t>Meta 6</a:t>
            </a:r>
            <a:r>
              <a:rPr lang="pt-BR" sz="2600" dirty="0">
                <a:cs typeface="Arial" panose="020B0604020202020204" pitchFamily="34" charset="0"/>
              </a:rPr>
              <a:t>: Realizar a aplicação de gel fluoretado com escova dental em 100% dos escolares de alto risco para as doenças bucais.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600" b="1" dirty="0">
                <a:cs typeface="Arial" panose="020B0604020202020204" pitchFamily="34" charset="0"/>
              </a:rPr>
              <a:t>Indicador 6</a:t>
            </a:r>
            <a:r>
              <a:rPr lang="pt-BR" sz="2600" dirty="0">
                <a:cs typeface="Arial" panose="020B0604020202020204" pitchFamily="34" charset="0"/>
              </a:rPr>
              <a:t>: Proporção de escolares de alto risco com aplicação de gel fluoretado com escova </a:t>
            </a:r>
            <a:r>
              <a:rPr lang="pt-BR" sz="2600" dirty="0" smtClean="0">
                <a:cs typeface="Arial" panose="020B0604020202020204" pitchFamily="34" charset="0"/>
              </a:rPr>
              <a:t>dental: 100% (65 crianças) no primeiro mês e 100% (87 crianças) no quarto mês.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585537" y="3848027"/>
            <a:ext cx="58023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cs typeface="Arial" panose="020B0604020202020204" pitchFamily="34" charset="0"/>
              </a:rPr>
              <a:t>Meta 7</a:t>
            </a:r>
            <a:r>
              <a:rPr lang="pt-BR" sz="2200" dirty="0">
                <a:cs typeface="Arial" panose="020B0604020202020204" pitchFamily="34" charset="0"/>
              </a:rPr>
              <a:t>: Concluir o tratamento dentário em 100% dos escolares com primeira consulta odontológica</a:t>
            </a:r>
            <a:r>
              <a:rPr lang="pt-BR" sz="2200" dirty="0" smtClean="0">
                <a:cs typeface="Arial" panose="020B0604020202020204" pitchFamily="34" charset="0"/>
              </a:rPr>
              <a:t>.</a:t>
            </a:r>
            <a:endParaRPr lang="pt-BR" sz="2200" dirty="0">
              <a:cs typeface="Arial" panose="020B0604020202020204" pitchFamily="34" charset="0"/>
            </a:endParaRPr>
          </a:p>
          <a:p>
            <a:pPr algn="just"/>
            <a:r>
              <a:rPr lang="pt-BR" sz="2200" b="1" dirty="0">
                <a:cs typeface="Arial" panose="020B0604020202020204" pitchFamily="34" charset="0"/>
              </a:rPr>
              <a:t>Indicador 7</a:t>
            </a:r>
            <a:r>
              <a:rPr lang="pt-BR" sz="2200" dirty="0">
                <a:cs typeface="Arial" panose="020B0604020202020204" pitchFamily="34" charset="0"/>
              </a:rPr>
              <a:t>: Proporção de escolares com  tratamento dentário concluído: 31,6% (6 escolares) no segundo mês, 75% (27 escolares) no terceiro e 80% (40 escolares) no quarto mês</a:t>
            </a:r>
            <a:r>
              <a:rPr lang="pt-BR" sz="2400" dirty="0">
                <a:cs typeface="Arial" panose="020B0604020202020204" pitchFamily="34" charset="0"/>
              </a:rPr>
              <a:t>. </a:t>
            </a:r>
            <a:endParaRPr lang="pt-BR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47" y="3663808"/>
            <a:ext cx="4848726" cy="26744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61747" y="6159062"/>
            <a:ext cx="4848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Figura 6: Proporção de escolares com tratamento dentário concluído. Aparecida de Goiânia-GO, 2014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157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4" y="377157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OBJETIVO </a:t>
            </a:r>
            <a:r>
              <a:rPr lang="pt-BR" sz="2800" b="1" dirty="0">
                <a:latin typeface="+mn-lt"/>
                <a:cs typeface="Arial" panose="020B0604020202020204" pitchFamily="34" charset="0"/>
              </a:rPr>
              <a:t>4</a:t>
            </a:r>
            <a:r>
              <a:rPr lang="pt-BR" sz="2800" dirty="0" smtClean="0">
                <a:latin typeface="+mn-lt"/>
                <a:cs typeface="Arial" panose="020B0604020202020204" pitchFamily="34" charset="0"/>
              </a:rPr>
              <a:t>:</a:t>
            </a:r>
            <a:br>
              <a:rPr lang="pt-BR" sz="2800" dirty="0" smtClean="0">
                <a:latin typeface="+mn-lt"/>
                <a:cs typeface="Arial" panose="020B0604020202020204" pitchFamily="34" charset="0"/>
              </a:rPr>
            </a:br>
            <a:r>
              <a:rPr lang="pt-BR" sz="2800" dirty="0" smtClean="0">
                <a:latin typeface="+mn-lt"/>
                <a:cs typeface="Arial" panose="020B0604020202020204" pitchFamily="34" charset="0"/>
              </a:rPr>
              <a:t>Melhorar </a:t>
            </a:r>
            <a:r>
              <a:rPr lang="pt-BR" sz="2800" dirty="0">
                <a:latin typeface="+mn-lt"/>
                <a:cs typeface="Arial" panose="020B0604020202020204" pitchFamily="34" charset="0"/>
              </a:rPr>
              <a:t>os registros das </a:t>
            </a:r>
            <a:r>
              <a:rPr lang="pt-BR" sz="2800" dirty="0" smtClean="0">
                <a:latin typeface="+mn-lt"/>
                <a:cs typeface="Arial" panose="020B0604020202020204" pitchFamily="34" charset="0"/>
              </a:rPr>
              <a:t>informações.</a:t>
            </a:r>
            <a:endParaRPr lang="pt-BR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46" y="1928950"/>
            <a:ext cx="566993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Meta 8</a:t>
            </a:r>
            <a:r>
              <a:rPr lang="pt-BR" sz="2400" dirty="0">
                <a:cs typeface="Arial" panose="020B0604020202020204" pitchFamily="34" charset="0"/>
              </a:rPr>
              <a:t>: Manter registro atualizado em planilha e ou prontuário de 100% dos escolares da área. </a:t>
            </a: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Indicador 8</a:t>
            </a:r>
            <a:r>
              <a:rPr lang="pt-BR" sz="2400" dirty="0">
                <a:cs typeface="Arial" panose="020B0604020202020204" pitchFamily="34" charset="0"/>
              </a:rPr>
              <a:t>: Proporção de escolares com registro </a:t>
            </a:r>
            <a:r>
              <a:rPr lang="pt-BR" sz="2400" dirty="0" smtClean="0">
                <a:cs typeface="Arial" panose="020B0604020202020204" pitchFamily="34" charset="0"/>
              </a:rPr>
              <a:t>atualizado: 100% (19 escolares) no segundo mês, 100% (36 escolares) no terceiro e 100% (50 escolares) no quarto mês. </a:t>
            </a:r>
            <a:endParaRPr lang="pt-BR" sz="2400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671256" y="4872389"/>
            <a:ext cx="5203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7: Proporção de escolares com registro atualizado. Aparecida de Goiânia-GO, 2014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68" y="1928950"/>
            <a:ext cx="5495211" cy="29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61" y="3161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>
                <a:latin typeface="+mn-lt"/>
                <a:cs typeface="Arial" panose="020B0604020202020204" pitchFamily="34" charset="0"/>
              </a:rPr>
              <a:t>OBJETIVO </a:t>
            </a:r>
            <a:r>
              <a:rPr lang="pt-BR" sz="3100" b="1" dirty="0">
                <a:latin typeface="+mn-lt"/>
                <a:cs typeface="Arial" panose="020B0604020202020204" pitchFamily="34" charset="0"/>
              </a:rPr>
              <a:t>5</a:t>
            </a:r>
            <a:r>
              <a:rPr lang="pt-BR" sz="3100" dirty="0">
                <a:latin typeface="+mn-lt"/>
                <a:cs typeface="Arial" panose="020B0604020202020204" pitchFamily="34" charset="0"/>
              </a:rPr>
              <a:t>: </a:t>
            </a:r>
            <a:r>
              <a:rPr lang="pt-BR" sz="31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pt-BR" sz="3100" dirty="0" smtClean="0">
                <a:latin typeface="+mn-lt"/>
                <a:cs typeface="Arial" panose="020B0604020202020204" pitchFamily="34" charset="0"/>
              </a:rPr>
            </a:br>
            <a:r>
              <a:rPr lang="pt-BR" sz="3100" dirty="0" smtClean="0">
                <a:latin typeface="+mn-lt"/>
                <a:cs typeface="Arial" panose="020B0604020202020204" pitchFamily="34" charset="0"/>
              </a:rPr>
              <a:t>Promover </a:t>
            </a:r>
            <a:r>
              <a:rPr lang="pt-BR" sz="3100" dirty="0">
                <a:latin typeface="+mn-lt"/>
                <a:cs typeface="Arial" panose="020B0604020202020204" pitchFamily="34" charset="0"/>
              </a:rPr>
              <a:t>a saúde bucal dos </a:t>
            </a:r>
            <a:r>
              <a:rPr lang="pt-BR" sz="3100" dirty="0" smtClean="0">
                <a:latin typeface="+mn-lt"/>
                <a:cs typeface="Arial" panose="020B0604020202020204" pitchFamily="34" charset="0"/>
              </a:rPr>
              <a:t>escolares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49" y="1384304"/>
            <a:ext cx="642085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Meta 9</a:t>
            </a:r>
            <a:r>
              <a:rPr lang="pt-BR" sz="2400" dirty="0">
                <a:cs typeface="Arial" panose="020B0604020202020204" pitchFamily="34" charset="0"/>
              </a:rPr>
              <a:t>: Fornecer orientações sobre higiene bucal para 100% dos escolares</a:t>
            </a:r>
            <a:r>
              <a:rPr lang="pt-BR" sz="2400" dirty="0" smtClean="0">
                <a:cs typeface="Arial" panose="020B0604020202020204" pitchFamily="34" charset="0"/>
              </a:rPr>
              <a:t>.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Indicador 9</a:t>
            </a:r>
            <a:r>
              <a:rPr lang="pt-BR" sz="2400" dirty="0">
                <a:cs typeface="Arial" panose="020B0604020202020204" pitchFamily="34" charset="0"/>
              </a:rPr>
              <a:t>: Proporção de escolares com orientações sobre higiene </a:t>
            </a:r>
            <a:r>
              <a:rPr lang="pt-BR" sz="2400" dirty="0" smtClean="0">
                <a:cs typeface="Arial" panose="020B0604020202020204" pitchFamily="34" charset="0"/>
              </a:rPr>
              <a:t>bucal: 85,2% (425 escolares) no primeiro mês, 90,6% (452 escolares) no segundo e terceiro, 98% (489 escolares) no quarto mês. 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8147" y="2972120"/>
            <a:ext cx="445733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8: Proporção de escolares com orientações sobre higiene bucal. Aparecida de Goiânia-GO, 2014.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48" y="3961425"/>
            <a:ext cx="6420853" cy="284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pt-BR" sz="2400" b="1" dirty="0">
                <a:ea typeface="Calibri" panose="020F0502020204030204" pitchFamily="34" charset="0"/>
                <a:cs typeface="Arial" panose="020B0604020202020204" pitchFamily="34" charset="0"/>
              </a:rPr>
              <a:t>Meta 10</a:t>
            </a:r>
            <a:r>
              <a:rPr lang="pt-BR" sz="2400" dirty="0">
                <a:ea typeface="Calibri" panose="020F0502020204030204" pitchFamily="34" charset="0"/>
                <a:cs typeface="Arial" panose="020B0604020202020204" pitchFamily="34" charset="0"/>
              </a:rPr>
              <a:t>: Fornecer orientações sobre cárie dentária para 100% das crianças.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pt-BR" sz="2400" b="1" dirty="0">
                <a:ea typeface="Calibri" panose="020F0502020204030204" pitchFamily="34" charset="0"/>
                <a:cs typeface="Arial" panose="020B0604020202020204" pitchFamily="34" charset="0"/>
              </a:rPr>
              <a:t>Indicador 10</a:t>
            </a:r>
            <a:r>
              <a:rPr lang="pt-BR" sz="2400" dirty="0">
                <a:ea typeface="Calibri" panose="020F0502020204030204" pitchFamily="34" charset="0"/>
                <a:cs typeface="Arial" panose="020B0604020202020204" pitchFamily="34" charset="0"/>
              </a:rPr>
              <a:t>: Proporção de escolares com orientações sobre cárie </a:t>
            </a:r>
            <a:r>
              <a:rPr lang="pt-BR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dentária: 85,2% (425 crianças) no primeiro mês, 90,6% (452 escolares) no segundo e terceiro mês, 98% (489 escolares) no quarto mês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0448" y="5970494"/>
            <a:ext cx="4248541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9: Proporção de escolares com orientações sobre cárie dentária. Aparecida de Goiânia-GO, 2014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37" y="566581"/>
            <a:ext cx="4597706" cy="2369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37" y="3654542"/>
            <a:ext cx="4401164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68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+mn-lt"/>
                <a:cs typeface="Arial" panose="020B0604020202020204" pitchFamily="34" charset="0"/>
              </a:rPr>
              <a:t>                               </a:t>
            </a:r>
            <a:r>
              <a:rPr lang="pt-BR" sz="3600" b="1" dirty="0" smtClean="0">
                <a:latin typeface="+mn-lt"/>
                <a:cs typeface="Arial" panose="020B0604020202020204" pitchFamily="34" charset="0"/>
              </a:rPr>
              <a:t>Introdução</a:t>
            </a:r>
            <a:endParaRPr lang="pt-BR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3" y="13255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 </a:t>
            </a:r>
            <a:r>
              <a:rPr lang="pt-BR" sz="2400" dirty="0" smtClean="0">
                <a:cs typeface="Arial" panose="020B0604020202020204" pitchFamily="34" charset="0"/>
              </a:rPr>
              <a:t>Porque a intervenção escolhida foi com os escolares?</a:t>
            </a:r>
          </a:p>
          <a:p>
            <a:pPr marL="0" indent="0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cs typeface="Arial" panose="020B0604020202020204" pitchFamily="34" charset="0"/>
              </a:rPr>
              <a:t>Não </a:t>
            </a:r>
            <a:r>
              <a:rPr lang="pt-BR" sz="2400" dirty="0">
                <a:cs typeface="Arial" panose="020B0604020202020204" pitchFamily="34" charset="0"/>
              </a:rPr>
              <a:t>existia uma cobertura delimitada e sistemática </a:t>
            </a:r>
            <a:r>
              <a:rPr lang="pt-BR" sz="2400" dirty="0" smtClean="0">
                <a:cs typeface="Arial" panose="020B0604020202020204" pitchFamily="34" charset="0"/>
              </a:rPr>
              <a:t>desse grupo;</a:t>
            </a:r>
            <a:endParaRPr lang="pt-BR" sz="2400" dirty="0"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cs typeface="Arial" panose="020B0604020202020204" pitchFamily="34" charset="0"/>
              </a:rPr>
              <a:t>Faixa etária ideal para desenvolver hábitos saudáveis;</a:t>
            </a:r>
          </a:p>
          <a:p>
            <a:pPr algn="just"/>
            <a:r>
              <a:rPr lang="pt-BR" sz="2400" dirty="0">
                <a:cs typeface="Arial" panose="020B0604020202020204" pitchFamily="34" charset="0"/>
              </a:rPr>
              <a:t>C</a:t>
            </a:r>
            <a:r>
              <a:rPr lang="pt-BR" sz="2400" dirty="0" smtClean="0">
                <a:cs typeface="Arial" panose="020B0604020202020204" pitchFamily="34" charset="0"/>
              </a:rPr>
              <a:t>orresponder </a:t>
            </a:r>
            <a:r>
              <a:rPr lang="pt-BR" sz="2400" dirty="0">
                <a:cs typeface="Arial" panose="020B0604020202020204" pitchFamily="34" charset="0"/>
              </a:rPr>
              <a:t>ao período de transição de </a:t>
            </a:r>
            <a:r>
              <a:rPr lang="pt-BR" sz="2400" dirty="0" smtClean="0">
                <a:cs typeface="Arial" panose="020B0604020202020204" pitchFamily="34" charset="0"/>
              </a:rPr>
              <a:t>dentição </a:t>
            </a:r>
            <a:r>
              <a:rPr lang="pt-BR" sz="2400" dirty="0">
                <a:cs typeface="Arial" panose="020B0604020202020204" pitchFamily="34" charset="0"/>
              </a:rPr>
              <a:t>decídua, mista e </a:t>
            </a:r>
            <a:r>
              <a:rPr lang="pt-BR" sz="2400" dirty="0" smtClean="0">
                <a:cs typeface="Arial" panose="020B0604020202020204" pitchFamily="34" charset="0"/>
              </a:rPr>
              <a:t>permanente;</a:t>
            </a:r>
          </a:p>
          <a:p>
            <a:pPr algn="just"/>
            <a:r>
              <a:rPr lang="pt-BR" sz="2400" dirty="0" smtClean="0">
                <a:cs typeface="Arial" panose="020B0604020202020204" pitchFamily="34" charset="0"/>
              </a:rPr>
              <a:t>A escola fica próxima da UBS;</a:t>
            </a:r>
            <a:endParaRPr lang="pt-BR" sz="2400" dirty="0"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cs typeface="Arial" panose="020B0604020202020204" pitchFamily="34" charset="0"/>
              </a:rPr>
              <a:t>A equipe estava descoberta do médico;</a:t>
            </a:r>
          </a:p>
          <a:p>
            <a:pPr algn="just"/>
            <a:r>
              <a:rPr lang="pt-BR" sz="2400" dirty="0" smtClean="0">
                <a:cs typeface="Arial" panose="020B0604020202020204" pitchFamily="34" charset="0"/>
              </a:rPr>
              <a:t>Apoio da gestão, equipe, escola.</a:t>
            </a:r>
            <a:endParaRPr lang="pt-BR" sz="24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85" y="3898233"/>
            <a:ext cx="4037714" cy="26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21" y="6925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>
                <a:latin typeface="+mn-lt"/>
                <a:cs typeface="Arial" panose="020B0604020202020204" pitchFamily="34" charset="0"/>
              </a:rPr>
              <a:t>OBJETIVO </a:t>
            </a:r>
            <a:r>
              <a:rPr lang="pt-BR" sz="3100" b="1" dirty="0">
                <a:latin typeface="+mn-lt"/>
                <a:cs typeface="Arial" panose="020B0604020202020204" pitchFamily="34" charset="0"/>
              </a:rPr>
              <a:t>5</a:t>
            </a:r>
            <a:r>
              <a:rPr lang="pt-BR" sz="3100" dirty="0">
                <a:latin typeface="+mn-lt"/>
                <a:cs typeface="Arial" panose="020B0604020202020204" pitchFamily="34" charset="0"/>
              </a:rPr>
              <a:t>: </a:t>
            </a:r>
            <a:br>
              <a:rPr lang="pt-BR" sz="3100" dirty="0">
                <a:latin typeface="+mn-lt"/>
                <a:cs typeface="Arial" panose="020B0604020202020204" pitchFamily="34" charset="0"/>
              </a:rPr>
            </a:br>
            <a:r>
              <a:rPr lang="pt-BR" sz="3100" dirty="0">
                <a:latin typeface="+mn-lt"/>
                <a:cs typeface="Arial" panose="020B0604020202020204" pitchFamily="34" charset="0"/>
              </a:rPr>
              <a:t>Promover a saúde bucal dos escolares.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21" y="2282824"/>
            <a:ext cx="604075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Meta 11</a:t>
            </a:r>
            <a:r>
              <a:rPr lang="pt-BR" sz="2400" dirty="0">
                <a:cs typeface="Arial" panose="020B0604020202020204" pitchFamily="34" charset="0"/>
              </a:rPr>
              <a:t>: Fornecer orientações nutricionais para 100% das </a:t>
            </a:r>
            <a:r>
              <a:rPr lang="pt-BR" sz="2400" dirty="0" smtClean="0">
                <a:cs typeface="Arial" panose="020B0604020202020204" pitchFamily="34" charset="0"/>
              </a:rPr>
              <a:t>crianças.</a:t>
            </a:r>
          </a:p>
          <a:p>
            <a:pPr marL="0" indent="0" algn="just">
              <a:buNone/>
            </a:pPr>
            <a:endParaRPr lang="pt-BR" sz="2400" b="1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b="1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Indicador </a:t>
            </a:r>
            <a:r>
              <a:rPr lang="pt-BR" sz="2400" b="1" dirty="0">
                <a:cs typeface="Arial" panose="020B0604020202020204" pitchFamily="34" charset="0"/>
              </a:rPr>
              <a:t>11</a:t>
            </a:r>
            <a:r>
              <a:rPr lang="pt-BR" sz="2400" dirty="0">
                <a:cs typeface="Arial" panose="020B0604020202020204" pitchFamily="34" charset="0"/>
              </a:rPr>
              <a:t>: Proporção de escolares com orientações </a:t>
            </a:r>
            <a:r>
              <a:rPr lang="pt-BR" sz="2400" dirty="0" smtClean="0">
                <a:cs typeface="Arial" panose="020B0604020202020204" pitchFamily="34" charset="0"/>
              </a:rPr>
              <a:t>nutricionais: 85,2% (425 escolares) no primeiro mês, 90,6% (452 escolares) no segundo e terceiro, 98% (489 escolares) no quarto mês.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7090427" y="4818713"/>
            <a:ext cx="472841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10: Proporção de escolares com orientações nutricionais. Aparecida de Goiânia-GO, 2014.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27" y="2282824"/>
            <a:ext cx="4985451" cy="253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                DISCUSSÃO</a:t>
            </a:r>
            <a:endParaRPr lang="pt-BR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948627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smtClean="0">
                <a:cs typeface="Arial" panose="020B0604020202020204" pitchFamily="34" charset="0"/>
              </a:rPr>
              <a:t>Maioria dos objetivos foram alcançados;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cs typeface="Arial" panose="020B0604020202020204" pitchFamily="34" charset="0"/>
              </a:rPr>
              <a:t>Benefícios para a equipe, comunidade e serviço;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cs typeface="Arial" panose="020B0604020202020204" pitchFamily="34" charset="0"/>
              </a:rPr>
              <a:t>Estruturar e solidificar a parceria com a escola;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cs typeface="Arial" panose="020B0604020202020204" pitchFamily="34" charset="0"/>
              </a:rPr>
              <a:t>Redução dos índices de cárie dos escolares;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cs typeface="Arial" panose="020B0604020202020204" pitchFamily="34" charset="0"/>
              </a:rPr>
              <a:t>A intervenção será modelo para as demais UBS’s;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pt-BR" dirty="0">
                <a:cs typeface="Arial" panose="020B0604020202020204" pitchFamily="34" charset="0"/>
              </a:rPr>
              <a:t>Incorporação da intervenção a rotina da </a:t>
            </a:r>
            <a:r>
              <a:rPr lang="pt-BR" dirty="0" smtClean="0">
                <a:cs typeface="Arial" panose="020B0604020202020204" pitchFamily="34" charset="0"/>
              </a:rPr>
              <a:t>equipe.</a:t>
            </a:r>
            <a:endParaRPr lang="pt-BR" dirty="0">
              <a:cs typeface="Arial" panose="020B0604020202020204" pitchFamily="34" charset="0"/>
            </a:endParaRPr>
          </a:p>
          <a:p>
            <a:endParaRPr lang="pt-BR" dirty="0" smtClean="0"/>
          </a:p>
        </p:txBody>
      </p:sp>
      <p:pic>
        <p:nvPicPr>
          <p:cNvPr id="4" name="Picture 3" descr="C:\Users\Dani e Renato\Desktop\Nova pasta (4)\DSC026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22" y="806116"/>
            <a:ext cx="3388177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Dani e Renato\Desktop\Nova pasta (4)\100_5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22" y="3921753"/>
            <a:ext cx="3388177" cy="2378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1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REFLEXÃO CRÍTICA</a:t>
            </a:r>
            <a:endParaRPr lang="pt-BR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27895" cy="4351338"/>
          </a:xfrm>
        </p:spPr>
        <p:txBody>
          <a:bodyPr>
            <a:normAutofit fontScale="92500"/>
          </a:bodyPr>
          <a:lstStyle/>
          <a:p>
            <a:r>
              <a:rPr lang="pt-BR" dirty="0"/>
              <a:t>Satisfação pelas melhorias alcançadas na qualidade da atenção a saúde bucal dos </a:t>
            </a:r>
            <a:r>
              <a:rPr lang="pt-BR" dirty="0" smtClean="0"/>
              <a:t>escolares;</a:t>
            </a:r>
          </a:p>
          <a:p>
            <a:r>
              <a:rPr lang="pt-BR" dirty="0" smtClean="0"/>
              <a:t>Superei as minhas expectativas </a:t>
            </a:r>
            <a:r>
              <a:rPr lang="pt-BR" dirty="0"/>
              <a:t>quanto </a:t>
            </a:r>
            <a:r>
              <a:rPr lang="pt-BR" dirty="0" smtClean="0"/>
              <a:t>a </a:t>
            </a:r>
            <a:r>
              <a:rPr lang="pt-BR" dirty="0"/>
              <a:t>realização de um curso à </a:t>
            </a:r>
            <a:r>
              <a:rPr lang="pt-BR" dirty="0" smtClean="0"/>
              <a:t>distância;</a:t>
            </a:r>
          </a:p>
          <a:p>
            <a:r>
              <a:rPr lang="pt-BR" dirty="0" smtClean="0"/>
              <a:t>Intervir no processo de aprendizagem;</a:t>
            </a:r>
          </a:p>
          <a:p>
            <a:r>
              <a:rPr lang="pt-BR" dirty="0" smtClean="0"/>
              <a:t>Trabalho em equipe;</a:t>
            </a:r>
          </a:p>
          <a:p>
            <a:r>
              <a:rPr lang="pt-BR" dirty="0" smtClean="0"/>
              <a:t>Organização do serviço e implementação das ações;</a:t>
            </a:r>
          </a:p>
          <a:p>
            <a:r>
              <a:rPr lang="pt-BR" dirty="0" smtClean="0"/>
              <a:t>Realização pessoal;</a:t>
            </a:r>
          </a:p>
          <a:p>
            <a:r>
              <a:rPr lang="pt-BR" dirty="0"/>
              <a:t>O</a:t>
            </a:r>
            <a:r>
              <a:rPr lang="pt-BR" dirty="0" smtClean="0"/>
              <a:t>bjetivo </a:t>
            </a:r>
            <a:r>
              <a:rPr lang="pt-BR" dirty="0"/>
              <a:t>do curso foi </a:t>
            </a:r>
            <a:r>
              <a:rPr lang="pt-BR" dirty="0" smtClean="0"/>
              <a:t>alcançado;</a:t>
            </a:r>
          </a:p>
          <a:p>
            <a:r>
              <a:rPr lang="pt-BR" dirty="0" smtClean="0"/>
              <a:t>Agora</a:t>
            </a:r>
            <a:r>
              <a:rPr lang="pt-BR" dirty="0"/>
              <a:t>, o desafio é continuar com qualidade o trabalho iniciado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71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REFERÊNCIAS</a:t>
            </a:r>
            <a:endParaRPr lang="pt-BR" sz="36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547" y="2033774"/>
            <a:ext cx="8893021" cy="4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378817" y="1614474"/>
            <a:ext cx="299042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Obrigada! </a:t>
            </a:r>
            <a:endParaRPr lang="pt-B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pt-BR" sz="3600" b="1" dirty="0" smtClean="0">
                <a:latin typeface="+mn-lt"/>
                <a:cs typeface="Arial" panose="020B0604020202020204" pitchFamily="34" charset="0"/>
              </a:rPr>
              <a:t>O MUNICÍPIO DE APARECIDA DE GOIÂNIA</a:t>
            </a:r>
            <a:endParaRPr lang="pt-BR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58" y="2318920"/>
            <a:ext cx="6799594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smtClean="0"/>
              <a:t>Localiza-se na região metropolitana de Goiânia;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População estimada de 500. 619 mil habitantes (IBGE, 2013);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Segundo município mais populoso do </a:t>
            </a:r>
            <a:r>
              <a:rPr lang="pt-BR" sz="2400" dirty="0" smtClean="0"/>
              <a:t>estado de Goiás;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Principais </a:t>
            </a:r>
            <a:r>
              <a:rPr lang="pt-BR" sz="2400" dirty="0" smtClean="0"/>
              <a:t>centros </a:t>
            </a:r>
            <a:r>
              <a:rPr lang="pt-BR" sz="2400" dirty="0"/>
              <a:t>industriais do </a:t>
            </a:r>
            <a:r>
              <a:rPr lang="pt-BR" sz="2400" dirty="0" smtClean="0"/>
              <a:t>estado.</a:t>
            </a:r>
            <a:endParaRPr lang="pt-B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49" y="2658980"/>
            <a:ext cx="4291095" cy="32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  <a:cs typeface="Arial" panose="020B0604020202020204" pitchFamily="34" charset="0"/>
              </a:rPr>
              <a:t>     REDE MUNICIPAL DE SAÚDE  </a:t>
            </a:r>
            <a:endParaRPr lang="pt-BR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876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31 Unidades Básicas de Saúde, 51 equipes de saúde;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 smtClean="0"/>
              <a:t>01 Unidade de Pronto Atendimento (UPA);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03 Centro de Assistência Integral à Saúde (CAIS);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04 equipes de Núcleo de Apoio à Saúde da Família (NASF) do tipo </a:t>
            </a:r>
            <a:r>
              <a:rPr lang="pt-BR" sz="2400" dirty="0" smtClean="0"/>
              <a:t>1;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04 </a:t>
            </a:r>
            <a:r>
              <a:rPr lang="pt-BR" sz="2400" dirty="0"/>
              <a:t>unidades móveis odontológica </a:t>
            </a:r>
            <a:r>
              <a:rPr lang="pt-BR" sz="2400" dirty="0" smtClean="0"/>
              <a:t>terrestre;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02 </a:t>
            </a:r>
            <a:r>
              <a:rPr lang="pt-BR" sz="2400" dirty="0"/>
              <a:t>Centro de Atenção Psicossocial (CAPS</a:t>
            </a:r>
            <a:r>
              <a:rPr lang="pt-BR" sz="2400" dirty="0" smtClean="0"/>
              <a:t>);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Não </a:t>
            </a:r>
            <a:r>
              <a:rPr lang="pt-BR" sz="2400" dirty="0"/>
              <a:t>há Centro de Especialidades Odontológicas (CEO</a:t>
            </a:r>
            <a:r>
              <a:rPr lang="pt-BR" sz="2400" dirty="0" smtClean="0"/>
              <a:t>).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6" y="475456"/>
            <a:ext cx="33718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  <a:cs typeface="Arial" panose="020B0604020202020204" pitchFamily="34" charset="0"/>
              </a:rPr>
              <a:t>UNIDADE BÁSICA DE SAÚDE ALTO PARAÍSO</a:t>
            </a:r>
            <a:endParaRPr lang="pt-BR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8646"/>
            <a:ext cx="10515600" cy="54382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Localizada em zona urbana, na periferia do município;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Excelente estrutura física;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ESF tradicional;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03 equipes de saúde da família;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Equipe do NASF;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Atende 2.568 usuários;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São 1.258 usuários do sexo masculino e 1.310 feminino.</a:t>
            </a:r>
          </a:p>
        </p:txBody>
      </p:sp>
      <p:pic>
        <p:nvPicPr>
          <p:cNvPr id="4" name="Picture 2" descr="http://2.bp.blogspot.com/-WHxTp78qm54/T8zGFzmbAJI/AAAAAAAAAGQ/DyKdKlSXb34/s1600/S%25C3%25ADmbolo-da-E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49" y="2719820"/>
            <a:ext cx="3312368" cy="23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7" y="5937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ESCOLA MUNICIPAL SÃO FRANCISCO DE ASSIS</a:t>
            </a:r>
            <a:endParaRPr lang="pt-BR" sz="36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1947" y="2109618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smtClean="0"/>
              <a:t>Ensino fundamental: 1º </a:t>
            </a:r>
            <a:r>
              <a:rPr lang="pt-BR" sz="2400" dirty="0"/>
              <a:t>ao 5º </a:t>
            </a:r>
            <a:r>
              <a:rPr lang="pt-BR" sz="2400" dirty="0" smtClean="0"/>
              <a:t>ano;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Escolares de 6 a 14 anos de  idade; 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Turno matutino/ vespertino;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8 salas de aula por turno;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Ano de 2013: 490 alunos matriculados;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Ano de 2014: 499 alunos matriculados.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7" name="Picture 6" descr="C:\Users\Dani e Renato\Desktop\Nova pasta (4)\fhfhg 1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71" y="2367046"/>
            <a:ext cx="4159876" cy="350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  <a:cs typeface="Arial" panose="020B0604020202020204" pitchFamily="34" charset="0"/>
              </a:rPr>
              <a:t>UBS ALTO PARAÍSO - ANTES DA INTERVENÇÃO</a:t>
            </a:r>
            <a:endParaRPr lang="pt-BR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013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 smtClean="0"/>
              <a:t>Não existia uma cobertura delimitada do atendimento dos escolares; 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Não havia atendimento clínico programado para esse grupo;</a:t>
            </a:r>
            <a:endParaRPr lang="pt-BR" sz="2400" dirty="0"/>
          </a:p>
          <a:p>
            <a:pPr>
              <a:lnSpc>
                <a:spcPct val="100000"/>
              </a:lnSpc>
            </a:pPr>
            <a:r>
              <a:rPr lang="pt-BR" sz="2400" dirty="0" smtClean="0"/>
              <a:t>Na escola realizava-se apenas levantamentos epidemiológicos da condição de saúde bucal;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Sem sistematização dos dados coletados;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Ações coletivas eram raras;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Não havia monitoramento e nem registros das ações;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Não há protocolos locais em relação à saúde bucal.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011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OBJETIVO GERAL</a:t>
            </a:r>
            <a:endParaRPr lang="pt-BR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Melhorar </a:t>
            </a:r>
            <a:r>
              <a:rPr lang="pt-BR" dirty="0"/>
              <a:t>a atenção à saúde bucal </a:t>
            </a:r>
            <a:r>
              <a:rPr lang="pt-BR" dirty="0" smtClean="0"/>
              <a:t>dos alunos da Escola Municipal São Francisco </a:t>
            </a:r>
            <a:r>
              <a:rPr lang="pt-BR" dirty="0"/>
              <a:t>de Assis, área de </a:t>
            </a:r>
            <a:r>
              <a:rPr lang="pt-BR" dirty="0" smtClean="0"/>
              <a:t>abrangência da </a:t>
            </a:r>
            <a:r>
              <a:rPr lang="pt-BR" dirty="0"/>
              <a:t>Unidade Básica de Saúde Alto </a:t>
            </a:r>
            <a:r>
              <a:rPr lang="pt-BR" dirty="0" smtClean="0"/>
              <a:t>Paraíso.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026" name="Picture 2" descr="http://www.aparecida.go.gov.br/nivo-slider/images/banner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49" y="3857477"/>
            <a:ext cx="6172201" cy="22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544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          METODOLOGIA</a:t>
            </a:r>
            <a:endParaRPr lang="pt-BR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 smtClean="0"/>
              <a:t>Reunião com coordenação da Escola;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Organização da agenda de Saúde Bucal;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Informar a comunidade sobre as ações;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Exame bucal com finalidade epidemiológica;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Escovação Supervisionada;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Aplicação tópica de Flúor;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Orientação de Higiene Bucal;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Orientação Nutricional e sobre Cárie dentária;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Tratamento Clínico na UBS;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Busca Ativa dos escolares.</a:t>
            </a:r>
            <a:endParaRPr lang="pt-BR" sz="2400" dirty="0"/>
          </a:p>
        </p:txBody>
      </p:sp>
      <p:pic>
        <p:nvPicPr>
          <p:cNvPr id="4" name="Picture 3" descr="C:\Users\Dani e Renato\Desktop\Nova pasta (4)\9663_367029333427581_2041813428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90" y="935832"/>
            <a:ext cx="3296586" cy="26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Dani e Renato\Desktop\Nova pasta (4)\1231318_367029133427601_1620182391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90" y="3940935"/>
            <a:ext cx="3296586" cy="2714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0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1140</TotalTime>
  <Words>1602</Words>
  <Application>Microsoft Office PowerPoint</Application>
  <PresentationFormat>Widescreen</PresentationFormat>
  <Paragraphs>143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Tw Cen MT</vt:lpstr>
      <vt:lpstr>Office Theme</vt:lpstr>
      <vt:lpstr>           UNIVERSIDADE ABERTA DO SISTEMA ÚNICO DE SAÚDE UNIVERSIDADE FEDERAL DE PELOTAS  ESPECIALIZAÇÃO EM SAÚDE DA FAMÍLIA MODALIDADE À DISTÂNCIA/ TURMA IV     MELHORIA DA ATENÇÃO À SAÚDE BUCAL DOS ALUNOS DA ESCOLA  MUNICIPAL SÃO FRANCISCO DE ASSIS, ÁREA DE ABRANGÊNCIA DA UNIDADE BÁSICA DE SAÚDE ALTO PARAÍSO, APARECIDA DE GOIÂNIA-GO </vt:lpstr>
      <vt:lpstr>                               Introdução</vt:lpstr>
      <vt:lpstr>         O MUNICÍPIO DE APARECIDA DE GOIÂNIA</vt:lpstr>
      <vt:lpstr>     REDE MUNICIPAL DE SAÚDE  </vt:lpstr>
      <vt:lpstr>UNIDADE BÁSICA DE SAÚDE ALTO PARAÍSO</vt:lpstr>
      <vt:lpstr>ESCOLA MUNICIPAL SÃO FRANCISCO DE ASSIS</vt:lpstr>
      <vt:lpstr>UBS ALTO PARAÍSO - ANTES DA INTERVENÇÃO</vt:lpstr>
      <vt:lpstr>OBJETIVO GERAL</vt:lpstr>
      <vt:lpstr>          METODOLOGIA</vt:lpstr>
      <vt:lpstr>METODOLOGIA</vt:lpstr>
      <vt:lpstr>Objetivos, Metas e Resultados</vt:lpstr>
      <vt:lpstr>OBJETIVO 1:  Ampliar a cobertura da atenção à saúde bucal dos escolares. </vt:lpstr>
      <vt:lpstr>OBJETIVO 1:  Ampliar a cobertura da atenção à saúde bucal dos escolares.</vt:lpstr>
      <vt:lpstr>OBJETIVO 1:  Ampliar a cobertura da atenção à saúde bucal dos escolares.</vt:lpstr>
      <vt:lpstr>OBJETIVO 2: Melhorar a adesão ao atendimento em saúde bucal</vt:lpstr>
      <vt:lpstr>OBJETIVO 3: Melhorar a qualidade da atenção em saúde bucal dos escolares. </vt:lpstr>
      <vt:lpstr>OBJETIVO 3: Melhorar a qualidade da atenção em saúde bucal dos escolares.</vt:lpstr>
      <vt:lpstr>OBJETIVO 4: Melhorar os registros das informações.</vt:lpstr>
      <vt:lpstr>OBJETIVO 5:  Promover a saúde bucal dos escolares. </vt:lpstr>
      <vt:lpstr>OBJETIVO 5:  Promover a saúde bucal dos escolares. </vt:lpstr>
      <vt:lpstr>                DISCUSSÃO</vt:lpstr>
      <vt:lpstr>REFLEXÃO CRÍTICA</vt:lpstr>
      <vt:lpstr>REFERÊNCIAS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- UNASUS UNIVERSIDADE FEDERAL DE PELOTAS  ESPECIALIZAÇÃO EM SAÚDE DA FAMÍLIA MODALIDADE A DISTÂNCIA TURMA 4     Melhoria da atenção à saúde bucal dos escolares da Escola Municipal Saão Francisco de Assis da área de abrangência da Unidade Básica de Saúde Alto Paraíso, Aparecida de Goiânia-GO.</dc:title>
  <dc:creator>Dani e Renato</dc:creator>
  <cp:lastModifiedBy>Dani e Renato</cp:lastModifiedBy>
  <cp:revision>76</cp:revision>
  <dcterms:created xsi:type="dcterms:W3CDTF">2014-07-16T17:59:30Z</dcterms:created>
  <dcterms:modified xsi:type="dcterms:W3CDTF">2014-09-04T17:03:34Z</dcterms:modified>
</cp:coreProperties>
</file>