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2" r:id="rId4"/>
    <p:sldId id="281" r:id="rId5"/>
    <p:sldId id="258" r:id="rId6"/>
    <p:sldId id="260" r:id="rId7"/>
    <p:sldId id="296" r:id="rId8"/>
    <p:sldId id="295" r:id="rId9"/>
    <p:sldId id="297" r:id="rId10"/>
    <p:sldId id="264" r:id="rId11"/>
    <p:sldId id="262" r:id="rId12"/>
    <p:sldId id="265" r:id="rId13"/>
    <p:sldId id="298" r:id="rId14"/>
    <p:sldId id="302" r:id="rId15"/>
    <p:sldId id="303" r:id="rId16"/>
    <p:sldId id="304" r:id="rId17"/>
    <p:sldId id="305" r:id="rId18"/>
    <p:sldId id="307" r:id="rId19"/>
    <p:sldId id="308" r:id="rId20"/>
    <p:sldId id="299" r:id="rId21"/>
    <p:sldId id="300" r:id="rId22"/>
    <p:sldId id="306" r:id="rId23"/>
    <p:sldId id="301" r:id="rId24"/>
    <p:sldId id="273" r:id="rId25"/>
    <p:sldId id="279" r:id="rId26"/>
    <p:sldId id="274" r:id="rId27"/>
    <p:sldId id="275" r:id="rId28"/>
    <p:sldId id="276" r:id="rId29"/>
    <p:sldId id="277" r:id="rId30"/>
    <p:sldId id="278" r:id="rId31"/>
    <p:sldId id="261" r:id="rId32"/>
    <p:sldId id="283" r:id="rId33"/>
    <p:sldId id="259" r:id="rId34"/>
    <p:sldId id="284" r:id="rId35"/>
    <p:sldId id="285" r:id="rId36"/>
    <p:sldId id="288" r:id="rId37"/>
    <p:sldId id="289" r:id="rId38"/>
    <p:sldId id="290" r:id="rId39"/>
    <p:sldId id="291" r:id="rId40"/>
    <p:sldId id="292" r:id="rId41"/>
    <p:sldId id="293" r:id="rId42"/>
    <p:sldId id="294" r:id="rId43"/>
    <p:sldId id="287" r:id="rId44"/>
    <p:sldId id="286" r:id="rId4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97" autoAdjust="0"/>
    <p:restoredTop sz="94660" autoAdjust="0"/>
  </p:normalViewPr>
  <p:slideViewPr>
    <p:cSldViewPr>
      <p:cViewPr>
        <p:scale>
          <a:sx n="71" d="100"/>
          <a:sy n="71" d="100"/>
        </p:scale>
        <p:origin x="-1422" y="-156"/>
      </p:cViewPr>
      <p:guideLst>
        <p:guide orient="horz" pos="2160"/>
        <p:guide pos="2880"/>
      </p:guideLst>
    </p:cSldViewPr>
  </p:slideViewPr>
  <p:outlineViewPr>
    <p:cViewPr>
      <p:scale>
        <a:sx n="33" d="100"/>
        <a:sy n="33" d="100"/>
      </p:scale>
      <p:origin x="0" y="1638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ANILA\Desktop\ufpel\materiais%20de%20cartilha\Planilha%20de%20coleta%20de%20dados%20final%20OFICIAL.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DANILA\Desktop\ufpel\materiais%20de%20cartilha\Planilha%20de%20coleta%20de%20dados%20final%20OFICIAL.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DANILA\Desktop\ufpel\materiais%20de%20cartilha\Planilha%20de%20coleta%20de%20dados%20final%20OFICIAL.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DANILA\Desktop\ufpel\materiais%20de%20cartilha\Planilha%20de%20coleta%20de%20dados%20final%20OFICIAL.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DANILA\Desktop\ufpel\materiais%20de%20cartilha\Planilha%20de%20coleta%20de%20dados%20final%20OFICIAL.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DANILA\Desktop\ufpel\materiais%20de%20cartilha\Planilha%20de%20coleta%20de%20dados%20final%20OFICIAL.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ANILA\Desktop\ufpel\materiais%20de%20cartilha\Planilha%20de%20coleta%20de%20dados%20final%20OFICIAL.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ANILA\Desktop\ufpel\materiais%20de%20cartilha\Planilha%20de%20coleta%20de%20dados%20final%20OFICIAL.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DANILA\Desktop\ufpel\materiais%20de%20cartilha\Planilha%20de%20coleta%20de%20dados%20final%20OFICIAL.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DANILA\Desktop\ufpel\materiais%20de%20cartilha\Planilha%20de%20coleta%20de%20dados%20final%20OFICIAL.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DANILA\Desktop\ufpel\materiais%20de%20cartilha\Planilha%20de%20coleta%20de%20dados%20final%20OFICIAL.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DANILA\Desktop\ufpel\materiais%20de%20cartilha\Planilha%20de%20coleta%20de%20dados%20final%20OFICIAL.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DANILA\Desktop\ufpel\materiais%20de%20cartilha\Planilha%20de%20coleta%20de%20dados%20final%20OFICIAL.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DANILA\Desktop\ufpel\materiais%20de%20cartilha\Planilha%20de%20coleta%20de%20dados%20final%20OFICIAL.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Indicadores!$C$7</c:f>
              <c:strCache>
                <c:ptCount val="1"/>
                <c:pt idx="0">
                  <c:v>Proporção de crianças, adolescentes e jovens matriculados na escola alvo submetidas às ações em saúde </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Indicadores!$D$6:$F$6</c:f>
              <c:strCache>
                <c:ptCount val="3"/>
                <c:pt idx="0">
                  <c:v>Mês 1</c:v>
                </c:pt>
                <c:pt idx="1">
                  <c:v>Mês 2</c:v>
                </c:pt>
                <c:pt idx="2">
                  <c:v>Mês 3</c:v>
                </c:pt>
              </c:strCache>
            </c:strRef>
          </c:cat>
          <c:val>
            <c:numRef>
              <c:f>Indicadores!$D$7:$F$7</c:f>
              <c:numCache>
                <c:formatCode>0.0%</c:formatCode>
                <c:ptCount val="3"/>
                <c:pt idx="0">
                  <c:v>0.45323741007194246</c:v>
                </c:pt>
                <c:pt idx="1">
                  <c:v>0.69784172661870503</c:v>
                </c:pt>
                <c:pt idx="2">
                  <c:v>1</c:v>
                </c:pt>
              </c:numCache>
            </c:numRef>
          </c:val>
        </c:ser>
        <c:dLbls>
          <c:showLegendKey val="0"/>
          <c:showVal val="0"/>
          <c:showCatName val="0"/>
          <c:showSerName val="0"/>
          <c:showPercent val="0"/>
          <c:showBubbleSize val="0"/>
        </c:dLbls>
        <c:gapWidth val="150"/>
        <c:axId val="64611840"/>
        <c:axId val="64613376"/>
      </c:barChart>
      <c:catAx>
        <c:axId val="64611840"/>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613376"/>
        <c:crosses val="autoZero"/>
        <c:auto val="1"/>
        <c:lblAlgn val="ctr"/>
        <c:lblOffset val="100"/>
        <c:noMultiLvlLbl val="0"/>
      </c:catAx>
      <c:valAx>
        <c:axId val="64613376"/>
        <c:scaling>
          <c:orientation val="minMax"/>
          <c:max val="1"/>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611840"/>
        <c:crosses val="autoZero"/>
        <c:crossBetween val="between"/>
        <c:maj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Indicadores!$C$103</c:f>
              <c:strCache>
                <c:ptCount val="1"/>
                <c:pt idx="0">
                  <c:v>Proporção de crianças, adolescentes e jovens matriculados na escola alvo que foram orientados sobre cuidados com o ambiente para promoção da saúde</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Indicadores!$D$102:$F$102</c:f>
              <c:strCache>
                <c:ptCount val="3"/>
                <c:pt idx="0">
                  <c:v>Mês 1</c:v>
                </c:pt>
                <c:pt idx="1">
                  <c:v>Mês 2</c:v>
                </c:pt>
                <c:pt idx="2">
                  <c:v>Mês 3</c:v>
                </c:pt>
              </c:strCache>
            </c:strRef>
          </c:cat>
          <c:val>
            <c:numRef>
              <c:f>Indicadores!$D$103:$F$103</c:f>
              <c:numCache>
                <c:formatCode>0.0%</c:formatCode>
                <c:ptCount val="3"/>
                <c:pt idx="0">
                  <c:v>0.45323741007194246</c:v>
                </c:pt>
                <c:pt idx="1">
                  <c:v>0.69784172661870503</c:v>
                </c:pt>
                <c:pt idx="2">
                  <c:v>1</c:v>
                </c:pt>
              </c:numCache>
            </c:numRef>
          </c:val>
        </c:ser>
        <c:dLbls>
          <c:showLegendKey val="0"/>
          <c:showVal val="0"/>
          <c:showCatName val="0"/>
          <c:showSerName val="0"/>
          <c:showPercent val="0"/>
          <c:showBubbleSize val="0"/>
        </c:dLbls>
        <c:gapWidth val="150"/>
        <c:axId val="114357760"/>
        <c:axId val="114359296"/>
      </c:barChart>
      <c:catAx>
        <c:axId val="114357760"/>
        <c:scaling>
          <c:orientation val="minMax"/>
        </c:scaling>
        <c:delete val="0"/>
        <c:axPos val="b"/>
        <c:numFmt formatCode="General" sourceLinked="1"/>
        <c:majorTickMark val="out"/>
        <c:minorTickMark val="none"/>
        <c:tickLblPos val="nextTo"/>
        <c:spPr>
          <a:ln w="3175">
            <a:solidFill>
              <a:srgbClr val="808080"/>
            </a:solidFill>
            <a:prstDash val="solid"/>
          </a:ln>
        </c:spPr>
        <c:crossAx val="114359296"/>
        <c:crosses val="autoZero"/>
        <c:auto val="1"/>
        <c:lblAlgn val="ctr"/>
        <c:lblOffset val="100"/>
        <c:noMultiLvlLbl val="0"/>
      </c:catAx>
      <c:valAx>
        <c:axId val="114359296"/>
        <c:scaling>
          <c:orientation val="minMax"/>
          <c:max val="1"/>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crossAx val="114357760"/>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Indicadores!$C$115</c:f>
              <c:strCache>
                <c:ptCount val="1"/>
                <c:pt idx="0">
                  <c:v>Proporção de adolescentes e jovens  com orientações sobre os riscos do álcool e das drogas</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Indicadores!$D$114:$F$114</c:f>
              <c:strCache>
                <c:ptCount val="3"/>
                <c:pt idx="0">
                  <c:v>Mês 1</c:v>
                </c:pt>
                <c:pt idx="1">
                  <c:v>Mês 2</c:v>
                </c:pt>
                <c:pt idx="2">
                  <c:v>Mês 3</c:v>
                </c:pt>
              </c:strCache>
            </c:strRef>
          </c:cat>
          <c:val>
            <c:numRef>
              <c:f>Indicadores!$D$115:$F$115</c:f>
              <c:numCache>
                <c:formatCode>0.0%</c:formatCode>
                <c:ptCount val="3"/>
                <c:pt idx="0">
                  <c:v>0</c:v>
                </c:pt>
                <c:pt idx="1">
                  <c:v>0.23809523809523808</c:v>
                </c:pt>
                <c:pt idx="2">
                  <c:v>1</c:v>
                </c:pt>
              </c:numCache>
            </c:numRef>
          </c:val>
        </c:ser>
        <c:dLbls>
          <c:showLegendKey val="0"/>
          <c:showVal val="0"/>
          <c:showCatName val="0"/>
          <c:showSerName val="0"/>
          <c:showPercent val="0"/>
          <c:showBubbleSize val="0"/>
        </c:dLbls>
        <c:gapWidth val="150"/>
        <c:axId val="114429952"/>
        <c:axId val="114431488"/>
      </c:barChart>
      <c:catAx>
        <c:axId val="114429952"/>
        <c:scaling>
          <c:orientation val="minMax"/>
        </c:scaling>
        <c:delete val="0"/>
        <c:axPos val="b"/>
        <c:numFmt formatCode="General" sourceLinked="1"/>
        <c:majorTickMark val="out"/>
        <c:minorTickMark val="none"/>
        <c:tickLblPos val="nextTo"/>
        <c:spPr>
          <a:ln w="3175">
            <a:solidFill>
              <a:srgbClr val="808080"/>
            </a:solidFill>
            <a:prstDash val="solid"/>
          </a:ln>
        </c:spPr>
        <c:crossAx val="114431488"/>
        <c:crosses val="autoZero"/>
        <c:auto val="1"/>
        <c:lblAlgn val="ctr"/>
        <c:lblOffset val="100"/>
        <c:noMultiLvlLbl val="0"/>
      </c:catAx>
      <c:valAx>
        <c:axId val="114431488"/>
        <c:scaling>
          <c:orientation val="minMax"/>
          <c:max val="1"/>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crossAx val="114429952"/>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Indicadores!$C$127</c:f>
              <c:strCache>
                <c:ptCount val="1"/>
                <c:pt idx="0">
                  <c:v>Proporção de adolescentes e jovens com orientações sobre Doenças Sexualmente Transmissíveis</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Indicadores!$D$126:$F$126</c:f>
              <c:strCache>
                <c:ptCount val="3"/>
                <c:pt idx="0">
                  <c:v>Mês 1</c:v>
                </c:pt>
                <c:pt idx="1">
                  <c:v>Mês 2</c:v>
                </c:pt>
                <c:pt idx="2">
                  <c:v>Mês 3</c:v>
                </c:pt>
              </c:strCache>
            </c:strRef>
          </c:cat>
          <c:val>
            <c:numRef>
              <c:f>Indicadores!$D$127:$F$127</c:f>
              <c:numCache>
                <c:formatCode>0.0%</c:formatCode>
                <c:ptCount val="3"/>
                <c:pt idx="0">
                  <c:v>0</c:v>
                </c:pt>
                <c:pt idx="1">
                  <c:v>0.23809523809523808</c:v>
                </c:pt>
                <c:pt idx="2">
                  <c:v>1</c:v>
                </c:pt>
              </c:numCache>
            </c:numRef>
          </c:val>
        </c:ser>
        <c:dLbls>
          <c:showLegendKey val="0"/>
          <c:showVal val="0"/>
          <c:showCatName val="0"/>
          <c:showSerName val="0"/>
          <c:showPercent val="0"/>
          <c:showBubbleSize val="0"/>
        </c:dLbls>
        <c:gapWidth val="150"/>
        <c:axId val="114465792"/>
        <c:axId val="114475776"/>
      </c:barChart>
      <c:catAx>
        <c:axId val="114465792"/>
        <c:scaling>
          <c:orientation val="minMax"/>
        </c:scaling>
        <c:delete val="0"/>
        <c:axPos val="b"/>
        <c:numFmt formatCode="General" sourceLinked="1"/>
        <c:majorTickMark val="out"/>
        <c:minorTickMark val="none"/>
        <c:tickLblPos val="nextTo"/>
        <c:spPr>
          <a:ln w="3175">
            <a:solidFill>
              <a:srgbClr val="808080"/>
            </a:solidFill>
            <a:prstDash val="solid"/>
          </a:ln>
        </c:spPr>
        <c:crossAx val="114475776"/>
        <c:crosses val="autoZero"/>
        <c:auto val="1"/>
        <c:lblAlgn val="ctr"/>
        <c:lblOffset val="100"/>
        <c:noMultiLvlLbl val="0"/>
      </c:catAx>
      <c:valAx>
        <c:axId val="114475776"/>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crossAx val="114465792"/>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Indicadores!$C$134</c:f>
              <c:strCache>
                <c:ptCount val="1"/>
                <c:pt idx="0">
                  <c:v>Proporção de adolescentes e jovens com orientações sobre prevenção de gravidez na adolescência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Indicadores!$D$133:$F$133</c:f>
              <c:strCache>
                <c:ptCount val="3"/>
                <c:pt idx="0">
                  <c:v>Mês 1</c:v>
                </c:pt>
                <c:pt idx="1">
                  <c:v>Mês 2</c:v>
                </c:pt>
                <c:pt idx="2">
                  <c:v>Mês 3</c:v>
                </c:pt>
              </c:strCache>
            </c:strRef>
          </c:cat>
          <c:val>
            <c:numRef>
              <c:f>Indicadores!$D$134:$F$134</c:f>
              <c:numCache>
                <c:formatCode>0.0%</c:formatCode>
                <c:ptCount val="3"/>
                <c:pt idx="0">
                  <c:v>0</c:v>
                </c:pt>
                <c:pt idx="1">
                  <c:v>0.23809523809523808</c:v>
                </c:pt>
                <c:pt idx="2">
                  <c:v>1</c:v>
                </c:pt>
              </c:numCache>
            </c:numRef>
          </c:val>
        </c:ser>
        <c:dLbls>
          <c:showLegendKey val="0"/>
          <c:showVal val="0"/>
          <c:showCatName val="0"/>
          <c:showSerName val="0"/>
          <c:showPercent val="0"/>
          <c:showBubbleSize val="0"/>
        </c:dLbls>
        <c:gapWidth val="150"/>
        <c:axId val="114492928"/>
        <c:axId val="114494464"/>
      </c:barChart>
      <c:catAx>
        <c:axId val="114492928"/>
        <c:scaling>
          <c:orientation val="minMax"/>
        </c:scaling>
        <c:delete val="0"/>
        <c:axPos val="b"/>
        <c:numFmt formatCode="General" sourceLinked="1"/>
        <c:majorTickMark val="out"/>
        <c:minorTickMark val="none"/>
        <c:tickLblPos val="nextTo"/>
        <c:spPr>
          <a:ln w="3175">
            <a:solidFill>
              <a:srgbClr val="808080"/>
            </a:solidFill>
            <a:prstDash val="solid"/>
          </a:ln>
        </c:spPr>
        <c:crossAx val="114494464"/>
        <c:crosses val="autoZero"/>
        <c:auto val="1"/>
        <c:lblAlgn val="ctr"/>
        <c:lblOffset val="100"/>
        <c:noMultiLvlLbl val="0"/>
      </c:catAx>
      <c:valAx>
        <c:axId val="114494464"/>
        <c:scaling>
          <c:orientation val="minMax"/>
          <c:max val="1"/>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crossAx val="114492928"/>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Indicadores!$C$90</c:f>
              <c:strCache>
                <c:ptCount val="1"/>
                <c:pt idx="0">
                  <c:v>Proporção de crianças, adolescentes e jovens matriculados na escola alvo orientados quanto a bullying</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Indicadores!$D$89:$F$89</c:f>
              <c:strCache>
                <c:ptCount val="3"/>
                <c:pt idx="0">
                  <c:v>Mês 1</c:v>
                </c:pt>
                <c:pt idx="1">
                  <c:v>Mês 2</c:v>
                </c:pt>
                <c:pt idx="2">
                  <c:v>Mês 3</c:v>
                </c:pt>
              </c:strCache>
            </c:strRef>
          </c:cat>
          <c:val>
            <c:numRef>
              <c:f>Indicadores!$D$90:$F$90</c:f>
              <c:numCache>
                <c:formatCode>0.0%</c:formatCode>
                <c:ptCount val="3"/>
                <c:pt idx="0">
                  <c:v>0.45323741007194246</c:v>
                </c:pt>
                <c:pt idx="1">
                  <c:v>0.69784172661870503</c:v>
                </c:pt>
                <c:pt idx="2">
                  <c:v>1</c:v>
                </c:pt>
              </c:numCache>
            </c:numRef>
          </c:val>
        </c:ser>
        <c:dLbls>
          <c:showLegendKey val="0"/>
          <c:showVal val="0"/>
          <c:showCatName val="0"/>
          <c:showSerName val="0"/>
          <c:showPercent val="0"/>
          <c:showBubbleSize val="0"/>
        </c:dLbls>
        <c:gapWidth val="150"/>
        <c:axId val="114536448"/>
        <c:axId val="114537984"/>
      </c:barChart>
      <c:catAx>
        <c:axId val="114536448"/>
        <c:scaling>
          <c:orientation val="minMax"/>
        </c:scaling>
        <c:delete val="0"/>
        <c:axPos val="b"/>
        <c:numFmt formatCode="General" sourceLinked="1"/>
        <c:majorTickMark val="out"/>
        <c:minorTickMark val="none"/>
        <c:tickLblPos val="nextTo"/>
        <c:spPr>
          <a:ln w="3175">
            <a:solidFill>
              <a:srgbClr val="808080"/>
            </a:solidFill>
            <a:prstDash val="solid"/>
          </a:ln>
        </c:spPr>
        <c:crossAx val="114537984"/>
        <c:crosses val="autoZero"/>
        <c:auto val="1"/>
        <c:lblAlgn val="ctr"/>
        <c:lblOffset val="100"/>
        <c:noMultiLvlLbl val="0"/>
      </c:catAx>
      <c:valAx>
        <c:axId val="114537984"/>
        <c:scaling>
          <c:orientation val="minMax"/>
          <c:max val="1"/>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crossAx val="114536448"/>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8.9415387061350798E-2"/>
          <c:y val="5.7492960344021009E-2"/>
          <c:w val="0.88906271760685152"/>
          <c:h val="0.8709139632588434"/>
        </c:manualLayout>
      </c:layout>
      <c:barChart>
        <c:barDir val="col"/>
        <c:grouping val="clustered"/>
        <c:varyColors val="0"/>
        <c:ser>
          <c:idx val="0"/>
          <c:order val="0"/>
          <c:tx>
            <c:strRef>
              <c:f>Indicadores!$C$57</c:f>
              <c:strCache>
                <c:ptCount val="1"/>
                <c:pt idx="0">
                  <c:v>Proporção de buscas realizadas às crianças, adolescentes e jovens que não compareceram às ações realizadas na escola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Indicadores!$D$56:$F$56</c:f>
              <c:strCache>
                <c:ptCount val="3"/>
                <c:pt idx="0">
                  <c:v>Mês 1</c:v>
                </c:pt>
                <c:pt idx="1">
                  <c:v>Mês 2</c:v>
                </c:pt>
                <c:pt idx="2">
                  <c:v>Mês 3</c:v>
                </c:pt>
              </c:strCache>
            </c:strRef>
          </c:cat>
          <c:val>
            <c:numRef>
              <c:f>Indicadores!$D$57:$F$57</c:f>
              <c:numCache>
                <c:formatCode>0.0%</c:formatCode>
                <c:ptCount val="3"/>
                <c:pt idx="0">
                  <c:v>1</c:v>
                </c:pt>
                <c:pt idx="1">
                  <c:v>1</c:v>
                </c:pt>
                <c:pt idx="2">
                  <c:v>1</c:v>
                </c:pt>
              </c:numCache>
            </c:numRef>
          </c:val>
        </c:ser>
        <c:dLbls>
          <c:showLegendKey val="0"/>
          <c:showVal val="0"/>
          <c:showCatName val="0"/>
          <c:showSerName val="0"/>
          <c:showPercent val="0"/>
          <c:showBubbleSize val="0"/>
        </c:dLbls>
        <c:gapWidth val="150"/>
        <c:axId val="2384256"/>
        <c:axId val="2385792"/>
      </c:barChart>
      <c:catAx>
        <c:axId val="2384256"/>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85792"/>
        <c:crosses val="autoZero"/>
        <c:auto val="1"/>
        <c:lblAlgn val="ctr"/>
        <c:lblOffset val="100"/>
        <c:noMultiLvlLbl val="0"/>
      </c:catAx>
      <c:valAx>
        <c:axId val="2385792"/>
        <c:scaling>
          <c:orientation val="minMax"/>
          <c:max val="1"/>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84256"/>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Indicadores!$C$26</c:f>
              <c:strCache>
                <c:ptCount val="1"/>
                <c:pt idx="0">
                  <c:v>Proporção de crianças, adolescentes e jovens matriculados na escola alvo com avaliação da acuidade visual</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Indicadores!$D$25:$F$25</c:f>
              <c:strCache>
                <c:ptCount val="3"/>
                <c:pt idx="0">
                  <c:v>Mês 1</c:v>
                </c:pt>
                <c:pt idx="1">
                  <c:v>Mês 2</c:v>
                </c:pt>
                <c:pt idx="2">
                  <c:v>Mês 3</c:v>
                </c:pt>
              </c:strCache>
            </c:strRef>
          </c:cat>
          <c:val>
            <c:numRef>
              <c:f>Indicadores!$D$26:$F$26</c:f>
              <c:numCache>
                <c:formatCode>0.0%</c:formatCode>
                <c:ptCount val="3"/>
                <c:pt idx="0">
                  <c:v>0.4460431654676259</c:v>
                </c:pt>
                <c:pt idx="1">
                  <c:v>0.6690647482014388</c:v>
                </c:pt>
                <c:pt idx="2">
                  <c:v>0.94244604316546765</c:v>
                </c:pt>
              </c:numCache>
            </c:numRef>
          </c:val>
        </c:ser>
        <c:dLbls>
          <c:showLegendKey val="0"/>
          <c:showVal val="0"/>
          <c:showCatName val="0"/>
          <c:showSerName val="0"/>
          <c:showPercent val="0"/>
          <c:showBubbleSize val="0"/>
        </c:dLbls>
        <c:gapWidth val="150"/>
        <c:axId val="107170816"/>
        <c:axId val="69214976"/>
      </c:barChart>
      <c:catAx>
        <c:axId val="107170816"/>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9214976"/>
        <c:crosses val="autoZero"/>
        <c:auto val="1"/>
        <c:lblAlgn val="ctr"/>
        <c:lblOffset val="100"/>
        <c:noMultiLvlLbl val="0"/>
      </c:catAx>
      <c:valAx>
        <c:axId val="69214976"/>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07170816"/>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Indicadores!$C$38</c:f>
              <c:strCache>
                <c:ptCount val="1"/>
                <c:pt idx="0">
                  <c:v>Proporção de crianças, adolescentes e jovens matriculados na escola alvo com atualização do calendário vacinal</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Indicadores!$D$37:$F$37</c:f>
              <c:strCache>
                <c:ptCount val="3"/>
                <c:pt idx="0">
                  <c:v>Mês 1</c:v>
                </c:pt>
                <c:pt idx="1">
                  <c:v>Mês 2</c:v>
                </c:pt>
                <c:pt idx="2">
                  <c:v>Mês 3</c:v>
                </c:pt>
              </c:strCache>
            </c:strRef>
          </c:cat>
          <c:val>
            <c:numRef>
              <c:f>Indicadores!$D$38:$F$38</c:f>
              <c:numCache>
                <c:formatCode>0.0%</c:formatCode>
                <c:ptCount val="3"/>
                <c:pt idx="0">
                  <c:v>0.38848920863309355</c:v>
                </c:pt>
                <c:pt idx="1">
                  <c:v>0.59712230215827333</c:v>
                </c:pt>
                <c:pt idx="2">
                  <c:v>0.80575539568345322</c:v>
                </c:pt>
              </c:numCache>
            </c:numRef>
          </c:val>
        </c:ser>
        <c:dLbls>
          <c:showLegendKey val="0"/>
          <c:showVal val="0"/>
          <c:showCatName val="0"/>
          <c:showSerName val="0"/>
          <c:showPercent val="0"/>
          <c:showBubbleSize val="0"/>
        </c:dLbls>
        <c:gapWidth val="150"/>
        <c:axId val="69241088"/>
        <c:axId val="114167808"/>
      </c:barChart>
      <c:catAx>
        <c:axId val="69241088"/>
        <c:scaling>
          <c:orientation val="minMax"/>
        </c:scaling>
        <c:delete val="0"/>
        <c:axPos val="b"/>
        <c:numFmt formatCode="General" sourceLinked="1"/>
        <c:majorTickMark val="out"/>
        <c:minorTickMark val="none"/>
        <c:tickLblPos val="nextTo"/>
        <c:spPr>
          <a:ln w="3175">
            <a:solidFill>
              <a:srgbClr val="808080"/>
            </a:solidFill>
            <a:prstDash val="solid"/>
          </a:ln>
        </c:spPr>
        <c:crossAx val="114167808"/>
        <c:crosses val="autoZero"/>
        <c:auto val="1"/>
        <c:lblAlgn val="ctr"/>
        <c:lblOffset val="100"/>
        <c:noMultiLvlLbl val="0"/>
      </c:catAx>
      <c:valAx>
        <c:axId val="114167808"/>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crossAx val="69241088"/>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Indicadores!$C$50</c:f>
              <c:strCache>
                <c:ptCount val="1"/>
                <c:pt idx="0">
                  <c:v>Proporção de crianças, adolescentes e jovens matriculados na escola alvo com avaliação da saúde bucal</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Indicadores!$D$49:$F$49</c:f>
              <c:strCache>
                <c:ptCount val="3"/>
                <c:pt idx="0">
                  <c:v>Mês 1</c:v>
                </c:pt>
                <c:pt idx="1">
                  <c:v>Mês 2</c:v>
                </c:pt>
                <c:pt idx="2">
                  <c:v>Mês 3</c:v>
                </c:pt>
              </c:strCache>
            </c:strRef>
          </c:cat>
          <c:val>
            <c:numRef>
              <c:f>Indicadores!$D$50:$F$50</c:f>
              <c:numCache>
                <c:formatCode>0.0%</c:formatCode>
                <c:ptCount val="3"/>
                <c:pt idx="0">
                  <c:v>0.40287769784172661</c:v>
                </c:pt>
                <c:pt idx="1">
                  <c:v>0.58273381294964033</c:v>
                </c:pt>
                <c:pt idx="2">
                  <c:v>0.83453237410071945</c:v>
                </c:pt>
              </c:numCache>
            </c:numRef>
          </c:val>
        </c:ser>
        <c:dLbls>
          <c:showLegendKey val="0"/>
          <c:showVal val="0"/>
          <c:showCatName val="0"/>
          <c:showSerName val="0"/>
          <c:showPercent val="0"/>
          <c:showBubbleSize val="0"/>
        </c:dLbls>
        <c:gapWidth val="150"/>
        <c:axId val="114193536"/>
        <c:axId val="114195072"/>
      </c:barChart>
      <c:catAx>
        <c:axId val="114193536"/>
        <c:scaling>
          <c:orientation val="minMax"/>
        </c:scaling>
        <c:delete val="0"/>
        <c:axPos val="b"/>
        <c:numFmt formatCode="General" sourceLinked="1"/>
        <c:majorTickMark val="out"/>
        <c:minorTickMark val="none"/>
        <c:tickLblPos val="nextTo"/>
        <c:spPr>
          <a:ln w="3175">
            <a:solidFill>
              <a:srgbClr val="808080"/>
            </a:solidFill>
            <a:prstDash val="solid"/>
          </a:ln>
        </c:spPr>
        <c:crossAx val="114195072"/>
        <c:crosses val="autoZero"/>
        <c:auto val="1"/>
        <c:lblAlgn val="ctr"/>
        <c:lblOffset val="100"/>
        <c:noMultiLvlLbl val="0"/>
      </c:catAx>
      <c:valAx>
        <c:axId val="114195072"/>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crossAx val="114193536"/>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Indicadores!$C$44</c:f>
              <c:strCache>
                <c:ptCount val="1"/>
                <c:pt idx="0">
                  <c:v>Proporção de crianças, adolescentes e jovens matriculados na escola alvo com avaliação nutricional</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Indicadores!$D$43:$F$43</c:f>
              <c:strCache>
                <c:ptCount val="3"/>
                <c:pt idx="0">
                  <c:v>Mês 1</c:v>
                </c:pt>
                <c:pt idx="1">
                  <c:v>Mês 2</c:v>
                </c:pt>
                <c:pt idx="2">
                  <c:v>Mês 3</c:v>
                </c:pt>
              </c:strCache>
            </c:strRef>
          </c:cat>
          <c:val>
            <c:numRef>
              <c:f>Indicadores!$D$44:$F$44</c:f>
              <c:numCache>
                <c:formatCode>0.0%</c:formatCode>
                <c:ptCount val="3"/>
                <c:pt idx="0">
                  <c:v>0.4460431654676259</c:v>
                </c:pt>
                <c:pt idx="1">
                  <c:v>0.6690647482014388</c:v>
                </c:pt>
                <c:pt idx="2">
                  <c:v>0.93525179856115104</c:v>
                </c:pt>
              </c:numCache>
            </c:numRef>
          </c:val>
        </c:ser>
        <c:dLbls>
          <c:showLegendKey val="0"/>
          <c:showVal val="0"/>
          <c:showCatName val="0"/>
          <c:showSerName val="0"/>
          <c:showPercent val="0"/>
          <c:showBubbleSize val="0"/>
        </c:dLbls>
        <c:gapWidth val="150"/>
        <c:axId val="114237440"/>
        <c:axId val="114238976"/>
      </c:barChart>
      <c:catAx>
        <c:axId val="114237440"/>
        <c:scaling>
          <c:orientation val="minMax"/>
        </c:scaling>
        <c:delete val="0"/>
        <c:axPos val="b"/>
        <c:numFmt formatCode="General" sourceLinked="1"/>
        <c:majorTickMark val="out"/>
        <c:minorTickMark val="none"/>
        <c:tickLblPos val="nextTo"/>
        <c:spPr>
          <a:ln w="3175">
            <a:solidFill>
              <a:srgbClr val="808080"/>
            </a:solidFill>
            <a:prstDash val="solid"/>
          </a:ln>
        </c:spPr>
        <c:crossAx val="114238976"/>
        <c:crosses val="autoZero"/>
        <c:auto val="1"/>
        <c:lblAlgn val="ctr"/>
        <c:lblOffset val="100"/>
        <c:noMultiLvlLbl val="0"/>
      </c:catAx>
      <c:valAx>
        <c:axId val="114238976"/>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crossAx val="114237440"/>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Indicadores!$C$14</c:f>
              <c:strCache>
                <c:ptCount val="1"/>
                <c:pt idx="0">
                  <c:v>Proporção crianças, adolescentes e jovens matriculados na escola alvo com avaliação clínica e psicossocial  </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Indicadores!$D$13:$F$13</c:f>
              <c:strCache>
                <c:ptCount val="3"/>
                <c:pt idx="0">
                  <c:v>Mês 1</c:v>
                </c:pt>
                <c:pt idx="1">
                  <c:v>Mês 2</c:v>
                </c:pt>
                <c:pt idx="2">
                  <c:v>Mês 3</c:v>
                </c:pt>
              </c:strCache>
            </c:strRef>
          </c:cat>
          <c:val>
            <c:numRef>
              <c:f>Indicadores!$D$14:$F$14</c:f>
              <c:numCache>
                <c:formatCode>0.0%</c:formatCode>
                <c:ptCount val="3"/>
                <c:pt idx="0">
                  <c:v>0.43165467625899279</c:v>
                </c:pt>
                <c:pt idx="1">
                  <c:v>0.65467625899280579</c:v>
                </c:pt>
                <c:pt idx="2">
                  <c:v>0.92086330935251803</c:v>
                </c:pt>
              </c:numCache>
            </c:numRef>
          </c:val>
        </c:ser>
        <c:dLbls>
          <c:showLegendKey val="0"/>
          <c:showVal val="0"/>
          <c:showCatName val="0"/>
          <c:showSerName val="0"/>
          <c:showPercent val="0"/>
          <c:showBubbleSize val="0"/>
        </c:dLbls>
        <c:gapWidth val="150"/>
        <c:axId val="114252032"/>
        <c:axId val="114274304"/>
      </c:barChart>
      <c:catAx>
        <c:axId val="11425203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14274304"/>
        <c:crosses val="autoZero"/>
        <c:auto val="1"/>
        <c:lblAlgn val="ctr"/>
        <c:lblOffset val="100"/>
        <c:noMultiLvlLbl val="0"/>
      </c:catAx>
      <c:valAx>
        <c:axId val="114274304"/>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14252032"/>
        <c:crosses val="autoZero"/>
        <c:crossBetween val="between"/>
        <c:maj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Indicadores!$C$64</c:f>
              <c:strCache>
                <c:ptCount val="1"/>
                <c:pt idx="0">
                  <c:v>Proporção de crianças, adolescentes e jovens com registro atualizado   </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Indicadores!$D$63:$F$63</c:f>
              <c:strCache>
                <c:ptCount val="3"/>
                <c:pt idx="0">
                  <c:v>Mês 1</c:v>
                </c:pt>
                <c:pt idx="1">
                  <c:v>Mês 2</c:v>
                </c:pt>
                <c:pt idx="2">
                  <c:v>Mês 3</c:v>
                </c:pt>
              </c:strCache>
            </c:strRef>
          </c:cat>
          <c:val>
            <c:numRef>
              <c:f>Indicadores!$D$64:$F$64</c:f>
              <c:numCache>
                <c:formatCode>0.0%</c:formatCode>
                <c:ptCount val="3"/>
                <c:pt idx="0">
                  <c:v>0.4460431654676259</c:v>
                </c:pt>
                <c:pt idx="1">
                  <c:v>0.6690647482014388</c:v>
                </c:pt>
                <c:pt idx="2">
                  <c:v>0.93525179856115104</c:v>
                </c:pt>
              </c:numCache>
            </c:numRef>
          </c:val>
        </c:ser>
        <c:dLbls>
          <c:showLegendKey val="0"/>
          <c:showVal val="0"/>
          <c:showCatName val="0"/>
          <c:showSerName val="0"/>
          <c:showPercent val="0"/>
          <c:showBubbleSize val="0"/>
        </c:dLbls>
        <c:gapWidth val="150"/>
        <c:axId val="114316032"/>
        <c:axId val="114317568"/>
      </c:barChart>
      <c:catAx>
        <c:axId val="11431603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14317568"/>
        <c:crosses val="autoZero"/>
        <c:auto val="1"/>
        <c:lblAlgn val="ctr"/>
        <c:lblOffset val="100"/>
        <c:noMultiLvlLbl val="0"/>
      </c:catAx>
      <c:valAx>
        <c:axId val="114317568"/>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14316032"/>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Indicadores!$C$71</c:f>
              <c:strCache>
                <c:ptCount val="1"/>
                <c:pt idx="0">
                  <c:v>Proporção de crianças, adolescentes e jovens  matriculados na escola alvo com orientações nutricionais</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Indicadores!$D$70:$F$70</c:f>
              <c:strCache>
                <c:ptCount val="3"/>
                <c:pt idx="0">
                  <c:v>Mês 1</c:v>
                </c:pt>
                <c:pt idx="1">
                  <c:v>Mês 2</c:v>
                </c:pt>
                <c:pt idx="2">
                  <c:v>Mês 3</c:v>
                </c:pt>
              </c:strCache>
            </c:strRef>
          </c:cat>
          <c:val>
            <c:numRef>
              <c:f>Indicadores!$D$71:$F$71</c:f>
              <c:numCache>
                <c:formatCode>0.0%</c:formatCode>
                <c:ptCount val="3"/>
                <c:pt idx="0">
                  <c:v>0.45323741007194246</c:v>
                </c:pt>
                <c:pt idx="1">
                  <c:v>0.69784172661870503</c:v>
                </c:pt>
                <c:pt idx="2">
                  <c:v>1</c:v>
                </c:pt>
              </c:numCache>
            </c:numRef>
          </c:val>
        </c:ser>
        <c:dLbls>
          <c:showLegendKey val="0"/>
          <c:showVal val="0"/>
          <c:showCatName val="0"/>
          <c:showSerName val="0"/>
          <c:showPercent val="0"/>
          <c:showBubbleSize val="0"/>
        </c:dLbls>
        <c:gapWidth val="150"/>
        <c:axId val="114338816"/>
        <c:axId val="114348800"/>
      </c:barChart>
      <c:catAx>
        <c:axId val="114338816"/>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14348800"/>
        <c:crosses val="autoZero"/>
        <c:auto val="1"/>
        <c:lblAlgn val="ctr"/>
        <c:lblOffset val="100"/>
        <c:noMultiLvlLbl val="0"/>
      </c:catAx>
      <c:valAx>
        <c:axId val="114348800"/>
        <c:scaling>
          <c:orientation val="minMax"/>
          <c:max val="1"/>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14338816"/>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2E13819C-B36B-4CAF-86CB-84504E7A6AB4}" type="datetimeFigureOut">
              <a:rPr lang="pt-BR" smtClean="0"/>
              <a:t>28/01/2015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94662BB-918D-42E7-9FC7-3222D531F9C7}" type="slidenum">
              <a:rPr lang="pt-BR" smtClean="0"/>
              <a:t>‹nº›</a:t>
            </a:fld>
            <a:endParaRPr lang="pt-BR"/>
          </a:p>
        </p:txBody>
      </p:sp>
    </p:spTree>
    <p:extLst>
      <p:ext uri="{BB962C8B-B14F-4D97-AF65-F5344CB8AC3E}">
        <p14:creationId xmlns:p14="http://schemas.microsoft.com/office/powerpoint/2010/main" val="3026968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E13819C-B36B-4CAF-86CB-84504E7A6AB4}" type="datetimeFigureOut">
              <a:rPr lang="pt-BR" smtClean="0"/>
              <a:t>28/01/2015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94662BB-918D-42E7-9FC7-3222D531F9C7}" type="slidenum">
              <a:rPr lang="pt-BR" smtClean="0"/>
              <a:t>‹nº›</a:t>
            </a:fld>
            <a:endParaRPr lang="pt-BR"/>
          </a:p>
        </p:txBody>
      </p:sp>
    </p:spTree>
    <p:extLst>
      <p:ext uri="{BB962C8B-B14F-4D97-AF65-F5344CB8AC3E}">
        <p14:creationId xmlns:p14="http://schemas.microsoft.com/office/powerpoint/2010/main" val="1463786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E13819C-B36B-4CAF-86CB-84504E7A6AB4}" type="datetimeFigureOut">
              <a:rPr lang="pt-BR" smtClean="0"/>
              <a:t>28/01/2015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94662BB-918D-42E7-9FC7-3222D531F9C7}" type="slidenum">
              <a:rPr lang="pt-BR" smtClean="0"/>
              <a:t>‹nº›</a:t>
            </a:fld>
            <a:endParaRPr lang="pt-BR"/>
          </a:p>
        </p:txBody>
      </p:sp>
    </p:spTree>
    <p:extLst>
      <p:ext uri="{BB962C8B-B14F-4D97-AF65-F5344CB8AC3E}">
        <p14:creationId xmlns:p14="http://schemas.microsoft.com/office/powerpoint/2010/main" val="3520612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E13819C-B36B-4CAF-86CB-84504E7A6AB4}" type="datetimeFigureOut">
              <a:rPr lang="pt-BR" smtClean="0"/>
              <a:t>28/01/2015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94662BB-918D-42E7-9FC7-3222D531F9C7}" type="slidenum">
              <a:rPr lang="pt-BR" smtClean="0"/>
              <a:t>‹nº›</a:t>
            </a:fld>
            <a:endParaRPr lang="pt-BR"/>
          </a:p>
        </p:txBody>
      </p:sp>
    </p:spTree>
    <p:extLst>
      <p:ext uri="{BB962C8B-B14F-4D97-AF65-F5344CB8AC3E}">
        <p14:creationId xmlns:p14="http://schemas.microsoft.com/office/powerpoint/2010/main" val="821919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2E13819C-B36B-4CAF-86CB-84504E7A6AB4}" type="datetimeFigureOut">
              <a:rPr lang="pt-BR" smtClean="0"/>
              <a:t>28/01/2015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94662BB-918D-42E7-9FC7-3222D531F9C7}" type="slidenum">
              <a:rPr lang="pt-BR" smtClean="0"/>
              <a:t>‹nº›</a:t>
            </a:fld>
            <a:endParaRPr lang="pt-BR"/>
          </a:p>
        </p:txBody>
      </p:sp>
    </p:spTree>
    <p:extLst>
      <p:ext uri="{BB962C8B-B14F-4D97-AF65-F5344CB8AC3E}">
        <p14:creationId xmlns:p14="http://schemas.microsoft.com/office/powerpoint/2010/main" val="2137469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2E13819C-B36B-4CAF-86CB-84504E7A6AB4}" type="datetimeFigureOut">
              <a:rPr lang="pt-BR" smtClean="0"/>
              <a:t>28/01/2015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94662BB-918D-42E7-9FC7-3222D531F9C7}" type="slidenum">
              <a:rPr lang="pt-BR" smtClean="0"/>
              <a:t>‹nº›</a:t>
            </a:fld>
            <a:endParaRPr lang="pt-BR"/>
          </a:p>
        </p:txBody>
      </p:sp>
    </p:spTree>
    <p:extLst>
      <p:ext uri="{BB962C8B-B14F-4D97-AF65-F5344CB8AC3E}">
        <p14:creationId xmlns:p14="http://schemas.microsoft.com/office/powerpoint/2010/main" val="3094757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2E13819C-B36B-4CAF-86CB-84504E7A6AB4}" type="datetimeFigureOut">
              <a:rPr lang="pt-BR" smtClean="0"/>
              <a:t>28/01/2015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94662BB-918D-42E7-9FC7-3222D531F9C7}" type="slidenum">
              <a:rPr lang="pt-BR" smtClean="0"/>
              <a:t>‹nº›</a:t>
            </a:fld>
            <a:endParaRPr lang="pt-BR"/>
          </a:p>
        </p:txBody>
      </p:sp>
    </p:spTree>
    <p:extLst>
      <p:ext uri="{BB962C8B-B14F-4D97-AF65-F5344CB8AC3E}">
        <p14:creationId xmlns:p14="http://schemas.microsoft.com/office/powerpoint/2010/main" val="304246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2E13819C-B36B-4CAF-86CB-84504E7A6AB4}" type="datetimeFigureOut">
              <a:rPr lang="pt-BR" smtClean="0"/>
              <a:t>28/01/2015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94662BB-918D-42E7-9FC7-3222D531F9C7}" type="slidenum">
              <a:rPr lang="pt-BR" smtClean="0"/>
              <a:t>‹nº›</a:t>
            </a:fld>
            <a:endParaRPr lang="pt-BR"/>
          </a:p>
        </p:txBody>
      </p:sp>
    </p:spTree>
    <p:extLst>
      <p:ext uri="{BB962C8B-B14F-4D97-AF65-F5344CB8AC3E}">
        <p14:creationId xmlns:p14="http://schemas.microsoft.com/office/powerpoint/2010/main" val="3807752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E13819C-B36B-4CAF-86CB-84504E7A6AB4}" type="datetimeFigureOut">
              <a:rPr lang="pt-BR" smtClean="0"/>
              <a:t>28/01/2015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94662BB-918D-42E7-9FC7-3222D531F9C7}" type="slidenum">
              <a:rPr lang="pt-BR" smtClean="0"/>
              <a:t>‹nº›</a:t>
            </a:fld>
            <a:endParaRPr lang="pt-BR"/>
          </a:p>
        </p:txBody>
      </p:sp>
    </p:spTree>
    <p:extLst>
      <p:ext uri="{BB962C8B-B14F-4D97-AF65-F5344CB8AC3E}">
        <p14:creationId xmlns:p14="http://schemas.microsoft.com/office/powerpoint/2010/main" val="3656312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E13819C-B36B-4CAF-86CB-84504E7A6AB4}" type="datetimeFigureOut">
              <a:rPr lang="pt-BR" smtClean="0"/>
              <a:t>28/01/2015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94662BB-918D-42E7-9FC7-3222D531F9C7}" type="slidenum">
              <a:rPr lang="pt-BR" smtClean="0"/>
              <a:t>‹nº›</a:t>
            </a:fld>
            <a:endParaRPr lang="pt-BR"/>
          </a:p>
        </p:txBody>
      </p:sp>
    </p:spTree>
    <p:extLst>
      <p:ext uri="{BB962C8B-B14F-4D97-AF65-F5344CB8AC3E}">
        <p14:creationId xmlns:p14="http://schemas.microsoft.com/office/powerpoint/2010/main" val="165364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E13819C-B36B-4CAF-86CB-84504E7A6AB4}" type="datetimeFigureOut">
              <a:rPr lang="pt-BR" smtClean="0"/>
              <a:t>28/01/2015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94662BB-918D-42E7-9FC7-3222D531F9C7}" type="slidenum">
              <a:rPr lang="pt-BR" smtClean="0"/>
              <a:t>‹nº›</a:t>
            </a:fld>
            <a:endParaRPr lang="pt-BR"/>
          </a:p>
        </p:txBody>
      </p:sp>
    </p:spTree>
    <p:extLst>
      <p:ext uri="{BB962C8B-B14F-4D97-AF65-F5344CB8AC3E}">
        <p14:creationId xmlns:p14="http://schemas.microsoft.com/office/powerpoint/2010/main" val="2067680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3819C-B36B-4CAF-86CB-84504E7A6AB4}" type="datetimeFigureOut">
              <a:rPr lang="pt-BR" smtClean="0"/>
              <a:t>28/01/2015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4662BB-918D-42E7-9FC7-3222D531F9C7}" type="slidenum">
              <a:rPr lang="pt-BR" smtClean="0"/>
              <a:t>‹nº›</a:t>
            </a:fld>
            <a:endParaRPr lang="pt-BR"/>
          </a:p>
        </p:txBody>
      </p:sp>
    </p:spTree>
    <p:extLst>
      <p:ext uri="{BB962C8B-B14F-4D97-AF65-F5344CB8AC3E}">
        <p14:creationId xmlns:p14="http://schemas.microsoft.com/office/powerpoint/2010/main" val="1394048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08298" y="2636912"/>
            <a:ext cx="7772400" cy="1470025"/>
          </a:xfrm>
        </p:spPr>
        <p:txBody>
          <a:bodyPr>
            <a:normAutofit fontScale="90000"/>
          </a:bodyPr>
          <a:lstStyle/>
          <a:p>
            <a:r>
              <a:rPr lang="pt-BR" dirty="0"/>
              <a:t> </a:t>
            </a:r>
            <a:br>
              <a:rPr lang="pt-BR" dirty="0"/>
            </a:br>
            <a:r>
              <a:rPr lang="pt-BR" dirty="0"/>
              <a:t> </a:t>
            </a:r>
            <a:br>
              <a:rPr lang="pt-BR" dirty="0"/>
            </a:br>
            <a:r>
              <a:rPr lang="pt-BR" dirty="0"/>
              <a:t> </a:t>
            </a:r>
            <a:br>
              <a:rPr lang="pt-BR" dirty="0"/>
            </a:br>
            <a:r>
              <a:rPr lang="pt-BR" sz="2700" dirty="0">
                <a:latin typeface="Arial" panose="020B0604020202020204" pitchFamily="34" charset="0"/>
                <a:cs typeface="Arial" panose="020B0604020202020204" pitchFamily="34" charset="0"/>
              </a:rPr>
              <a:t>Melhoria na atenção à saúde dos escolares de 4 a 15 anos da Escola Municipal Caio Passos, de abrangência da UBS Bairro de Fátima- Módulo 38, de Parnaíba-PI.</a:t>
            </a:r>
            <a:r>
              <a:rPr lang="pt-BR" dirty="0"/>
              <a:t/>
            </a:r>
            <a:br>
              <a:rPr lang="pt-BR" dirty="0"/>
            </a:br>
            <a:r>
              <a:rPr lang="pt-BR" dirty="0"/>
              <a:t> </a:t>
            </a:r>
            <a:br>
              <a:rPr lang="pt-BR" dirty="0"/>
            </a:br>
            <a:r>
              <a:rPr lang="pt-BR" dirty="0"/>
              <a:t/>
            </a:r>
            <a:br>
              <a:rPr lang="pt-BR" dirty="0"/>
            </a:br>
            <a:r>
              <a:rPr lang="pt-BR" dirty="0"/>
              <a:t> </a:t>
            </a:r>
            <a:br>
              <a:rPr lang="pt-BR" dirty="0"/>
            </a:br>
            <a:r>
              <a:rPr lang="pt-BR" dirty="0"/>
              <a:t> </a:t>
            </a:r>
            <a:br>
              <a:rPr lang="pt-BR" dirty="0"/>
            </a:br>
            <a:endParaRPr lang="pt-BR" dirty="0"/>
          </a:p>
        </p:txBody>
      </p:sp>
      <p:sp>
        <p:nvSpPr>
          <p:cNvPr id="3" name="Subtítulo 2"/>
          <p:cNvSpPr>
            <a:spLocks noGrp="1"/>
          </p:cNvSpPr>
          <p:nvPr>
            <p:ph type="subTitle" idx="1"/>
          </p:nvPr>
        </p:nvSpPr>
        <p:spPr>
          <a:xfrm>
            <a:off x="683568" y="3717032"/>
            <a:ext cx="7664896" cy="2783160"/>
          </a:xfrm>
        </p:spPr>
        <p:txBody>
          <a:bodyPr>
            <a:normAutofit/>
          </a:bodyPr>
          <a:lstStyle/>
          <a:p>
            <a:r>
              <a:rPr lang="pt-BR" sz="2400" dirty="0">
                <a:latin typeface="Arial" panose="020B0604020202020204" pitchFamily="34" charset="0"/>
                <a:cs typeface="Arial" panose="020B0604020202020204" pitchFamily="34" charset="0"/>
              </a:rPr>
              <a:t> </a:t>
            </a:r>
          </a:p>
          <a:p>
            <a:r>
              <a:rPr lang="pt-BR" sz="2400" dirty="0" smtClean="0">
                <a:latin typeface="Arial" panose="020B0604020202020204" pitchFamily="34" charset="0"/>
                <a:cs typeface="Arial" panose="020B0604020202020204" pitchFamily="34" charset="0"/>
              </a:rPr>
              <a:t>Aluna: Danila </a:t>
            </a:r>
            <a:r>
              <a:rPr lang="pt-BR" sz="2400" dirty="0">
                <a:latin typeface="Arial" panose="020B0604020202020204" pitchFamily="34" charset="0"/>
                <a:cs typeface="Arial" panose="020B0604020202020204" pitchFamily="34" charset="0"/>
              </a:rPr>
              <a:t>Pacheco da </a:t>
            </a:r>
            <a:r>
              <a:rPr lang="pt-BR" sz="2400" dirty="0" smtClean="0">
                <a:latin typeface="Arial" panose="020B0604020202020204" pitchFamily="34" charset="0"/>
                <a:cs typeface="Arial" panose="020B0604020202020204" pitchFamily="34" charset="0"/>
              </a:rPr>
              <a:t>Silva</a:t>
            </a:r>
          </a:p>
          <a:p>
            <a:r>
              <a:rPr lang="pt-BR" sz="2400" dirty="0" smtClean="0">
                <a:latin typeface="Arial" panose="020B0604020202020204" pitchFamily="34" charset="0"/>
                <a:cs typeface="Arial" panose="020B0604020202020204" pitchFamily="34" charset="0"/>
              </a:rPr>
              <a:t>Orientadora: Aline Basso da Silva</a:t>
            </a:r>
            <a:endParaRPr lang="pt-BR" sz="2400" dirty="0">
              <a:latin typeface="Arial" panose="020B0604020202020204" pitchFamily="34" charset="0"/>
              <a:cs typeface="Arial" panose="020B0604020202020204" pitchFamily="34" charset="0"/>
            </a:endParaRPr>
          </a:p>
          <a:p>
            <a:r>
              <a:rPr lang="pt-BR" sz="2400" dirty="0">
                <a:latin typeface="Arial" panose="020B0604020202020204" pitchFamily="34" charset="0"/>
                <a:cs typeface="Arial" panose="020B0604020202020204" pitchFamily="34" charset="0"/>
              </a:rPr>
              <a:t> </a:t>
            </a:r>
          </a:p>
          <a:p>
            <a:r>
              <a:rPr lang="pt-BR" sz="2400" dirty="0" smtClean="0">
                <a:latin typeface="Arial" panose="020B0604020202020204" pitchFamily="34" charset="0"/>
                <a:cs typeface="Arial" panose="020B0604020202020204" pitchFamily="34" charset="0"/>
              </a:rPr>
              <a:t>Parnaíba</a:t>
            </a:r>
          </a:p>
          <a:p>
            <a:r>
              <a:rPr lang="pt-BR" sz="2400" dirty="0" smtClean="0">
                <a:latin typeface="Arial" panose="020B0604020202020204" pitchFamily="34" charset="0"/>
                <a:cs typeface="Arial" panose="020B0604020202020204" pitchFamily="34" charset="0"/>
              </a:rPr>
              <a:t>2015</a:t>
            </a:r>
            <a:endParaRPr lang="pt-BR" sz="2400" dirty="0">
              <a:latin typeface="Arial" panose="020B0604020202020204" pitchFamily="34" charset="0"/>
              <a:cs typeface="Arial" panose="020B0604020202020204" pitchFamily="34" charset="0"/>
            </a:endParaRPr>
          </a:p>
        </p:txBody>
      </p:sp>
      <p:sp>
        <p:nvSpPr>
          <p:cNvPr id="4" name="CaixaDeTexto 3"/>
          <p:cNvSpPr txBox="1"/>
          <p:nvPr/>
        </p:nvSpPr>
        <p:spPr>
          <a:xfrm>
            <a:off x="2483768" y="188640"/>
            <a:ext cx="4248472" cy="1754326"/>
          </a:xfrm>
          <a:prstGeom prst="rect">
            <a:avLst/>
          </a:prstGeom>
          <a:noFill/>
        </p:spPr>
        <p:txBody>
          <a:bodyPr wrap="square" rtlCol="0">
            <a:spAutoFit/>
          </a:bodyPr>
          <a:lstStyle/>
          <a:p>
            <a:pPr algn="ctr"/>
            <a:r>
              <a:rPr lang="pt-BR" dirty="0">
                <a:latin typeface="Arial" panose="020B0604020202020204" pitchFamily="34" charset="0"/>
                <a:cs typeface="Arial" panose="020B0604020202020204" pitchFamily="34" charset="0"/>
              </a:rPr>
              <a:t>Universidade Aberta do SUS - UNASUS</a:t>
            </a:r>
          </a:p>
          <a:p>
            <a:pPr algn="ctr"/>
            <a:r>
              <a:rPr lang="pt-BR" dirty="0">
                <a:latin typeface="Arial" panose="020B0604020202020204" pitchFamily="34" charset="0"/>
                <a:cs typeface="Arial" panose="020B0604020202020204" pitchFamily="34" charset="0"/>
              </a:rPr>
              <a:t>Universidade Federal de Pelotas</a:t>
            </a:r>
          </a:p>
          <a:p>
            <a:pPr algn="ctr"/>
            <a:r>
              <a:rPr lang="pt-BR" dirty="0">
                <a:latin typeface="Arial" panose="020B0604020202020204" pitchFamily="34" charset="0"/>
                <a:cs typeface="Arial" panose="020B0604020202020204" pitchFamily="34" charset="0"/>
              </a:rPr>
              <a:t>Especialização em Saúde da Família</a:t>
            </a:r>
          </a:p>
          <a:p>
            <a:pPr algn="ctr"/>
            <a:r>
              <a:rPr lang="pt-BR" dirty="0">
                <a:latin typeface="Arial" panose="020B0604020202020204" pitchFamily="34" charset="0"/>
                <a:cs typeface="Arial" panose="020B0604020202020204" pitchFamily="34" charset="0"/>
              </a:rPr>
              <a:t>Modalidade a Distância</a:t>
            </a:r>
          </a:p>
          <a:p>
            <a:pPr algn="ctr"/>
            <a:r>
              <a:rPr lang="pt-BR" dirty="0">
                <a:latin typeface="Arial" panose="020B0604020202020204" pitchFamily="34" charset="0"/>
                <a:cs typeface="Arial" panose="020B0604020202020204" pitchFamily="34" charset="0"/>
              </a:rPr>
              <a:t>Turma 6</a:t>
            </a:r>
          </a:p>
          <a:p>
            <a:endParaRPr lang="pt-BR" dirty="0"/>
          </a:p>
        </p:txBody>
      </p:sp>
      <p:pic>
        <p:nvPicPr>
          <p:cNvPr id="5" name="Imagem 4" descr="ufpel"/>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88640"/>
            <a:ext cx="1025525" cy="1081405"/>
          </a:xfrm>
          <a:prstGeom prst="rect">
            <a:avLst/>
          </a:prstGeom>
          <a:noFill/>
          <a:ln>
            <a:noFill/>
          </a:ln>
        </p:spPr>
      </p:pic>
    </p:spTree>
    <p:extLst>
      <p:ext uri="{BB962C8B-B14F-4D97-AF65-F5344CB8AC3E}">
        <p14:creationId xmlns:p14="http://schemas.microsoft.com/office/powerpoint/2010/main" val="21141862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Metodologia</a:t>
            </a:r>
            <a:endParaRPr lang="pt-BR" dirty="0"/>
          </a:p>
        </p:txBody>
      </p:sp>
      <p:sp>
        <p:nvSpPr>
          <p:cNvPr id="3" name="Espaço Reservado para Conteúdo 2"/>
          <p:cNvSpPr>
            <a:spLocks noGrp="1"/>
          </p:cNvSpPr>
          <p:nvPr>
            <p:ph idx="1"/>
          </p:nvPr>
        </p:nvSpPr>
        <p:spPr>
          <a:xfrm>
            <a:off x="323528" y="1340768"/>
            <a:ext cx="8640960" cy="5328592"/>
          </a:xfrm>
        </p:spPr>
        <p:txBody>
          <a:bodyPr>
            <a:normAutofit fontScale="92500" lnSpcReduction="10000"/>
          </a:bodyPr>
          <a:lstStyle/>
          <a:p>
            <a:pPr marL="0" indent="0" algn="just">
              <a:buNone/>
            </a:pPr>
            <a:r>
              <a:rPr lang="pt-BR" dirty="0" smtClean="0"/>
              <a:t>Logística</a:t>
            </a:r>
          </a:p>
          <a:p>
            <a:pPr algn="just"/>
            <a:r>
              <a:rPr lang="pt-BR" dirty="0"/>
              <a:t>D</a:t>
            </a:r>
            <a:r>
              <a:rPr lang="pt-BR" dirty="0" smtClean="0"/>
              <a:t>iscussão </a:t>
            </a:r>
            <a:r>
              <a:rPr lang="pt-BR" dirty="0" smtClean="0"/>
              <a:t>sobre o PSE através de materiais </a:t>
            </a:r>
            <a:r>
              <a:rPr lang="pt-BR" dirty="0" smtClean="0"/>
              <a:t>teóricos </a:t>
            </a:r>
            <a:r>
              <a:rPr lang="pt-BR" dirty="0" smtClean="0"/>
              <a:t>educativos;</a:t>
            </a:r>
          </a:p>
          <a:p>
            <a:pPr algn="just"/>
            <a:r>
              <a:rPr lang="pt-BR" dirty="0" smtClean="0"/>
              <a:t>Elaborado ficha </a:t>
            </a:r>
            <a:r>
              <a:rPr lang="pt-BR" dirty="0" smtClean="0"/>
              <a:t>complementar, com </a:t>
            </a:r>
            <a:r>
              <a:rPr lang="pt-BR" dirty="0"/>
              <a:t>anamnese e exame </a:t>
            </a:r>
            <a:r>
              <a:rPr lang="pt-BR" dirty="0" smtClean="0"/>
              <a:t>físico</a:t>
            </a:r>
            <a:r>
              <a:rPr lang="pt-BR" dirty="0"/>
              <a:t>;</a:t>
            </a:r>
            <a:endParaRPr lang="pt-BR" dirty="0" smtClean="0"/>
          </a:p>
          <a:p>
            <a:pPr algn="just"/>
            <a:r>
              <a:rPr lang="pt-BR" dirty="0" smtClean="0"/>
              <a:t>Utilizou-se ficha </a:t>
            </a:r>
            <a:r>
              <a:rPr lang="pt-BR" dirty="0"/>
              <a:t>de acompanhamento individual do </a:t>
            </a:r>
            <a:r>
              <a:rPr lang="pt-BR" dirty="0" smtClean="0"/>
              <a:t>que </a:t>
            </a:r>
            <a:r>
              <a:rPr lang="pt-BR" dirty="0"/>
              <a:t>ficará na </a:t>
            </a:r>
            <a:r>
              <a:rPr lang="pt-BR" dirty="0" smtClean="0"/>
              <a:t>escola</a:t>
            </a:r>
          </a:p>
          <a:p>
            <a:pPr algn="just"/>
            <a:r>
              <a:rPr lang="pt-BR" dirty="0"/>
              <a:t>P</a:t>
            </a:r>
            <a:r>
              <a:rPr lang="pt-BR" dirty="0" smtClean="0"/>
              <a:t>lanilha </a:t>
            </a:r>
            <a:r>
              <a:rPr lang="pt-BR" dirty="0"/>
              <a:t>eletrônica de coleta de dados e ficha </a:t>
            </a:r>
            <a:r>
              <a:rPr lang="pt-BR" dirty="0" smtClean="0"/>
              <a:t>espelho</a:t>
            </a:r>
            <a:r>
              <a:rPr lang="pt-BR" dirty="0"/>
              <a:t> </a:t>
            </a:r>
            <a:r>
              <a:rPr lang="pt-BR" dirty="0" smtClean="0"/>
              <a:t>(acompanhamento mensal)</a:t>
            </a:r>
            <a:endParaRPr lang="pt-BR" dirty="0" smtClean="0"/>
          </a:p>
          <a:p>
            <a:pPr algn="just"/>
            <a:r>
              <a:rPr lang="pt-BR" dirty="0"/>
              <a:t>M</a:t>
            </a:r>
            <a:r>
              <a:rPr lang="pt-BR" dirty="0" smtClean="0"/>
              <a:t>onitoramento das ações desenvolvidas, proporcionando resolutividade.</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207250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b="1" dirty="0">
                <a:latin typeface="Arial" panose="020B0604020202020204" pitchFamily="34" charset="0"/>
                <a:cs typeface="Arial" panose="020B0604020202020204" pitchFamily="34" charset="0"/>
              </a:rPr>
              <a:t>Objetivos, Metas e Resultados</a:t>
            </a:r>
          </a:p>
        </p:txBody>
      </p:sp>
      <p:sp>
        <p:nvSpPr>
          <p:cNvPr id="3" name="Espaço Reservado para Conteúdo 2"/>
          <p:cNvSpPr>
            <a:spLocks noGrp="1"/>
          </p:cNvSpPr>
          <p:nvPr>
            <p:ph idx="1"/>
          </p:nvPr>
        </p:nvSpPr>
        <p:spPr>
          <a:xfrm>
            <a:off x="457200" y="1600200"/>
            <a:ext cx="8507288" cy="4925144"/>
          </a:xfrm>
        </p:spPr>
        <p:txBody>
          <a:bodyPr>
            <a:normAutofit/>
          </a:bodyPr>
          <a:lstStyle/>
          <a:p>
            <a:pPr marL="0" indent="0">
              <a:buNone/>
            </a:pPr>
            <a:r>
              <a:rPr lang="pt-BR" sz="2400" b="1" dirty="0" smtClean="0">
                <a:latin typeface="Arial" panose="020B0604020202020204" pitchFamily="34" charset="0"/>
                <a:cs typeface="Arial" panose="020B0604020202020204" pitchFamily="34" charset="0"/>
              </a:rPr>
              <a:t>Objetivo 1:  </a:t>
            </a:r>
            <a:r>
              <a:rPr lang="pt-BR" sz="2400" dirty="0">
                <a:latin typeface="Arial" panose="020B0604020202020204" pitchFamily="34" charset="0"/>
                <a:cs typeface="Arial" panose="020B0604020202020204" pitchFamily="34" charset="0"/>
              </a:rPr>
              <a:t>Ampliar a Cobertura da Atenção à Saúde dos </a:t>
            </a:r>
            <a:r>
              <a:rPr lang="pt-BR" sz="2400" dirty="0" smtClean="0">
                <a:latin typeface="Arial" panose="020B0604020202020204" pitchFamily="34" charset="0"/>
                <a:cs typeface="Arial" panose="020B0604020202020204" pitchFamily="34" charset="0"/>
              </a:rPr>
              <a:t>Escolares</a:t>
            </a:r>
          </a:p>
          <a:p>
            <a:pPr marL="0" indent="0">
              <a:buNone/>
            </a:pPr>
            <a:endParaRPr lang="pt-BR" sz="2400" dirty="0">
              <a:latin typeface="Arial" panose="020B0604020202020204" pitchFamily="34" charset="0"/>
              <a:cs typeface="Arial" panose="020B0604020202020204" pitchFamily="34" charset="0"/>
            </a:endParaRPr>
          </a:p>
          <a:p>
            <a:pPr marL="0" indent="0">
              <a:buNone/>
            </a:pPr>
            <a:endParaRPr lang="pt-BR" sz="2400" dirty="0">
              <a:latin typeface="Arial" panose="020B0604020202020204" pitchFamily="34" charset="0"/>
              <a:cs typeface="Arial" panose="020B0604020202020204" pitchFamily="34" charset="0"/>
            </a:endParaRPr>
          </a:p>
          <a:p>
            <a:pPr marL="0" indent="0">
              <a:buNone/>
            </a:pPr>
            <a:r>
              <a:rPr lang="pt-BR" sz="2400" dirty="0" smtClean="0">
                <a:latin typeface="Arial" panose="020B0604020202020204" pitchFamily="34" charset="0"/>
                <a:cs typeface="Arial" panose="020B0604020202020204" pitchFamily="34" charset="0"/>
              </a:rPr>
              <a:t> </a:t>
            </a:r>
            <a:r>
              <a:rPr lang="pt-BR" sz="2400" b="1" dirty="0">
                <a:latin typeface="Arial" panose="020B0604020202020204" pitchFamily="34" charset="0"/>
                <a:cs typeface="Arial" panose="020B0604020202020204" pitchFamily="34" charset="0"/>
              </a:rPr>
              <a:t>Meta 1: </a:t>
            </a:r>
            <a:r>
              <a:rPr lang="pt-BR" sz="2400" dirty="0">
                <a:latin typeface="Arial" panose="020B0604020202020204" pitchFamily="34" charset="0"/>
                <a:cs typeface="Arial" panose="020B0604020202020204" pitchFamily="34" charset="0"/>
              </a:rPr>
              <a:t>Ampliar a cobertura das ações na escola para 100% das crianças, adolescentes e jovens da escola alvo da intervenção.</a:t>
            </a:r>
          </a:p>
          <a:p>
            <a:pPr marL="0" indent="0">
              <a:buNone/>
            </a:pPr>
            <a:endParaRPr lang="pt-BR" dirty="0"/>
          </a:p>
        </p:txBody>
      </p:sp>
    </p:spTree>
    <p:extLst>
      <p:ext uri="{BB962C8B-B14F-4D97-AF65-F5344CB8AC3E}">
        <p14:creationId xmlns:p14="http://schemas.microsoft.com/office/powerpoint/2010/main" val="3400984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sp>
        <p:nvSpPr>
          <p:cNvPr id="3" name="Espaço Reservado para Conteúdo 2"/>
          <p:cNvSpPr>
            <a:spLocks noGrp="1"/>
          </p:cNvSpPr>
          <p:nvPr>
            <p:ph idx="1"/>
          </p:nvPr>
        </p:nvSpPr>
        <p:spPr/>
        <p:txBody>
          <a:bodyPr/>
          <a:lstStyle/>
          <a:p>
            <a:r>
              <a:rPr lang="pt-BR" dirty="0"/>
              <a:t>Ampliar a cobertura de avaliação individual de saúde para  100% das </a:t>
            </a:r>
            <a:r>
              <a:rPr lang="pt-BR" dirty="0" smtClean="0"/>
              <a:t>crianças</a:t>
            </a:r>
            <a:endParaRPr lang="pt-BR" dirty="0"/>
          </a:p>
        </p:txBody>
      </p:sp>
      <p:graphicFrame>
        <p:nvGraphicFramePr>
          <p:cNvPr id="4" name="Gráfico 3"/>
          <p:cNvGraphicFramePr/>
          <p:nvPr>
            <p:extLst>
              <p:ext uri="{D42A27DB-BD31-4B8C-83A1-F6EECF244321}">
                <p14:modId xmlns:p14="http://schemas.microsoft.com/office/powerpoint/2010/main" val="2835129112"/>
              </p:ext>
            </p:extLst>
          </p:nvPr>
        </p:nvGraphicFramePr>
        <p:xfrm>
          <a:off x="2172764" y="2921987"/>
          <a:ext cx="4671695" cy="2595245"/>
        </p:xfrm>
        <a:graphic>
          <a:graphicData uri="http://schemas.openxmlformats.org/drawingml/2006/chart">
            <c:chart xmlns:c="http://schemas.openxmlformats.org/drawingml/2006/chart" xmlns:r="http://schemas.openxmlformats.org/officeDocument/2006/relationships" r:id="rId2"/>
          </a:graphicData>
        </a:graphic>
      </p:graphicFrame>
      <p:sp>
        <p:nvSpPr>
          <p:cNvPr id="5" name="Retângulo 4"/>
          <p:cNvSpPr/>
          <p:nvPr/>
        </p:nvSpPr>
        <p:spPr>
          <a:xfrm>
            <a:off x="467544" y="5517232"/>
            <a:ext cx="8082136" cy="1200329"/>
          </a:xfrm>
          <a:prstGeom prst="rect">
            <a:avLst/>
          </a:prstGeom>
        </p:spPr>
        <p:txBody>
          <a:bodyPr wrap="square">
            <a:spAutoFit/>
          </a:bodyPr>
          <a:lstStyle/>
          <a:p>
            <a:pPr algn="just"/>
            <a:r>
              <a:rPr lang="pt-BR" dirty="0"/>
              <a:t>Figura 2: Gráfico indicativo da cobertura de setembro a novembro de 2014 do acompanhamento de escolares da Escola Caio Passos da área de cobertura mod 38 (Bairro de Fátima). Parnaíba. PI. </a:t>
            </a:r>
          </a:p>
          <a:p>
            <a:pPr algn="just"/>
            <a:r>
              <a:rPr lang="pt-BR" dirty="0"/>
              <a:t>Fonte: registros locais.</a:t>
            </a:r>
          </a:p>
        </p:txBody>
      </p:sp>
      <p:sp>
        <p:nvSpPr>
          <p:cNvPr id="6" name="Retângulo 5"/>
          <p:cNvSpPr/>
          <p:nvPr/>
        </p:nvSpPr>
        <p:spPr>
          <a:xfrm>
            <a:off x="467544" y="332656"/>
            <a:ext cx="8424936" cy="24057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pt-BR" sz="2000" dirty="0" smtClean="0"/>
          </a:p>
          <a:p>
            <a:pPr marL="285750" indent="-285750" algn="ctr">
              <a:buFont typeface="Arial" panose="020B0604020202020204" pitchFamily="34" charset="0"/>
              <a:buChar char="•"/>
            </a:pPr>
            <a:r>
              <a:rPr lang="pt-BR" sz="2000" dirty="0" smtClean="0"/>
              <a:t> </a:t>
            </a:r>
            <a:r>
              <a:rPr lang="pt-BR" sz="2000" dirty="0"/>
              <a:t>A escola alvo da intervenção obteve um </a:t>
            </a:r>
            <a:r>
              <a:rPr lang="pt-BR" sz="2000" b="1" dirty="0"/>
              <a:t>impacto positivo </a:t>
            </a:r>
            <a:r>
              <a:rPr lang="pt-BR" sz="2000" dirty="0"/>
              <a:t>no </a:t>
            </a:r>
            <a:r>
              <a:rPr lang="pt-BR" sz="2000" dirty="0" smtClean="0"/>
              <a:t>geral;</a:t>
            </a:r>
          </a:p>
          <a:p>
            <a:pPr marL="285750" indent="-285750" algn="ctr">
              <a:buFont typeface="Arial" panose="020B0604020202020204" pitchFamily="34" charset="0"/>
              <a:buChar char="•"/>
            </a:pPr>
            <a:endParaRPr lang="pt-BR" sz="2000" dirty="0" smtClean="0"/>
          </a:p>
          <a:p>
            <a:pPr marL="285750" indent="-285750" algn="ctr">
              <a:buFont typeface="Arial" panose="020B0604020202020204" pitchFamily="34" charset="0"/>
              <a:buChar char="•"/>
            </a:pPr>
            <a:r>
              <a:rPr lang="pt-BR" sz="2000" b="1" dirty="0"/>
              <a:t>A</a:t>
            </a:r>
            <a:r>
              <a:rPr lang="pt-BR" sz="2000" b="1" dirty="0" smtClean="0"/>
              <a:t>o </a:t>
            </a:r>
            <a:r>
              <a:rPr lang="pt-BR" sz="2000" b="1" dirty="0"/>
              <a:t>iniciar </a:t>
            </a:r>
            <a:r>
              <a:rPr lang="pt-BR" sz="2000" dirty="0"/>
              <a:t>as atividades evidenciou uma </a:t>
            </a:r>
            <a:r>
              <a:rPr lang="pt-BR" sz="2000" b="1" dirty="0"/>
              <a:t>cobertura de 45,3% (63)</a:t>
            </a:r>
            <a:r>
              <a:rPr lang="pt-BR" sz="2000" dirty="0"/>
              <a:t> pelo fato de decidir trabalhar por séries as atividades </a:t>
            </a:r>
            <a:r>
              <a:rPr lang="pt-BR" sz="2000" dirty="0" smtClean="0"/>
              <a:t>pactuadas;</a:t>
            </a:r>
          </a:p>
          <a:p>
            <a:pPr marL="285750" indent="-285750" algn="ctr">
              <a:buFont typeface="Arial" panose="020B0604020202020204" pitchFamily="34" charset="0"/>
              <a:buChar char="•"/>
            </a:pPr>
            <a:endParaRPr lang="pt-BR" sz="2000" dirty="0" smtClean="0"/>
          </a:p>
          <a:p>
            <a:pPr marL="285750" indent="-285750" algn="ctr">
              <a:buFont typeface="Arial" panose="020B0604020202020204" pitchFamily="34" charset="0"/>
              <a:buChar char="•"/>
            </a:pPr>
            <a:r>
              <a:rPr lang="pt-BR" sz="2000" dirty="0"/>
              <a:t>Existiram alguns faltosos, e alguns que não aceitavam participar da atividade no inicio e depois </a:t>
            </a:r>
            <a:r>
              <a:rPr lang="pt-BR" sz="2000" b="1" dirty="0"/>
              <a:t>foram convencidos e aderiram participar.</a:t>
            </a:r>
          </a:p>
          <a:p>
            <a:pPr algn="ctr"/>
            <a:endParaRPr lang="pt-BR" dirty="0"/>
          </a:p>
        </p:txBody>
      </p:sp>
    </p:spTree>
    <p:extLst>
      <p:ext uri="{BB962C8B-B14F-4D97-AF65-F5344CB8AC3E}">
        <p14:creationId xmlns:p14="http://schemas.microsoft.com/office/powerpoint/2010/main" val="14399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xit" presetSubtype="4" fill="hold" grpId="1" nodeType="clickEffect">
                                  <p:stCondLst>
                                    <p:cond delay="0"/>
                                  </p:stCondLst>
                                  <p:childTnLst>
                                    <p:anim calcmode="lin" valueType="num">
                                      <p:cBhvr additive="base">
                                        <p:cTn id="10" dur="500"/>
                                        <p:tgtEl>
                                          <p:spTgt spid="6"/>
                                        </p:tgtEl>
                                        <p:attrNameLst>
                                          <p:attrName>ppt_x</p:attrName>
                                        </p:attrNameLst>
                                      </p:cBhvr>
                                      <p:tavLst>
                                        <p:tav tm="0">
                                          <p:val>
                                            <p:strVal val="ppt_x"/>
                                          </p:val>
                                        </p:tav>
                                        <p:tav tm="100000">
                                          <p:val>
                                            <p:strVal val="ppt_x"/>
                                          </p:val>
                                        </p:tav>
                                      </p:tavLst>
                                    </p:anim>
                                    <p:anim calcmode="lin" valueType="num">
                                      <p:cBhvr additive="base">
                                        <p:cTn id="11" dur="500"/>
                                        <p:tgtEl>
                                          <p:spTgt spid="6"/>
                                        </p:tgtEl>
                                        <p:attrNameLst>
                                          <p:attrName>ppt_y</p:attrName>
                                        </p:attrNameLst>
                                      </p:cBhvr>
                                      <p:tavLst>
                                        <p:tav tm="0">
                                          <p:val>
                                            <p:strVal val="ppt_y"/>
                                          </p:val>
                                        </p:tav>
                                        <p:tav tm="100000">
                                          <p:val>
                                            <p:strVal val="1+ppt_h/2"/>
                                          </p:val>
                                        </p:tav>
                                      </p:tavLst>
                                    </p:anim>
                                    <p:set>
                                      <p:cBhvr>
                                        <p:cTn id="1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Objetivos, Metas e Resultados</a:t>
            </a:r>
          </a:p>
        </p:txBody>
      </p:sp>
      <p:sp>
        <p:nvSpPr>
          <p:cNvPr id="3" name="Espaço Reservado para Conteúdo 2"/>
          <p:cNvSpPr>
            <a:spLocks noGrp="1"/>
          </p:cNvSpPr>
          <p:nvPr>
            <p:ph idx="1"/>
          </p:nvPr>
        </p:nvSpPr>
        <p:spPr/>
        <p:txBody>
          <a:bodyPr/>
          <a:lstStyle/>
          <a:p>
            <a:r>
              <a:rPr lang="pt-BR" b="1" dirty="0"/>
              <a:t>Objetivo 2: </a:t>
            </a:r>
            <a:r>
              <a:rPr lang="pt-BR" dirty="0"/>
              <a:t>Melhorar a qualidade da atenção à saúde na escola</a:t>
            </a:r>
          </a:p>
          <a:p>
            <a:r>
              <a:rPr lang="pt-BR" b="1" dirty="0"/>
              <a:t>Metas 2: </a:t>
            </a:r>
            <a:r>
              <a:rPr lang="pt-BR" dirty="0"/>
              <a:t>Realizar avaliações clínica e psicossocial, de pressão arterial, audicação, acuidade visual, antropometria, saude bucal, calendário vacinal de 100% das crianças, adolescentes e jovens matriculados na escola alvo.</a:t>
            </a:r>
          </a:p>
          <a:p>
            <a:endParaRPr lang="pt-BR" dirty="0"/>
          </a:p>
        </p:txBody>
      </p:sp>
    </p:spTree>
    <p:extLst>
      <p:ext uri="{BB962C8B-B14F-4D97-AF65-F5344CB8AC3E}">
        <p14:creationId xmlns:p14="http://schemas.microsoft.com/office/powerpoint/2010/main" val="2221080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smtClean="0"/>
              <a:t>Resultados</a:t>
            </a:r>
            <a:endParaRPr lang="pt-BR" sz="3200"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763817301"/>
              </p:ext>
            </p:extLst>
          </p:nvPr>
        </p:nvGraphicFramePr>
        <p:xfrm>
          <a:off x="1619672" y="2416095"/>
          <a:ext cx="5616624" cy="3124944"/>
        </p:xfrm>
        <a:graphic>
          <a:graphicData uri="http://schemas.openxmlformats.org/drawingml/2006/chart">
            <c:chart xmlns:c="http://schemas.openxmlformats.org/drawingml/2006/chart" xmlns:r="http://schemas.openxmlformats.org/officeDocument/2006/relationships" r:id="rId2"/>
          </a:graphicData>
        </a:graphic>
      </p:graphicFrame>
      <p:sp>
        <p:nvSpPr>
          <p:cNvPr id="5" name="Retângulo 4"/>
          <p:cNvSpPr/>
          <p:nvPr/>
        </p:nvSpPr>
        <p:spPr>
          <a:xfrm>
            <a:off x="683568" y="5541039"/>
            <a:ext cx="7956376" cy="1200329"/>
          </a:xfrm>
          <a:prstGeom prst="rect">
            <a:avLst/>
          </a:prstGeom>
        </p:spPr>
        <p:txBody>
          <a:bodyPr wrap="square">
            <a:spAutoFit/>
          </a:bodyPr>
          <a:lstStyle/>
          <a:p>
            <a:pPr algn="just"/>
            <a:r>
              <a:rPr lang="pt-BR" dirty="0"/>
              <a:t>Figura 3: Gráfico indicativo da cobertura de agosto a outubro de 2014 do acompanhamento de busca ativa de crianças faltosas às avaliações de saúde da Escola Caio Passos da área de cobertura mod 38 (Bairro de Fátima). Parnaíba. PI. </a:t>
            </a:r>
          </a:p>
          <a:p>
            <a:pPr algn="just"/>
            <a:r>
              <a:rPr lang="pt-BR" dirty="0"/>
              <a:t>Fonte: registros locais.</a:t>
            </a:r>
          </a:p>
        </p:txBody>
      </p:sp>
      <p:sp>
        <p:nvSpPr>
          <p:cNvPr id="7" name="Retângulo 6"/>
          <p:cNvSpPr/>
          <p:nvPr/>
        </p:nvSpPr>
        <p:spPr>
          <a:xfrm>
            <a:off x="89248" y="1268760"/>
            <a:ext cx="9145016" cy="830997"/>
          </a:xfrm>
          <a:prstGeom prst="rect">
            <a:avLst/>
          </a:prstGeom>
        </p:spPr>
        <p:txBody>
          <a:bodyPr wrap="square">
            <a:spAutoFit/>
          </a:bodyPr>
          <a:lstStyle/>
          <a:p>
            <a:pPr marL="285750" indent="-285750">
              <a:buFont typeface="Arial" panose="020B0604020202020204" pitchFamily="34" charset="0"/>
              <a:buChar char="•"/>
            </a:pPr>
            <a:r>
              <a:rPr lang="pt-BR" sz="2400" dirty="0"/>
              <a:t>Fazer busca ativa de 100% das crianças faltosas às avaliações de saúde, que faltaram às aulas. </a:t>
            </a:r>
          </a:p>
        </p:txBody>
      </p:sp>
      <p:sp>
        <p:nvSpPr>
          <p:cNvPr id="8" name="Retângulo 7"/>
          <p:cNvSpPr/>
          <p:nvPr/>
        </p:nvSpPr>
        <p:spPr>
          <a:xfrm>
            <a:off x="250087" y="65901"/>
            <a:ext cx="8424936" cy="24057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000" dirty="0" smtClean="0"/>
          </a:p>
          <a:p>
            <a:pPr marL="285750" indent="-285750" algn="ctr">
              <a:buFont typeface="Arial" panose="020B0604020202020204" pitchFamily="34" charset="0"/>
              <a:buChar char="•"/>
            </a:pPr>
            <a:r>
              <a:rPr lang="pt-BR" sz="2000" dirty="0"/>
              <a:t>a estratégias </a:t>
            </a:r>
            <a:r>
              <a:rPr lang="pt-BR" sz="2000" dirty="0" smtClean="0"/>
              <a:t>de </a:t>
            </a:r>
            <a:r>
              <a:rPr lang="pt-BR" sz="2000" b="1" dirty="0" smtClean="0"/>
              <a:t>busca tiva e adesão de </a:t>
            </a:r>
            <a:r>
              <a:rPr lang="pt-BR" sz="2000" b="1" dirty="0"/>
              <a:t>faltosos </a:t>
            </a:r>
            <a:r>
              <a:rPr lang="pt-BR" sz="2000" dirty="0"/>
              <a:t>tanto na escola, como através de visita </a:t>
            </a:r>
            <a:r>
              <a:rPr lang="pt-BR" sz="2000" dirty="0" smtClean="0"/>
              <a:t>domiciliar, </a:t>
            </a:r>
            <a:r>
              <a:rPr lang="pt-BR" sz="2000" b="1" dirty="0" smtClean="0"/>
              <a:t>conseguiu </a:t>
            </a:r>
            <a:r>
              <a:rPr lang="pt-BR" sz="2000" b="1" dirty="0"/>
              <a:t>ter um sucesso </a:t>
            </a:r>
            <a:r>
              <a:rPr lang="pt-BR" sz="2000" dirty="0"/>
              <a:t>aos 10 faltosos cumulativos na </a:t>
            </a:r>
            <a:r>
              <a:rPr lang="pt-BR" sz="2000" dirty="0" smtClean="0"/>
              <a:t>intervenção ;</a:t>
            </a:r>
          </a:p>
          <a:p>
            <a:pPr marL="285750" indent="-285750" algn="ctr">
              <a:buFont typeface="Arial" panose="020B0604020202020204" pitchFamily="34" charset="0"/>
              <a:buChar char="•"/>
            </a:pPr>
            <a:endParaRPr lang="pt-BR" sz="2000" dirty="0" smtClean="0"/>
          </a:p>
          <a:p>
            <a:pPr marL="285750" indent="-285750" algn="ctr">
              <a:buFont typeface="Arial" panose="020B0604020202020204" pitchFamily="34" charset="0"/>
              <a:buChar char="•"/>
            </a:pPr>
            <a:r>
              <a:rPr lang="pt-BR" sz="2000" dirty="0"/>
              <a:t>O reflexo dessa estratégia, aumentou parcialmente a cobertura no segundo mês e obteve a adesão de alguns escolares faltosos as atividades. </a:t>
            </a:r>
            <a:endParaRPr lang="pt-BR" sz="2000" dirty="0" smtClean="0"/>
          </a:p>
        </p:txBody>
      </p:sp>
    </p:spTree>
    <p:extLst>
      <p:ext uri="{BB962C8B-B14F-4D97-AF65-F5344CB8AC3E}">
        <p14:creationId xmlns:p14="http://schemas.microsoft.com/office/powerpoint/2010/main" val="2455729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88640"/>
            <a:ext cx="8229600" cy="1143000"/>
          </a:xfrm>
        </p:spPr>
        <p:txBody>
          <a:bodyPr>
            <a:normAutofit/>
          </a:bodyPr>
          <a:lstStyle/>
          <a:p>
            <a:r>
              <a:rPr lang="pt-BR" sz="3200" dirty="0" smtClean="0"/>
              <a:t>Resultados</a:t>
            </a:r>
            <a:endParaRPr lang="pt-BR" sz="3200" dirty="0"/>
          </a:p>
        </p:txBody>
      </p:sp>
      <p:sp>
        <p:nvSpPr>
          <p:cNvPr id="3" name="Espaço Reservado para Conteúdo 2"/>
          <p:cNvSpPr>
            <a:spLocks noGrp="1"/>
          </p:cNvSpPr>
          <p:nvPr>
            <p:ph idx="1"/>
          </p:nvPr>
        </p:nvSpPr>
        <p:spPr>
          <a:xfrm>
            <a:off x="539552" y="1124744"/>
            <a:ext cx="8147248" cy="5001419"/>
          </a:xfrm>
        </p:spPr>
        <p:txBody>
          <a:bodyPr>
            <a:normAutofit/>
          </a:bodyPr>
          <a:lstStyle/>
          <a:p>
            <a:r>
              <a:rPr lang="pt-BR" sz="2400" dirty="0"/>
              <a:t>Realizar avaliação da acuidade visual em 100% dos estudantes</a:t>
            </a:r>
            <a:r>
              <a:rPr lang="pt-BR" sz="2400" dirty="0" smtClean="0"/>
              <a:t>.</a:t>
            </a:r>
          </a:p>
          <a:p>
            <a:pPr marL="0" indent="0">
              <a:buNone/>
            </a:pPr>
            <a:endParaRPr lang="pt-BR" sz="2400" dirty="0"/>
          </a:p>
          <a:p>
            <a:endParaRPr lang="pt-BR" sz="2400" dirty="0"/>
          </a:p>
        </p:txBody>
      </p:sp>
      <p:graphicFrame>
        <p:nvGraphicFramePr>
          <p:cNvPr id="4" name="Gráfico 3"/>
          <p:cNvGraphicFramePr/>
          <p:nvPr>
            <p:extLst>
              <p:ext uri="{D42A27DB-BD31-4B8C-83A1-F6EECF244321}">
                <p14:modId xmlns:p14="http://schemas.microsoft.com/office/powerpoint/2010/main" val="2539504053"/>
              </p:ext>
            </p:extLst>
          </p:nvPr>
        </p:nvGraphicFramePr>
        <p:xfrm>
          <a:off x="1943708" y="1934665"/>
          <a:ext cx="5616624" cy="3584307"/>
        </p:xfrm>
        <a:graphic>
          <a:graphicData uri="http://schemas.openxmlformats.org/drawingml/2006/chart">
            <c:chart xmlns:c="http://schemas.openxmlformats.org/drawingml/2006/chart" xmlns:r="http://schemas.openxmlformats.org/officeDocument/2006/relationships" r:id="rId2"/>
          </a:graphicData>
        </a:graphic>
      </p:graphicFrame>
      <p:sp>
        <p:nvSpPr>
          <p:cNvPr id="5" name="Retângulo 4"/>
          <p:cNvSpPr/>
          <p:nvPr/>
        </p:nvSpPr>
        <p:spPr>
          <a:xfrm>
            <a:off x="899592" y="5494274"/>
            <a:ext cx="7884368" cy="1200329"/>
          </a:xfrm>
          <a:prstGeom prst="rect">
            <a:avLst/>
          </a:prstGeom>
        </p:spPr>
        <p:txBody>
          <a:bodyPr wrap="square">
            <a:spAutoFit/>
          </a:bodyPr>
          <a:lstStyle/>
          <a:p>
            <a:r>
              <a:rPr lang="pt-BR" dirty="0"/>
              <a:t>Figura 4: Gráfico indicativo da cobertura de agosto a outubro de 2014 da avaliação da acuidade visual em escolares da Escola Caio Passos da área de cobertura mod 38 (Bairro de Fátima). Parnaíba. PI. </a:t>
            </a:r>
          </a:p>
          <a:p>
            <a:r>
              <a:rPr lang="pt-BR" dirty="0"/>
              <a:t>Fonte: registros locais.</a:t>
            </a:r>
          </a:p>
        </p:txBody>
      </p:sp>
      <p:sp>
        <p:nvSpPr>
          <p:cNvPr id="6" name="Retângulo 5"/>
          <p:cNvSpPr/>
          <p:nvPr/>
        </p:nvSpPr>
        <p:spPr>
          <a:xfrm>
            <a:off x="467544" y="188640"/>
            <a:ext cx="8424936" cy="1938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pt-BR" sz="2000" dirty="0" smtClean="0"/>
          </a:p>
          <a:p>
            <a:pPr marL="285750" indent="-285750" algn="ctr">
              <a:buFont typeface="Arial" panose="020B0604020202020204" pitchFamily="34" charset="0"/>
              <a:buChar char="•"/>
            </a:pPr>
            <a:r>
              <a:rPr lang="pt-BR" sz="2000" dirty="0"/>
              <a:t>as alterações correspondeu a minoria, caracterizando um bom resultado, logo após foi realizado a referência desses escolares para acompanhamento com o oftalmologista. </a:t>
            </a:r>
            <a:r>
              <a:rPr lang="pt-BR" sz="2000" dirty="0" smtClean="0"/>
              <a:t> </a:t>
            </a:r>
          </a:p>
        </p:txBody>
      </p:sp>
    </p:spTree>
    <p:extLst>
      <p:ext uri="{BB962C8B-B14F-4D97-AF65-F5344CB8AC3E}">
        <p14:creationId xmlns:p14="http://schemas.microsoft.com/office/powerpoint/2010/main" val="1699426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xit" presetSubtype="4" fill="hold" grpId="1" nodeType="clickEffect">
                                  <p:stCondLst>
                                    <p:cond delay="0"/>
                                  </p:stCondLst>
                                  <p:childTnLst>
                                    <p:anim calcmode="lin" valueType="num">
                                      <p:cBhvr additive="base">
                                        <p:cTn id="10" dur="500"/>
                                        <p:tgtEl>
                                          <p:spTgt spid="6"/>
                                        </p:tgtEl>
                                        <p:attrNameLst>
                                          <p:attrName>ppt_x</p:attrName>
                                        </p:attrNameLst>
                                      </p:cBhvr>
                                      <p:tavLst>
                                        <p:tav tm="0">
                                          <p:val>
                                            <p:strVal val="ppt_x"/>
                                          </p:val>
                                        </p:tav>
                                        <p:tav tm="100000">
                                          <p:val>
                                            <p:strVal val="ppt_x"/>
                                          </p:val>
                                        </p:tav>
                                      </p:tavLst>
                                    </p:anim>
                                    <p:anim calcmode="lin" valueType="num">
                                      <p:cBhvr additive="base">
                                        <p:cTn id="11" dur="500"/>
                                        <p:tgtEl>
                                          <p:spTgt spid="6"/>
                                        </p:tgtEl>
                                        <p:attrNameLst>
                                          <p:attrName>ppt_y</p:attrName>
                                        </p:attrNameLst>
                                      </p:cBhvr>
                                      <p:tavLst>
                                        <p:tav tm="0">
                                          <p:val>
                                            <p:strVal val="ppt_y"/>
                                          </p:val>
                                        </p:tav>
                                        <p:tav tm="100000">
                                          <p:val>
                                            <p:strVal val="1+ppt_h/2"/>
                                          </p:val>
                                        </p:tav>
                                      </p:tavLst>
                                    </p:anim>
                                    <p:set>
                                      <p:cBhvr>
                                        <p:cTn id="1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1143000"/>
          </a:xfrm>
        </p:spPr>
        <p:txBody>
          <a:bodyPr>
            <a:normAutofit/>
          </a:bodyPr>
          <a:lstStyle/>
          <a:p>
            <a:r>
              <a:rPr lang="pt-BR" sz="3200" dirty="0" smtClean="0"/>
              <a:t>Resultados</a:t>
            </a:r>
            <a:endParaRPr lang="pt-BR" sz="3200" dirty="0"/>
          </a:p>
        </p:txBody>
      </p:sp>
      <p:sp>
        <p:nvSpPr>
          <p:cNvPr id="3" name="Espaço Reservado para Conteúdo 2"/>
          <p:cNvSpPr>
            <a:spLocks noGrp="1"/>
          </p:cNvSpPr>
          <p:nvPr>
            <p:ph idx="1"/>
          </p:nvPr>
        </p:nvSpPr>
        <p:spPr>
          <a:xfrm>
            <a:off x="539552" y="1268760"/>
            <a:ext cx="8147248" cy="4857403"/>
          </a:xfrm>
        </p:spPr>
        <p:txBody>
          <a:bodyPr/>
          <a:lstStyle/>
          <a:p>
            <a:r>
              <a:rPr lang="pt-BR" sz="2400" dirty="0"/>
              <a:t>Garantir 100% dos educandos com o calendário vacinal em dia</a:t>
            </a:r>
          </a:p>
          <a:p>
            <a:pPr marL="0" indent="0">
              <a:buNone/>
            </a:pPr>
            <a:endParaRPr lang="pt-BR" dirty="0"/>
          </a:p>
        </p:txBody>
      </p:sp>
      <p:graphicFrame>
        <p:nvGraphicFramePr>
          <p:cNvPr id="4" name="Gráfico 3"/>
          <p:cNvGraphicFramePr/>
          <p:nvPr>
            <p:extLst>
              <p:ext uri="{D42A27DB-BD31-4B8C-83A1-F6EECF244321}">
                <p14:modId xmlns:p14="http://schemas.microsoft.com/office/powerpoint/2010/main" val="4252529488"/>
              </p:ext>
            </p:extLst>
          </p:nvPr>
        </p:nvGraphicFramePr>
        <p:xfrm>
          <a:off x="1835696" y="2132856"/>
          <a:ext cx="5328592" cy="3312368"/>
        </p:xfrm>
        <a:graphic>
          <a:graphicData uri="http://schemas.openxmlformats.org/drawingml/2006/chart">
            <c:chart xmlns:c="http://schemas.openxmlformats.org/drawingml/2006/chart" xmlns:r="http://schemas.openxmlformats.org/officeDocument/2006/relationships" r:id="rId2"/>
          </a:graphicData>
        </a:graphic>
      </p:graphicFrame>
      <p:sp>
        <p:nvSpPr>
          <p:cNvPr id="5" name="Retângulo 4"/>
          <p:cNvSpPr/>
          <p:nvPr/>
        </p:nvSpPr>
        <p:spPr>
          <a:xfrm>
            <a:off x="827584" y="5517232"/>
            <a:ext cx="7704856" cy="1200329"/>
          </a:xfrm>
          <a:prstGeom prst="rect">
            <a:avLst/>
          </a:prstGeom>
        </p:spPr>
        <p:txBody>
          <a:bodyPr wrap="square">
            <a:spAutoFit/>
          </a:bodyPr>
          <a:lstStyle/>
          <a:p>
            <a:r>
              <a:rPr lang="pt-BR" dirty="0"/>
              <a:t>Figura 5: Gráfico indicativo da cobertura de agosto a outubro de 2014 do acompanhamento do calendário vacinal em dia de escolares da Escola Caio Passos da área de cobertura mod 38 (Bairro de Fátima). Parnaíba. PI. </a:t>
            </a:r>
          </a:p>
          <a:p>
            <a:r>
              <a:rPr lang="pt-BR" dirty="0"/>
              <a:t>Fonte: registros locais.</a:t>
            </a:r>
          </a:p>
        </p:txBody>
      </p:sp>
      <p:sp>
        <p:nvSpPr>
          <p:cNvPr id="6" name="Retângulo 5"/>
          <p:cNvSpPr/>
          <p:nvPr/>
        </p:nvSpPr>
        <p:spPr>
          <a:xfrm>
            <a:off x="467544" y="242809"/>
            <a:ext cx="8424936" cy="20882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pt-BR" sz="2000" dirty="0" smtClean="0"/>
          </a:p>
          <a:p>
            <a:pPr marL="285750" indent="-285750" algn="ctr">
              <a:buFont typeface="Arial" panose="020B0604020202020204" pitchFamily="34" charset="0"/>
              <a:buChar char="•"/>
            </a:pPr>
            <a:r>
              <a:rPr lang="pt-BR" sz="2000" dirty="0"/>
              <a:t>cartôes de vacina, de crianças com 4 anos a 7 anos com vacinas ainda não realizadas correspondentes a esse período. </a:t>
            </a:r>
            <a:endParaRPr lang="pt-BR" sz="2000" dirty="0" smtClean="0"/>
          </a:p>
          <a:p>
            <a:pPr marL="285750" indent="-285750" algn="ctr">
              <a:buFont typeface="Arial" panose="020B0604020202020204" pitchFamily="34" charset="0"/>
              <a:buChar char="•"/>
            </a:pPr>
            <a:endParaRPr lang="pt-BR" sz="2000" dirty="0" smtClean="0"/>
          </a:p>
          <a:p>
            <a:pPr marL="285750" indent="-285750" algn="ctr">
              <a:buFont typeface="Arial" panose="020B0604020202020204" pitchFamily="34" charset="0"/>
              <a:buChar char="•"/>
            </a:pPr>
            <a:r>
              <a:rPr lang="pt-BR" sz="2000" dirty="0"/>
              <a:t>A dificuldade que encontramos foi em relação aos faltosos e os que não levaram cartão no período estipulado para avaliação e aplicação das vacinas. </a:t>
            </a:r>
            <a:endParaRPr lang="pt-BR" sz="2000" dirty="0" smtClean="0"/>
          </a:p>
          <a:p>
            <a:pPr marL="285750" indent="-285750" algn="ctr">
              <a:buFont typeface="Arial" panose="020B0604020202020204" pitchFamily="34" charset="0"/>
              <a:buChar char="•"/>
            </a:pPr>
            <a:endParaRPr lang="pt-BR" sz="2000" dirty="0" smtClean="0"/>
          </a:p>
        </p:txBody>
      </p:sp>
    </p:spTree>
    <p:extLst>
      <p:ext uri="{BB962C8B-B14F-4D97-AF65-F5344CB8AC3E}">
        <p14:creationId xmlns:p14="http://schemas.microsoft.com/office/powerpoint/2010/main" val="33581217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Garantir atendimento em saúde bucal para 100% das crianças que necessitarem</a:t>
            </a:r>
            <a:r>
              <a:rPr lang="pt-BR" dirty="0" smtClean="0"/>
              <a:t>.</a:t>
            </a:r>
          </a:p>
          <a:p>
            <a:pPr marL="0" indent="0">
              <a:buNone/>
            </a:pPr>
            <a:endParaRPr lang="pt-BR" dirty="0"/>
          </a:p>
        </p:txBody>
      </p:sp>
      <p:graphicFrame>
        <p:nvGraphicFramePr>
          <p:cNvPr id="4" name="Gráfico 3"/>
          <p:cNvGraphicFramePr/>
          <p:nvPr>
            <p:extLst>
              <p:ext uri="{D42A27DB-BD31-4B8C-83A1-F6EECF244321}">
                <p14:modId xmlns:p14="http://schemas.microsoft.com/office/powerpoint/2010/main" val="4082670162"/>
              </p:ext>
            </p:extLst>
          </p:nvPr>
        </p:nvGraphicFramePr>
        <p:xfrm>
          <a:off x="1389971" y="2395641"/>
          <a:ext cx="6114172" cy="3262030"/>
        </p:xfrm>
        <a:graphic>
          <a:graphicData uri="http://schemas.openxmlformats.org/drawingml/2006/chart">
            <c:chart xmlns:c="http://schemas.openxmlformats.org/drawingml/2006/chart" xmlns:r="http://schemas.openxmlformats.org/officeDocument/2006/relationships" r:id="rId2"/>
          </a:graphicData>
        </a:graphic>
      </p:graphicFrame>
      <p:sp>
        <p:nvSpPr>
          <p:cNvPr id="5" name="Retângulo 4"/>
          <p:cNvSpPr/>
          <p:nvPr/>
        </p:nvSpPr>
        <p:spPr>
          <a:xfrm>
            <a:off x="630633" y="5657671"/>
            <a:ext cx="7632848" cy="1200329"/>
          </a:xfrm>
          <a:prstGeom prst="rect">
            <a:avLst/>
          </a:prstGeom>
        </p:spPr>
        <p:txBody>
          <a:bodyPr wrap="square">
            <a:spAutoFit/>
          </a:bodyPr>
          <a:lstStyle/>
          <a:p>
            <a:r>
              <a:rPr lang="pt-BR" dirty="0"/>
              <a:t>Figura 6: Gráfico indicativo da cobertura de agosto a outubro de 2014 do atendimento em saúde bucal de escolares da Escola Caio Passos da área de cobertura mod 38 (Bairro de Fátima). Parnaíba. PI. </a:t>
            </a:r>
          </a:p>
          <a:p>
            <a:r>
              <a:rPr lang="pt-BR" dirty="0"/>
              <a:t>Fonte: registros locais.</a:t>
            </a:r>
          </a:p>
        </p:txBody>
      </p:sp>
      <p:sp>
        <p:nvSpPr>
          <p:cNvPr id="6" name="Retângulo 5"/>
          <p:cNvSpPr/>
          <p:nvPr/>
        </p:nvSpPr>
        <p:spPr>
          <a:xfrm>
            <a:off x="234589" y="260638"/>
            <a:ext cx="8424936" cy="24057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pt-BR" sz="2000" dirty="0"/>
              <a:t>A</a:t>
            </a:r>
            <a:r>
              <a:rPr lang="pt-BR" sz="2000" dirty="0" smtClean="0"/>
              <a:t> </a:t>
            </a:r>
            <a:r>
              <a:rPr lang="pt-BR" sz="2000" dirty="0"/>
              <a:t>cobertura teve aumento em relação ao primeiro mês, em que foi realizada exclusivamente pelos enfermeiros, pelo fato de nesse período de realização, os kit de higiene bucal ainda não tinha recebido e por algumas crianças faltosas a atividade.</a:t>
            </a:r>
          </a:p>
          <a:p>
            <a:pPr marL="285750" indent="-285750" algn="ctr">
              <a:buFont typeface="Arial" panose="020B0604020202020204" pitchFamily="34" charset="0"/>
              <a:buChar char="•"/>
            </a:pPr>
            <a:endParaRPr lang="pt-BR" sz="2000" dirty="0" smtClean="0"/>
          </a:p>
        </p:txBody>
      </p:sp>
    </p:spTree>
    <p:extLst>
      <p:ext uri="{BB962C8B-B14F-4D97-AF65-F5344CB8AC3E}">
        <p14:creationId xmlns:p14="http://schemas.microsoft.com/office/powerpoint/2010/main" val="24130845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b="1" dirty="0" smtClean="0"/>
              <a:t>Resultados</a:t>
            </a:r>
            <a:endParaRPr lang="pt-BR" sz="3200" b="1" dirty="0"/>
          </a:p>
        </p:txBody>
      </p:sp>
      <p:sp>
        <p:nvSpPr>
          <p:cNvPr id="3" name="Espaço Reservado para Conteúdo 2"/>
          <p:cNvSpPr>
            <a:spLocks noGrp="1"/>
          </p:cNvSpPr>
          <p:nvPr>
            <p:ph idx="1"/>
          </p:nvPr>
        </p:nvSpPr>
        <p:spPr>
          <a:xfrm>
            <a:off x="539552" y="1196752"/>
            <a:ext cx="8147248" cy="4929411"/>
          </a:xfrm>
        </p:spPr>
        <p:txBody>
          <a:bodyPr/>
          <a:lstStyle/>
          <a:p>
            <a:r>
              <a:rPr lang="pt-BR" sz="2400" b="1" dirty="0"/>
              <a:t>Rastrear 100% das crianças para indicativos de problemas de peso</a:t>
            </a:r>
            <a:r>
              <a:rPr lang="pt-BR" sz="2400" b="1" dirty="0" smtClean="0"/>
              <a:t>.</a:t>
            </a:r>
          </a:p>
          <a:p>
            <a:endParaRPr lang="pt-BR" dirty="0"/>
          </a:p>
        </p:txBody>
      </p:sp>
      <p:graphicFrame>
        <p:nvGraphicFramePr>
          <p:cNvPr id="4" name="Gráfico 3"/>
          <p:cNvGraphicFramePr/>
          <p:nvPr>
            <p:extLst>
              <p:ext uri="{D42A27DB-BD31-4B8C-83A1-F6EECF244321}">
                <p14:modId xmlns:p14="http://schemas.microsoft.com/office/powerpoint/2010/main" val="1217239703"/>
              </p:ext>
            </p:extLst>
          </p:nvPr>
        </p:nvGraphicFramePr>
        <p:xfrm>
          <a:off x="1259632" y="2060848"/>
          <a:ext cx="5760640" cy="3456384"/>
        </p:xfrm>
        <a:graphic>
          <a:graphicData uri="http://schemas.openxmlformats.org/drawingml/2006/chart">
            <c:chart xmlns:c="http://schemas.openxmlformats.org/drawingml/2006/chart" xmlns:r="http://schemas.openxmlformats.org/officeDocument/2006/relationships" r:id="rId2"/>
          </a:graphicData>
        </a:graphic>
      </p:graphicFrame>
      <p:sp>
        <p:nvSpPr>
          <p:cNvPr id="5" name="Retângulo 4"/>
          <p:cNvSpPr/>
          <p:nvPr/>
        </p:nvSpPr>
        <p:spPr>
          <a:xfrm>
            <a:off x="804102" y="5517232"/>
            <a:ext cx="7848872" cy="1200329"/>
          </a:xfrm>
          <a:prstGeom prst="rect">
            <a:avLst/>
          </a:prstGeom>
        </p:spPr>
        <p:txBody>
          <a:bodyPr wrap="square">
            <a:spAutoFit/>
          </a:bodyPr>
          <a:lstStyle/>
          <a:p>
            <a:pPr algn="just"/>
            <a:r>
              <a:rPr lang="pt-BR" dirty="0"/>
              <a:t>Figura 8: Gráfico indicativo da cobertura de setembro a novembro de 2014 de alunos da Escola Caio Passos que receberam acompanhamento antropométrico, da área de cobertura mod 38 (Bairro de Fátima). Parnaíba. PI. </a:t>
            </a:r>
          </a:p>
          <a:p>
            <a:pPr algn="just"/>
            <a:r>
              <a:rPr lang="pt-BR" dirty="0"/>
              <a:t>Fonte: registros locais.</a:t>
            </a:r>
          </a:p>
        </p:txBody>
      </p:sp>
    </p:spTree>
    <p:extLst>
      <p:ext uri="{BB962C8B-B14F-4D97-AF65-F5344CB8AC3E}">
        <p14:creationId xmlns:p14="http://schemas.microsoft.com/office/powerpoint/2010/main" val="24201581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b="1" dirty="0" smtClean="0"/>
              <a:t>Resultados</a:t>
            </a:r>
            <a:endParaRPr lang="pt-BR" sz="3200" b="1" dirty="0"/>
          </a:p>
        </p:txBody>
      </p:sp>
      <p:sp>
        <p:nvSpPr>
          <p:cNvPr id="3" name="Espaço Reservado para Conteúdo 2"/>
          <p:cNvSpPr>
            <a:spLocks noGrp="1"/>
          </p:cNvSpPr>
          <p:nvPr>
            <p:ph idx="1"/>
          </p:nvPr>
        </p:nvSpPr>
        <p:spPr>
          <a:xfrm>
            <a:off x="467544" y="1244406"/>
            <a:ext cx="8147248" cy="5361459"/>
          </a:xfrm>
        </p:spPr>
        <p:txBody>
          <a:bodyPr/>
          <a:lstStyle/>
          <a:p>
            <a:r>
              <a:rPr lang="pt-BR" sz="2400" b="1" dirty="0"/>
              <a:t>Rastrear 100% das crianças para outros riscos de </a:t>
            </a:r>
            <a:r>
              <a:rPr lang="pt-BR" sz="2400" b="1" dirty="0" smtClean="0"/>
              <a:t>morbimortalidade</a:t>
            </a:r>
          </a:p>
          <a:p>
            <a:pPr marL="0" indent="0">
              <a:buNone/>
            </a:pPr>
            <a:endParaRPr lang="pt-BR" dirty="0"/>
          </a:p>
        </p:txBody>
      </p:sp>
      <p:graphicFrame>
        <p:nvGraphicFramePr>
          <p:cNvPr id="4" name="Gráfico 3"/>
          <p:cNvGraphicFramePr/>
          <p:nvPr>
            <p:extLst>
              <p:ext uri="{D42A27DB-BD31-4B8C-83A1-F6EECF244321}">
                <p14:modId xmlns:p14="http://schemas.microsoft.com/office/powerpoint/2010/main" val="4129773434"/>
              </p:ext>
            </p:extLst>
          </p:nvPr>
        </p:nvGraphicFramePr>
        <p:xfrm>
          <a:off x="1403648" y="2204864"/>
          <a:ext cx="5544616" cy="3312367"/>
        </p:xfrm>
        <a:graphic>
          <a:graphicData uri="http://schemas.openxmlformats.org/drawingml/2006/chart">
            <c:chart xmlns:c="http://schemas.openxmlformats.org/drawingml/2006/chart" xmlns:r="http://schemas.openxmlformats.org/officeDocument/2006/relationships" r:id="rId2"/>
          </a:graphicData>
        </a:graphic>
      </p:graphicFrame>
      <p:sp>
        <p:nvSpPr>
          <p:cNvPr id="5" name="Retângulo 4"/>
          <p:cNvSpPr/>
          <p:nvPr/>
        </p:nvSpPr>
        <p:spPr>
          <a:xfrm>
            <a:off x="185918" y="5657671"/>
            <a:ext cx="8928992" cy="1200329"/>
          </a:xfrm>
          <a:prstGeom prst="rect">
            <a:avLst/>
          </a:prstGeom>
        </p:spPr>
        <p:txBody>
          <a:bodyPr wrap="square">
            <a:spAutoFit/>
          </a:bodyPr>
          <a:lstStyle/>
          <a:p>
            <a:pPr algn="just"/>
            <a:r>
              <a:rPr lang="pt-BR" dirty="0"/>
              <a:t>Figura 9: Gráfico indicativo da cobertura de setembro a novembro de 2014 de alunos da Escola Caio Passos que recebram acompanhamento clinico e psicossocial, rastreando risco de morbimortalidade da área de cobertura mod 38 (Bairro de Fátima). Parnaíba. PI. </a:t>
            </a:r>
          </a:p>
          <a:p>
            <a:pPr algn="just"/>
            <a:r>
              <a:rPr lang="pt-BR" dirty="0"/>
              <a:t>Fonte: registros locais.</a:t>
            </a:r>
          </a:p>
        </p:txBody>
      </p:sp>
    </p:spTree>
    <p:extLst>
      <p:ext uri="{BB962C8B-B14F-4D97-AF65-F5344CB8AC3E}">
        <p14:creationId xmlns:p14="http://schemas.microsoft.com/office/powerpoint/2010/main" val="1154535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8601"/>
            <a:ext cx="8229600" cy="1143000"/>
          </a:xfrm>
        </p:spPr>
        <p:txBody>
          <a:bodyPr>
            <a:normAutofit/>
          </a:bodyPr>
          <a:lstStyle/>
          <a:p>
            <a:r>
              <a:rPr lang="pt-BR" sz="2800" b="1" dirty="0" smtClean="0"/>
              <a:t>Introdução</a:t>
            </a:r>
            <a:endParaRPr lang="pt-BR" sz="2800" b="1" dirty="0"/>
          </a:p>
        </p:txBody>
      </p:sp>
      <p:sp>
        <p:nvSpPr>
          <p:cNvPr id="3" name="Espaço Reservado para Conteúdo 2"/>
          <p:cNvSpPr>
            <a:spLocks noGrp="1"/>
          </p:cNvSpPr>
          <p:nvPr>
            <p:ph idx="1"/>
          </p:nvPr>
        </p:nvSpPr>
        <p:spPr>
          <a:xfrm>
            <a:off x="179512" y="1268760"/>
            <a:ext cx="8856984" cy="5328592"/>
          </a:xfrm>
        </p:spPr>
        <p:txBody>
          <a:bodyPr>
            <a:normAutofit/>
          </a:bodyPr>
          <a:lstStyle/>
          <a:p>
            <a:pPr algn="just"/>
            <a:r>
              <a:rPr lang="pt-BR" sz="2400" dirty="0" smtClean="0">
                <a:latin typeface="Arial" panose="020B0604020202020204" pitchFamily="34" charset="0"/>
                <a:cs typeface="Arial" panose="020B0604020202020204" pitchFamily="34" charset="0"/>
              </a:rPr>
              <a:t>O PSE visa </a:t>
            </a:r>
            <a:r>
              <a:rPr lang="pt-BR" sz="2400" dirty="0">
                <a:latin typeface="Arial" panose="020B0604020202020204" pitchFamily="34" charset="0"/>
                <a:cs typeface="Arial" panose="020B0604020202020204" pitchFamily="34" charset="0"/>
              </a:rPr>
              <a:t>aproximar o serviço de saúde para a </a:t>
            </a:r>
            <a:r>
              <a:rPr lang="pt-BR" sz="2400" dirty="0" smtClean="0">
                <a:latin typeface="Arial" panose="020B0604020202020204" pitchFamily="34" charset="0"/>
                <a:cs typeface="Arial" panose="020B0604020202020204" pitchFamily="34" charset="0"/>
              </a:rPr>
              <a:t>educação e </a:t>
            </a:r>
            <a:r>
              <a:rPr lang="pt-BR" sz="2400" dirty="0" smtClean="0">
                <a:latin typeface="Arial" panose="020B0604020202020204" pitchFamily="34" charset="0"/>
                <a:cs typeface="Arial" panose="020B0604020202020204" pitchFamily="34" charset="0"/>
              </a:rPr>
              <a:t>promover corresponsabilização; </a:t>
            </a:r>
            <a:endParaRPr lang="pt-BR" sz="2400" dirty="0">
              <a:latin typeface="Arial" panose="020B0604020202020204" pitchFamily="34" charset="0"/>
              <a:cs typeface="Arial" panose="020B0604020202020204" pitchFamily="34" charset="0"/>
            </a:endParaRPr>
          </a:p>
          <a:p>
            <a:pPr marL="0" indent="0">
              <a:buNone/>
            </a:pPr>
            <a:endParaRPr lang="pt-BR" sz="2400" dirty="0" smtClean="0">
              <a:latin typeface="Arial" panose="020B0604020202020204" pitchFamily="34" charset="0"/>
              <a:cs typeface="Arial" panose="020B0604020202020204" pitchFamily="34" charset="0"/>
            </a:endParaRPr>
          </a:p>
          <a:p>
            <a:r>
              <a:rPr lang="pt-BR" sz="2400" dirty="0" smtClean="0">
                <a:latin typeface="Arial" panose="020B0604020202020204" pitchFamily="34" charset="0"/>
                <a:cs typeface="Arial" panose="020B0604020202020204" pitchFamily="34" charset="0"/>
              </a:rPr>
              <a:t>Execução de estratégias </a:t>
            </a:r>
            <a:r>
              <a:rPr lang="pt-BR" sz="2400" dirty="0">
                <a:latin typeface="Arial" panose="020B0604020202020204" pitchFamily="34" charset="0"/>
                <a:cs typeface="Arial" panose="020B0604020202020204" pitchFamily="34" charset="0"/>
              </a:rPr>
              <a:t>que possam minimizar  </a:t>
            </a:r>
            <a:r>
              <a:rPr lang="pt-BR" sz="2400" dirty="0" smtClean="0">
                <a:latin typeface="Arial" panose="020B0604020202020204" pitchFamily="34" charset="0"/>
                <a:cs typeface="Arial" panose="020B0604020202020204" pitchFamily="34" charset="0"/>
              </a:rPr>
              <a:t>desafios encontrados;</a:t>
            </a:r>
          </a:p>
          <a:p>
            <a:endParaRPr lang="pt-BR" sz="2400" dirty="0">
              <a:latin typeface="Arial" panose="020B0604020202020204" pitchFamily="34" charset="0"/>
              <a:cs typeface="Arial" panose="020B0604020202020204" pitchFamily="34" charset="0"/>
            </a:endParaRPr>
          </a:p>
          <a:p>
            <a:r>
              <a:rPr lang="pt-BR" sz="2400" dirty="0" smtClean="0">
                <a:latin typeface="Arial" panose="020B0604020202020204" pitchFamily="34" charset="0"/>
                <a:cs typeface="Arial" panose="020B0604020202020204" pitchFamily="34" charset="0"/>
              </a:rPr>
              <a:t>Parnaíba </a:t>
            </a:r>
            <a:r>
              <a:rPr lang="pt-BR" sz="2400" dirty="0">
                <a:latin typeface="Arial" panose="020B0604020202020204" pitchFamily="34" charset="0"/>
                <a:cs typeface="Arial" panose="020B0604020202020204" pitchFamily="34" charset="0"/>
              </a:rPr>
              <a:t>está </a:t>
            </a:r>
            <a:r>
              <a:rPr lang="pt-BR" sz="2400" dirty="0" smtClean="0">
                <a:latin typeface="Arial" panose="020B0604020202020204" pitchFamily="34" charset="0"/>
                <a:cs typeface="Arial" panose="020B0604020202020204" pitchFamily="34" charset="0"/>
              </a:rPr>
              <a:t>localizada </a:t>
            </a:r>
            <a:r>
              <a:rPr lang="pt-BR" sz="2400" dirty="0">
                <a:latin typeface="Arial" panose="020B0604020202020204" pitchFamily="34" charset="0"/>
                <a:cs typeface="Arial" panose="020B0604020202020204" pitchFamily="34" charset="0"/>
              </a:rPr>
              <a:t>na região </a:t>
            </a:r>
            <a:r>
              <a:rPr lang="pt-BR" sz="2400" dirty="0" smtClean="0">
                <a:latin typeface="Arial" panose="020B0604020202020204" pitchFamily="34" charset="0"/>
                <a:cs typeface="Arial" panose="020B0604020202020204" pitchFamily="34" charset="0"/>
              </a:rPr>
              <a:t>Nordeste, </a:t>
            </a:r>
            <a:r>
              <a:rPr lang="pt-BR" sz="2400" dirty="0">
                <a:latin typeface="Arial" panose="020B0604020202020204" pitchFamily="34" charset="0"/>
                <a:cs typeface="Arial" panose="020B0604020202020204" pitchFamily="34" charset="0"/>
              </a:rPr>
              <a:t>na microrregião do Litoral </a:t>
            </a:r>
            <a:r>
              <a:rPr lang="pt-BR" sz="2400" dirty="0" smtClean="0">
                <a:latin typeface="Arial" panose="020B0604020202020204" pitchFamily="34" charset="0"/>
                <a:cs typeface="Arial" panose="020B0604020202020204" pitchFamily="34" charset="0"/>
              </a:rPr>
              <a:t>Piauiense, possui 145.705 habitantes e abrange 39 ESF distribuidas em distritos de saúde.</a:t>
            </a:r>
          </a:p>
          <a:p>
            <a:endParaRPr lang="pt-BR" sz="2400" dirty="0" smtClean="0">
              <a:latin typeface="Arial" panose="020B0604020202020204" pitchFamily="34" charset="0"/>
              <a:cs typeface="Arial" panose="020B0604020202020204" pitchFamily="34" charset="0"/>
            </a:endParaRPr>
          </a:p>
          <a:p>
            <a:pPr marL="0" indent="0">
              <a:buNone/>
            </a:pPr>
            <a:endParaRPr lang="pt-BR" sz="2400" dirty="0" smtClean="0"/>
          </a:p>
          <a:p>
            <a:endParaRPr lang="pt-BR" sz="2400" dirty="0"/>
          </a:p>
        </p:txBody>
      </p:sp>
    </p:spTree>
    <p:extLst>
      <p:ext uri="{BB962C8B-B14F-4D97-AF65-F5344CB8AC3E}">
        <p14:creationId xmlns:p14="http://schemas.microsoft.com/office/powerpoint/2010/main" val="3921240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a:t>Objetivos, Metas e Resultados</a:t>
            </a:r>
          </a:p>
        </p:txBody>
      </p:sp>
      <p:sp>
        <p:nvSpPr>
          <p:cNvPr id="3" name="Espaço Reservado para Conteúdo 2"/>
          <p:cNvSpPr>
            <a:spLocks noGrp="1"/>
          </p:cNvSpPr>
          <p:nvPr>
            <p:ph idx="1"/>
          </p:nvPr>
        </p:nvSpPr>
        <p:spPr/>
        <p:txBody>
          <a:bodyPr/>
          <a:lstStyle/>
          <a:p>
            <a:r>
              <a:rPr lang="pt-BR" sz="2400" b="1" dirty="0">
                <a:latin typeface="Arial" panose="020B0604020202020204" pitchFamily="34" charset="0"/>
                <a:cs typeface="Arial" panose="020B0604020202020204" pitchFamily="34" charset="0"/>
              </a:rPr>
              <a:t>Objetivo 3: </a:t>
            </a:r>
            <a:r>
              <a:rPr lang="pt-BR" sz="2400" dirty="0">
                <a:latin typeface="Arial" panose="020B0604020202020204" pitchFamily="34" charset="0"/>
                <a:cs typeface="Arial" panose="020B0604020202020204" pitchFamily="34" charset="0"/>
              </a:rPr>
              <a:t>Melhorar a adesão às ações na </a:t>
            </a:r>
            <a:r>
              <a:rPr lang="pt-BR" sz="2400" dirty="0" smtClean="0">
                <a:latin typeface="Arial" panose="020B0604020202020204" pitchFamily="34" charset="0"/>
                <a:cs typeface="Arial" panose="020B0604020202020204" pitchFamily="34" charset="0"/>
              </a:rPr>
              <a:t>escola</a:t>
            </a:r>
          </a:p>
          <a:p>
            <a:pPr marL="0" indent="0">
              <a:buNone/>
            </a:pPr>
            <a:endParaRPr lang="pt-BR" sz="2400" dirty="0" smtClean="0">
              <a:latin typeface="Arial" panose="020B0604020202020204" pitchFamily="34" charset="0"/>
              <a:cs typeface="Arial" panose="020B0604020202020204" pitchFamily="34" charset="0"/>
            </a:endParaRPr>
          </a:p>
          <a:p>
            <a:r>
              <a:rPr lang="pt-BR" sz="2400" b="1" dirty="0">
                <a:latin typeface="Arial" panose="020B0604020202020204" pitchFamily="34" charset="0"/>
                <a:cs typeface="Arial" panose="020B0604020202020204" pitchFamily="34" charset="0"/>
              </a:rPr>
              <a:t>Meta 3: </a:t>
            </a:r>
            <a:r>
              <a:rPr lang="pt-BR" sz="2400" dirty="0">
                <a:latin typeface="Arial" panose="020B0604020202020204" pitchFamily="34" charset="0"/>
                <a:cs typeface="Arial" panose="020B0604020202020204" pitchFamily="34" charset="0"/>
              </a:rPr>
              <a:t>Fazer busca ativa de 100% que não compareceram às ações realizadas na escola.</a:t>
            </a:r>
          </a:p>
          <a:p>
            <a:endParaRPr lang="pt-BR" dirty="0"/>
          </a:p>
          <a:p>
            <a:endParaRPr lang="pt-BR" dirty="0"/>
          </a:p>
        </p:txBody>
      </p:sp>
    </p:spTree>
    <p:extLst>
      <p:ext uri="{BB962C8B-B14F-4D97-AF65-F5344CB8AC3E}">
        <p14:creationId xmlns:p14="http://schemas.microsoft.com/office/powerpoint/2010/main" val="1043030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Objetivos, Metas e Resultados</a:t>
            </a:r>
          </a:p>
        </p:txBody>
      </p:sp>
      <p:sp>
        <p:nvSpPr>
          <p:cNvPr id="3" name="Espaço Reservado para Conteúdo 2"/>
          <p:cNvSpPr>
            <a:spLocks noGrp="1"/>
          </p:cNvSpPr>
          <p:nvPr>
            <p:ph idx="1"/>
          </p:nvPr>
        </p:nvSpPr>
        <p:spPr/>
        <p:txBody>
          <a:bodyPr/>
          <a:lstStyle/>
          <a:p>
            <a:r>
              <a:rPr lang="pt-BR" b="1" dirty="0"/>
              <a:t>Objetivo 4: </a:t>
            </a:r>
            <a:r>
              <a:rPr lang="pt-BR" dirty="0"/>
              <a:t>Melhorar Registro das </a:t>
            </a:r>
            <a:r>
              <a:rPr lang="pt-BR" dirty="0" smtClean="0"/>
              <a:t>Informações</a:t>
            </a:r>
          </a:p>
          <a:p>
            <a:r>
              <a:rPr lang="pt-BR" b="1" dirty="0"/>
              <a:t>Meta 4: </a:t>
            </a:r>
            <a:r>
              <a:rPr lang="pt-BR" dirty="0"/>
              <a:t>Manter, na UBS, registro atualizado em planilha e/ou prontuário de 100% dos escolares.</a:t>
            </a:r>
          </a:p>
          <a:p>
            <a:endParaRPr lang="pt-BR" dirty="0"/>
          </a:p>
          <a:p>
            <a:endParaRPr lang="pt-BR" dirty="0"/>
          </a:p>
        </p:txBody>
      </p:sp>
    </p:spTree>
    <p:extLst>
      <p:ext uri="{BB962C8B-B14F-4D97-AF65-F5344CB8AC3E}">
        <p14:creationId xmlns:p14="http://schemas.microsoft.com/office/powerpoint/2010/main" val="3482866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b="1" dirty="0" smtClean="0">
                <a:latin typeface="Arial" panose="020B0604020202020204" pitchFamily="34" charset="0"/>
                <a:cs typeface="Arial" panose="020B0604020202020204" pitchFamily="34" charset="0"/>
              </a:rPr>
              <a:t>Resultados</a:t>
            </a:r>
            <a:endParaRPr lang="pt-BR" sz="3200" b="1"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467544" y="1340768"/>
            <a:ext cx="8219256" cy="4785395"/>
          </a:xfrm>
        </p:spPr>
        <p:txBody>
          <a:bodyPr/>
          <a:lstStyle/>
          <a:p>
            <a:r>
              <a:rPr lang="pt-BR" sz="2400" dirty="0">
                <a:latin typeface="Arial" panose="020B0604020202020204" pitchFamily="34" charset="0"/>
                <a:cs typeface="Arial" panose="020B0604020202020204" pitchFamily="34" charset="0"/>
              </a:rPr>
              <a:t>Melhorar registro das informações</a:t>
            </a:r>
          </a:p>
          <a:p>
            <a:endParaRPr lang="pt-BR" dirty="0"/>
          </a:p>
        </p:txBody>
      </p:sp>
      <p:graphicFrame>
        <p:nvGraphicFramePr>
          <p:cNvPr id="4" name="Gráfico 3"/>
          <p:cNvGraphicFramePr/>
          <p:nvPr>
            <p:extLst>
              <p:ext uri="{D42A27DB-BD31-4B8C-83A1-F6EECF244321}">
                <p14:modId xmlns:p14="http://schemas.microsoft.com/office/powerpoint/2010/main" val="607722338"/>
              </p:ext>
            </p:extLst>
          </p:nvPr>
        </p:nvGraphicFramePr>
        <p:xfrm>
          <a:off x="1763688" y="1916832"/>
          <a:ext cx="5472832" cy="3458363"/>
        </p:xfrm>
        <a:graphic>
          <a:graphicData uri="http://schemas.openxmlformats.org/drawingml/2006/chart">
            <c:chart xmlns:c="http://schemas.openxmlformats.org/drawingml/2006/chart" xmlns:r="http://schemas.openxmlformats.org/officeDocument/2006/relationships" r:id="rId2"/>
          </a:graphicData>
        </a:graphic>
      </p:graphicFrame>
      <p:sp>
        <p:nvSpPr>
          <p:cNvPr id="5" name="Retângulo 4"/>
          <p:cNvSpPr/>
          <p:nvPr/>
        </p:nvSpPr>
        <p:spPr>
          <a:xfrm>
            <a:off x="467544" y="5407315"/>
            <a:ext cx="8136903" cy="1200329"/>
          </a:xfrm>
          <a:prstGeom prst="rect">
            <a:avLst/>
          </a:prstGeom>
        </p:spPr>
        <p:txBody>
          <a:bodyPr wrap="square">
            <a:spAutoFit/>
          </a:bodyPr>
          <a:lstStyle/>
          <a:p>
            <a:pPr algn="just"/>
            <a:r>
              <a:rPr lang="pt-BR" dirty="0"/>
              <a:t>Figura 7: Gráfico indicativo da cobertura de setembro a novembro de 2014 do acompanhamento de escolares da Escola Caio Passos da área de cobertura mod 38 (Bairro de Fátima) com registro atualizado. Parnaíba. PI. </a:t>
            </a:r>
          </a:p>
          <a:p>
            <a:pPr algn="just"/>
            <a:r>
              <a:rPr lang="pt-BR" dirty="0"/>
              <a:t>Fonte: registros locais.</a:t>
            </a:r>
          </a:p>
        </p:txBody>
      </p:sp>
    </p:spTree>
    <p:extLst>
      <p:ext uri="{BB962C8B-B14F-4D97-AF65-F5344CB8AC3E}">
        <p14:creationId xmlns:p14="http://schemas.microsoft.com/office/powerpoint/2010/main" val="40215692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b="1" dirty="0" smtClean="0"/>
              <a:t>Objetivos, Metas e Resultados</a:t>
            </a:r>
            <a:endParaRPr lang="pt-BR" sz="2400" b="1" dirty="0"/>
          </a:p>
        </p:txBody>
      </p:sp>
      <p:sp>
        <p:nvSpPr>
          <p:cNvPr id="3" name="Espaço Reservado para Conteúdo 2"/>
          <p:cNvSpPr>
            <a:spLocks noGrp="1"/>
          </p:cNvSpPr>
          <p:nvPr>
            <p:ph idx="1"/>
          </p:nvPr>
        </p:nvSpPr>
        <p:spPr/>
        <p:txBody>
          <a:bodyPr>
            <a:normAutofit/>
          </a:bodyPr>
          <a:lstStyle/>
          <a:p>
            <a:pPr algn="just"/>
            <a:r>
              <a:rPr lang="pt-BR" sz="2400" b="1" dirty="0">
                <a:latin typeface="Arial" panose="020B0604020202020204" pitchFamily="34" charset="0"/>
                <a:cs typeface="Arial" panose="020B0604020202020204" pitchFamily="34" charset="0"/>
              </a:rPr>
              <a:t>Objetivo 5: </a:t>
            </a:r>
            <a:r>
              <a:rPr lang="pt-BR" sz="2400" dirty="0">
                <a:latin typeface="Arial" panose="020B0604020202020204" pitchFamily="34" charset="0"/>
                <a:cs typeface="Arial" panose="020B0604020202020204" pitchFamily="34" charset="0"/>
              </a:rPr>
              <a:t>Promover a saúde das crianças, adolescentes e </a:t>
            </a:r>
            <a:r>
              <a:rPr lang="pt-BR" sz="2400" dirty="0" smtClean="0">
                <a:latin typeface="Arial" panose="020B0604020202020204" pitchFamily="34" charset="0"/>
                <a:cs typeface="Arial" panose="020B0604020202020204" pitchFamily="34" charset="0"/>
              </a:rPr>
              <a:t>jovens</a:t>
            </a:r>
          </a:p>
          <a:p>
            <a:pPr marL="0" indent="0" algn="just">
              <a:buNone/>
            </a:pPr>
            <a:endParaRPr lang="pt-BR" sz="2400" dirty="0" smtClean="0">
              <a:latin typeface="Arial" panose="020B0604020202020204" pitchFamily="34" charset="0"/>
              <a:cs typeface="Arial" panose="020B0604020202020204" pitchFamily="34" charset="0"/>
            </a:endParaRPr>
          </a:p>
          <a:p>
            <a:pPr algn="just"/>
            <a:r>
              <a:rPr lang="pt-BR" sz="2400" b="1" dirty="0">
                <a:latin typeface="Arial" panose="020B0604020202020204" pitchFamily="34" charset="0"/>
                <a:cs typeface="Arial" panose="020B0604020202020204" pitchFamily="34" charset="0"/>
              </a:rPr>
              <a:t>Metas 5: </a:t>
            </a:r>
            <a:r>
              <a:rPr lang="pt-BR" sz="2400" dirty="0">
                <a:latin typeface="Arial" panose="020B0604020202020204" pitchFamily="34" charset="0"/>
                <a:cs typeface="Arial" panose="020B0604020202020204" pitchFamily="34" charset="0"/>
              </a:rPr>
              <a:t>Proporcionar orientação nutricional, prevenção de acidentes, bullying, atividade fisica, os direitos assegurados para vítimas de violência, cuidado com o ambiente, prevenção de alcool e drogas, riscos de tabagismo, DST, higiene bucal e gravidez na adolescência para 100% das crianças, adolescentes e jovens matriculados na escola alvo.</a:t>
            </a:r>
          </a:p>
          <a:p>
            <a:endParaRPr lang="pt-BR" dirty="0"/>
          </a:p>
          <a:p>
            <a:pPr marL="0" indent="0">
              <a:buNone/>
            </a:pPr>
            <a:endParaRPr lang="pt-BR" dirty="0"/>
          </a:p>
        </p:txBody>
      </p:sp>
    </p:spTree>
    <p:extLst>
      <p:ext uri="{BB962C8B-B14F-4D97-AF65-F5344CB8AC3E}">
        <p14:creationId xmlns:p14="http://schemas.microsoft.com/office/powerpoint/2010/main" val="25839556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smtClean="0"/>
              <a:t>Resultados</a:t>
            </a:r>
            <a:endParaRPr lang="pt-BR" sz="3200" dirty="0"/>
          </a:p>
        </p:txBody>
      </p:sp>
      <p:sp>
        <p:nvSpPr>
          <p:cNvPr id="3" name="Espaço Reservado para Conteúdo 2"/>
          <p:cNvSpPr>
            <a:spLocks noGrp="1"/>
          </p:cNvSpPr>
          <p:nvPr>
            <p:ph idx="1"/>
          </p:nvPr>
        </p:nvSpPr>
        <p:spPr>
          <a:xfrm>
            <a:off x="611560" y="1412776"/>
            <a:ext cx="8075240" cy="4713387"/>
          </a:xfrm>
        </p:spPr>
        <p:txBody>
          <a:bodyPr/>
          <a:lstStyle/>
          <a:p>
            <a:r>
              <a:rPr lang="pt-BR" sz="2400" b="1" dirty="0"/>
              <a:t>Fornecer orientações sobre saúde bucal para 100% </a:t>
            </a:r>
            <a:r>
              <a:rPr lang="pt-BR" sz="2400" b="1" dirty="0" smtClean="0"/>
              <a:t>crianças</a:t>
            </a:r>
          </a:p>
          <a:p>
            <a:pPr marL="0" indent="0">
              <a:buNone/>
            </a:pPr>
            <a:endParaRPr lang="pt-BR" dirty="0"/>
          </a:p>
        </p:txBody>
      </p:sp>
      <p:graphicFrame>
        <p:nvGraphicFramePr>
          <p:cNvPr id="4" name="Gráfico 3"/>
          <p:cNvGraphicFramePr/>
          <p:nvPr>
            <p:extLst>
              <p:ext uri="{D42A27DB-BD31-4B8C-83A1-F6EECF244321}">
                <p14:modId xmlns:p14="http://schemas.microsoft.com/office/powerpoint/2010/main" val="2645497222"/>
              </p:ext>
            </p:extLst>
          </p:nvPr>
        </p:nvGraphicFramePr>
        <p:xfrm>
          <a:off x="1507096" y="2077779"/>
          <a:ext cx="6111552" cy="3395716"/>
        </p:xfrm>
        <a:graphic>
          <a:graphicData uri="http://schemas.openxmlformats.org/drawingml/2006/chart">
            <c:chart xmlns:c="http://schemas.openxmlformats.org/drawingml/2006/chart" xmlns:r="http://schemas.openxmlformats.org/officeDocument/2006/relationships" r:id="rId2"/>
          </a:graphicData>
        </a:graphic>
      </p:graphicFrame>
      <p:sp>
        <p:nvSpPr>
          <p:cNvPr id="5" name="Retângulo 4"/>
          <p:cNvSpPr/>
          <p:nvPr/>
        </p:nvSpPr>
        <p:spPr>
          <a:xfrm>
            <a:off x="395536" y="5657671"/>
            <a:ext cx="8568952" cy="1200329"/>
          </a:xfrm>
          <a:prstGeom prst="rect">
            <a:avLst/>
          </a:prstGeom>
        </p:spPr>
        <p:txBody>
          <a:bodyPr wrap="square">
            <a:spAutoFit/>
          </a:bodyPr>
          <a:lstStyle/>
          <a:p>
            <a:pPr algn="just"/>
            <a:r>
              <a:rPr lang="pt-BR" dirty="0"/>
              <a:t>Figura 10: Gráfico indicativo da cobertura de setembro a novembro de 2014 de adolescentes orientados sobre saúde alimentar da Escola Caio Passos da área de cobertura mod 38 (Bairro de Fátima). Parnaíba. PI. </a:t>
            </a:r>
          </a:p>
          <a:p>
            <a:pPr algn="just"/>
            <a:r>
              <a:rPr lang="pt-BR" dirty="0"/>
              <a:t>Fonte: registros locais.</a:t>
            </a:r>
          </a:p>
        </p:txBody>
      </p:sp>
    </p:spTree>
    <p:extLst>
      <p:ext uri="{BB962C8B-B14F-4D97-AF65-F5344CB8AC3E}">
        <p14:creationId xmlns:p14="http://schemas.microsoft.com/office/powerpoint/2010/main" val="38018428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b="1" dirty="0" smtClean="0"/>
              <a:t>Resultados</a:t>
            </a:r>
            <a:endParaRPr lang="pt-BR" sz="3200" b="1" dirty="0"/>
          </a:p>
        </p:txBody>
      </p:sp>
      <p:sp>
        <p:nvSpPr>
          <p:cNvPr id="3" name="Espaço Reservado para Conteúdo 2"/>
          <p:cNvSpPr>
            <a:spLocks noGrp="1"/>
          </p:cNvSpPr>
          <p:nvPr>
            <p:ph idx="1"/>
          </p:nvPr>
        </p:nvSpPr>
        <p:spPr/>
        <p:txBody>
          <a:bodyPr/>
          <a:lstStyle/>
          <a:p>
            <a:r>
              <a:rPr lang="pt-BR" sz="2400" dirty="0" smtClean="0"/>
              <a:t>Fornecer orientações sobre promoção de saúde para 100% de crianças e adolescentes.</a:t>
            </a:r>
          </a:p>
          <a:p>
            <a:pPr marL="0" indent="0">
              <a:buNone/>
            </a:pPr>
            <a:r>
              <a:rPr lang="pt-BR" sz="2400" dirty="0" smtClean="0"/>
              <a:t>- As </a:t>
            </a:r>
            <a:r>
              <a:rPr lang="pt-BR" sz="2400" dirty="0"/>
              <a:t>metas para o objetivo 06 foram unificadas</a:t>
            </a:r>
            <a:r>
              <a:rPr lang="pt-BR" sz="2400" dirty="0" smtClean="0"/>
              <a:t>;</a:t>
            </a:r>
          </a:p>
          <a:p>
            <a:pPr marL="0" indent="0">
              <a:buNone/>
            </a:pPr>
            <a:r>
              <a:rPr lang="pt-BR" sz="2400" dirty="0" smtClean="0"/>
              <a:t>- Essas práticas de promoção foram adequadas a faixa etária de cada educando;</a:t>
            </a:r>
            <a:endParaRPr lang="pt-BR" sz="2400" dirty="0"/>
          </a:p>
          <a:p>
            <a:endParaRPr lang="pt-BR" sz="2800" dirty="0" smtClean="0"/>
          </a:p>
          <a:p>
            <a:endParaRPr lang="pt-BR" sz="2800" dirty="0"/>
          </a:p>
          <a:p>
            <a:endParaRPr lang="pt-BR" sz="2800" dirty="0"/>
          </a:p>
        </p:txBody>
      </p:sp>
      <p:sp>
        <p:nvSpPr>
          <p:cNvPr id="5" name="Retângulo 4"/>
          <p:cNvSpPr/>
          <p:nvPr/>
        </p:nvSpPr>
        <p:spPr>
          <a:xfrm>
            <a:off x="539552" y="3933056"/>
            <a:ext cx="8280920"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Arial" panose="020B0604020202020204" pitchFamily="34" charset="0"/>
              <a:buChar char="•"/>
            </a:pPr>
            <a:r>
              <a:rPr lang="pt-BR" sz="2000" dirty="0" smtClean="0"/>
              <a:t>Enfatizamos </a:t>
            </a:r>
            <a:r>
              <a:rPr lang="pt-BR" sz="2000" dirty="0"/>
              <a:t>a importância do acompanhamento desse alunado para fins de prevenção de doenças, situações agravantes e/ou complicações decorrentes das </a:t>
            </a:r>
            <a:r>
              <a:rPr lang="pt-BR" sz="2000" dirty="0" smtClean="0"/>
              <a:t>mesmas;</a:t>
            </a:r>
          </a:p>
          <a:p>
            <a:pPr algn="ctr"/>
            <a:endParaRPr lang="pt-BR" sz="2000" dirty="0" smtClean="0"/>
          </a:p>
          <a:p>
            <a:pPr marL="342900" indent="-342900" algn="ctr">
              <a:buFont typeface="Arial" panose="020B0604020202020204" pitchFamily="34" charset="0"/>
              <a:buChar char="•"/>
            </a:pPr>
            <a:r>
              <a:rPr lang="pt-BR" sz="2000" dirty="0" smtClean="0"/>
              <a:t>Orientação durante as reuniões mostrando o impacto e fragilidades de seus filhos dentro da escola, apoiando e ajudando a conduzir certas situações vivenciadas ;</a:t>
            </a:r>
          </a:p>
        </p:txBody>
      </p:sp>
    </p:spTree>
    <p:extLst>
      <p:ext uri="{BB962C8B-B14F-4D97-AF65-F5344CB8AC3E}">
        <p14:creationId xmlns:p14="http://schemas.microsoft.com/office/powerpoint/2010/main" val="36739947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smtClean="0"/>
              <a:t>Resultados</a:t>
            </a:r>
            <a:endParaRPr lang="pt-BR" sz="3200"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938688772"/>
              </p:ext>
            </p:extLst>
          </p:nvPr>
        </p:nvGraphicFramePr>
        <p:xfrm>
          <a:off x="1115616" y="1739949"/>
          <a:ext cx="6131024" cy="3561259"/>
        </p:xfrm>
        <a:graphic>
          <a:graphicData uri="http://schemas.openxmlformats.org/drawingml/2006/chart">
            <c:chart xmlns:c="http://schemas.openxmlformats.org/drawingml/2006/chart" xmlns:r="http://schemas.openxmlformats.org/officeDocument/2006/relationships" r:id="rId2"/>
          </a:graphicData>
        </a:graphic>
      </p:graphicFrame>
      <p:sp>
        <p:nvSpPr>
          <p:cNvPr id="5" name="Retângulo 4"/>
          <p:cNvSpPr/>
          <p:nvPr/>
        </p:nvSpPr>
        <p:spPr>
          <a:xfrm>
            <a:off x="971600" y="5301208"/>
            <a:ext cx="6840760" cy="1200329"/>
          </a:xfrm>
          <a:prstGeom prst="rect">
            <a:avLst/>
          </a:prstGeom>
        </p:spPr>
        <p:txBody>
          <a:bodyPr wrap="square">
            <a:spAutoFit/>
          </a:bodyPr>
          <a:lstStyle/>
          <a:p>
            <a:pPr algn="just"/>
            <a:r>
              <a:rPr lang="pt-BR" dirty="0"/>
              <a:t>Figura 11: Gráfico indicativo da cobertura de setembro a novembro de 2014 de adolecentes orientados sobre saúde ambiental da Escola Caio Passos da área de cobertura mod 38 (Bairro de Fátima). Parnaíba. PI. </a:t>
            </a:r>
          </a:p>
          <a:p>
            <a:pPr algn="just"/>
            <a:r>
              <a:rPr lang="pt-BR" dirty="0"/>
              <a:t>Fonte: registros locais.</a:t>
            </a:r>
          </a:p>
        </p:txBody>
      </p:sp>
      <p:sp>
        <p:nvSpPr>
          <p:cNvPr id="8" name="Retângulo 7"/>
          <p:cNvSpPr/>
          <p:nvPr/>
        </p:nvSpPr>
        <p:spPr>
          <a:xfrm>
            <a:off x="478759" y="404664"/>
            <a:ext cx="8064896"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As ações de promoção da saúde tiveram 100% de cobertura e adesão dos escolares sobre todas as temáticas trabalhadas baseadas nas </a:t>
            </a:r>
            <a:r>
              <a:rPr lang="pt-BR" dirty="0" smtClean="0"/>
              <a:t>fragilidades.</a:t>
            </a:r>
            <a:endParaRPr lang="pt-BR" dirty="0"/>
          </a:p>
          <a:p>
            <a:pPr algn="ctr"/>
            <a:endParaRPr lang="pt-BR" dirty="0"/>
          </a:p>
        </p:txBody>
      </p:sp>
    </p:spTree>
    <p:extLst>
      <p:ext uri="{BB962C8B-B14F-4D97-AF65-F5344CB8AC3E}">
        <p14:creationId xmlns:p14="http://schemas.microsoft.com/office/powerpoint/2010/main" val="31783487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6856" y="18601"/>
            <a:ext cx="8229600" cy="1143000"/>
          </a:xfrm>
        </p:spPr>
        <p:txBody>
          <a:bodyPr>
            <a:normAutofit/>
          </a:bodyPr>
          <a:lstStyle/>
          <a:p>
            <a:r>
              <a:rPr lang="pt-BR" sz="3200" dirty="0" smtClean="0"/>
              <a:t>Resultados</a:t>
            </a:r>
            <a:endParaRPr lang="pt-BR" sz="3200"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346776856"/>
              </p:ext>
            </p:extLst>
          </p:nvPr>
        </p:nvGraphicFramePr>
        <p:xfrm>
          <a:off x="1547664" y="1700808"/>
          <a:ext cx="6347048" cy="3921299"/>
        </p:xfrm>
        <a:graphic>
          <a:graphicData uri="http://schemas.openxmlformats.org/drawingml/2006/chart">
            <c:chart xmlns:c="http://schemas.openxmlformats.org/drawingml/2006/chart" xmlns:r="http://schemas.openxmlformats.org/officeDocument/2006/relationships" r:id="rId2"/>
          </a:graphicData>
        </a:graphic>
      </p:graphicFrame>
      <p:sp>
        <p:nvSpPr>
          <p:cNvPr id="5" name="Retângulo 4"/>
          <p:cNvSpPr/>
          <p:nvPr/>
        </p:nvSpPr>
        <p:spPr>
          <a:xfrm>
            <a:off x="683568" y="5657671"/>
            <a:ext cx="7614592" cy="1200329"/>
          </a:xfrm>
          <a:prstGeom prst="rect">
            <a:avLst/>
          </a:prstGeom>
        </p:spPr>
        <p:txBody>
          <a:bodyPr wrap="square">
            <a:spAutoFit/>
          </a:bodyPr>
          <a:lstStyle/>
          <a:p>
            <a:r>
              <a:rPr lang="pt-BR" dirty="0"/>
              <a:t>Figura 12: Gráfico indicativo da cobertura de setembro a novembro de 2014 de adolescentes orientados sobre prevenção de àlcool e drogas na Escola Caio Passos da área de cobertura mod 38 (Bairro de Fátima). Parnaíba. PI. </a:t>
            </a:r>
          </a:p>
          <a:p>
            <a:r>
              <a:rPr lang="pt-BR" dirty="0"/>
              <a:t>Fonte: registros locais.</a:t>
            </a:r>
          </a:p>
        </p:txBody>
      </p:sp>
      <p:sp>
        <p:nvSpPr>
          <p:cNvPr id="6" name="CaixaDeTexto 5"/>
          <p:cNvSpPr txBox="1"/>
          <p:nvPr/>
        </p:nvSpPr>
        <p:spPr>
          <a:xfrm>
            <a:off x="683568" y="1109935"/>
            <a:ext cx="7992888" cy="461665"/>
          </a:xfrm>
          <a:prstGeom prst="rect">
            <a:avLst/>
          </a:prstGeom>
          <a:noFill/>
        </p:spPr>
        <p:txBody>
          <a:bodyPr wrap="square" rtlCol="0">
            <a:spAutoFit/>
          </a:bodyPr>
          <a:lstStyle/>
          <a:p>
            <a:r>
              <a:rPr lang="pt-BR" sz="2400" dirty="0" smtClean="0"/>
              <a:t>- Orientação Prevenção de àlcool e drogas</a:t>
            </a:r>
            <a:endParaRPr lang="pt-BR" sz="2400" dirty="0"/>
          </a:p>
        </p:txBody>
      </p:sp>
      <p:sp>
        <p:nvSpPr>
          <p:cNvPr id="3" name="Retângulo 2"/>
          <p:cNvSpPr/>
          <p:nvPr/>
        </p:nvSpPr>
        <p:spPr>
          <a:xfrm>
            <a:off x="611560" y="116632"/>
            <a:ext cx="8136904"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Participação ativa dos mesmos, através de teatros, exposição de vídeos educativos, acrósticos, exposição monitorada, uso de fantoches e inserção interdisciplinar ;</a:t>
            </a:r>
          </a:p>
        </p:txBody>
      </p:sp>
    </p:spTree>
    <p:extLst>
      <p:ext uri="{BB962C8B-B14F-4D97-AF65-F5344CB8AC3E}">
        <p14:creationId xmlns:p14="http://schemas.microsoft.com/office/powerpoint/2010/main" val="30529706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3944" y="116632"/>
            <a:ext cx="8229600" cy="1143000"/>
          </a:xfrm>
        </p:spPr>
        <p:txBody>
          <a:bodyPr>
            <a:normAutofit/>
          </a:bodyPr>
          <a:lstStyle/>
          <a:p>
            <a:r>
              <a:rPr lang="pt-BR" sz="2400" b="1" dirty="0" smtClean="0">
                <a:latin typeface="Arial" panose="020B0604020202020204" pitchFamily="34" charset="0"/>
                <a:cs typeface="Arial" panose="020B0604020202020204" pitchFamily="34" charset="0"/>
              </a:rPr>
              <a:t>Resultados</a:t>
            </a:r>
            <a:endParaRPr lang="pt-BR" sz="2400" b="1"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328264" y="1052736"/>
            <a:ext cx="8358536" cy="5073427"/>
          </a:xfrm>
        </p:spPr>
        <p:txBody>
          <a:bodyPr>
            <a:normAutofit/>
          </a:bodyPr>
          <a:lstStyle/>
          <a:p>
            <a:pPr algn="just"/>
            <a:r>
              <a:rPr lang="pt-BR" sz="2400" dirty="0" smtClean="0">
                <a:latin typeface="Arial" panose="020B0604020202020204" pitchFamily="34" charset="0"/>
                <a:cs typeface="Arial" panose="020B0604020202020204" pitchFamily="34" charset="0"/>
              </a:rPr>
              <a:t>Orientações </a:t>
            </a:r>
            <a:r>
              <a:rPr lang="pt-BR" sz="2400" dirty="0">
                <a:latin typeface="Arial" panose="020B0604020202020204" pitchFamily="34" charset="0"/>
                <a:cs typeface="Arial" panose="020B0604020202020204" pitchFamily="34" charset="0"/>
              </a:rPr>
              <a:t>sobre doenças sexualmente transmissíveis</a:t>
            </a:r>
          </a:p>
        </p:txBody>
      </p:sp>
      <p:graphicFrame>
        <p:nvGraphicFramePr>
          <p:cNvPr id="4" name="Gráfico 3"/>
          <p:cNvGraphicFramePr/>
          <p:nvPr>
            <p:extLst>
              <p:ext uri="{D42A27DB-BD31-4B8C-83A1-F6EECF244321}">
                <p14:modId xmlns:p14="http://schemas.microsoft.com/office/powerpoint/2010/main" val="1775729945"/>
              </p:ext>
            </p:extLst>
          </p:nvPr>
        </p:nvGraphicFramePr>
        <p:xfrm>
          <a:off x="1331640" y="1608874"/>
          <a:ext cx="6336704"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5" name="Retângulo 4"/>
          <p:cNvSpPr/>
          <p:nvPr/>
        </p:nvSpPr>
        <p:spPr>
          <a:xfrm>
            <a:off x="328264" y="5445224"/>
            <a:ext cx="8640960" cy="1200329"/>
          </a:xfrm>
          <a:prstGeom prst="rect">
            <a:avLst/>
          </a:prstGeom>
        </p:spPr>
        <p:txBody>
          <a:bodyPr wrap="square">
            <a:spAutoFit/>
          </a:bodyPr>
          <a:lstStyle/>
          <a:p>
            <a:pPr algn="just"/>
            <a:r>
              <a:rPr lang="pt-BR" dirty="0"/>
              <a:t>Figura 13: Gráfico indicativo da cobertura de setembro a novembro de 2014 de adolescentes com acesso a orientações sobre doenças sexualmente transmissíveis da Escola Caio Passos da área de cobertura mod 38 (Bairro de Fátima). Parnaíba. PI. </a:t>
            </a:r>
          </a:p>
          <a:p>
            <a:pPr algn="just"/>
            <a:r>
              <a:rPr lang="pt-BR" dirty="0"/>
              <a:t>Fonte: registros locais.</a:t>
            </a:r>
          </a:p>
        </p:txBody>
      </p:sp>
    </p:spTree>
    <p:extLst>
      <p:ext uri="{BB962C8B-B14F-4D97-AF65-F5344CB8AC3E}">
        <p14:creationId xmlns:p14="http://schemas.microsoft.com/office/powerpoint/2010/main" val="26184203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6856" y="110951"/>
            <a:ext cx="8229600" cy="1143000"/>
          </a:xfrm>
        </p:spPr>
        <p:txBody>
          <a:bodyPr>
            <a:normAutofit/>
          </a:bodyPr>
          <a:lstStyle/>
          <a:p>
            <a:r>
              <a:rPr lang="pt-BR" sz="2400" b="1" dirty="0" smtClean="0">
                <a:latin typeface="Arial" panose="020B0604020202020204" pitchFamily="34" charset="0"/>
                <a:cs typeface="Arial" panose="020B0604020202020204" pitchFamily="34" charset="0"/>
              </a:rPr>
              <a:t>Resultados</a:t>
            </a:r>
            <a:endParaRPr lang="pt-BR" sz="2400" b="1" dirty="0">
              <a:latin typeface="Arial" panose="020B0604020202020204" pitchFamily="34" charset="0"/>
              <a:cs typeface="Arial" panose="020B0604020202020204" pitchFamily="34" charset="0"/>
            </a:endParaRPr>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655462499"/>
              </p:ext>
            </p:extLst>
          </p:nvPr>
        </p:nvGraphicFramePr>
        <p:xfrm>
          <a:off x="1331640" y="1700808"/>
          <a:ext cx="6408712" cy="36004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tângulo 4"/>
          <p:cNvSpPr/>
          <p:nvPr/>
        </p:nvSpPr>
        <p:spPr>
          <a:xfrm>
            <a:off x="755576" y="5445224"/>
            <a:ext cx="7920880" cy="1200329"/>
          </a:xfrm>
          <a:prstGeom prst="rect">
            <a:avLst/>
          </a:prstGeom>
        </p:spPr>
        <p:txBody>
          <a:bodyPr wrap="square">
            <a:spAutoFit/>
          </a:bodyPr>
          <a:lstStyle/>
          <a:p>
            <a:pPr algn="just"/>
            <a:r>
              <a:rPr lang="pt-BR" dirty="0"/>
              <a:t>Figura 14: Gráfico indicativo da cobertura de setembro a novembro de 2014 de adolescentes orientados sobre prevenção de gravidez na adolescência da Escola Caio Passos da área de cobertura mod 38 (Bairro de Fátima). Parnaíba. PI. </a:t>
            </a:r>
          </a:p>
          <a:p>
            <a:pPr algn="just"/>
            <a:r>
              <a:rPr lang="pt-BR" dirty="0"/>
              <a:t>Fonte: registros locais.</a:t>
            </a:r>
          </a:p>
        </p:txBody>
      </p:sp>
      <p:sp>
        <p:nvSpPr>
          <p:cNvPr id="3" name="CaixaDeTexto 2"/>
          <p:cNvSpPr txBox="1"/>
          <p:nvPr/>
        </p:nvSpPr>
        <p:spPr>
          <a:xfrm>
            <a:off x="251520" y="1046688"/>
            <a:ext cx="9613068" cy="461665"/>
          </a:xfrm>
          <a:prstGeom prst="rect">
            <a:avLst/>
          </a:prstGeom>
          <a:noFill/>
        </p:spPr>
        <p:txBody>
          <a:bodyPr wrap="square" rtlCol="0">
            <a:spAutoFit/>
          </a:bodyPr>
          <a:lstStyle/>
          <a:p>
            <a:pPr marL="342900" indent="-342900">
              <a:buFont typeface="Arial" panose="020B0604020202020204" pitchFamily="34" charset="0"/>
              <a:buChar char="•"/>
            </a:pPr>
            <a:r>
              <a:rPr lang="pt-BR" sz="2400" dirty="0" smtClean="0">
                <a:latin typeface="Arial" panose="020B0604020202020204" pitchFamily="34" charset="0"/>
                <a:cs typeface="Arial" panose="020B0604020202020204" pitchFamily="34" charset="0"/>
              </a:rPr>
              <a:t> Orientados </a:t>
            </a:r>
            <a:r>
              <a:rPr lang="pt-BR" sz="2400" dirty="0">
                <a:latin typeface="Arial" panose="020B0604020202020204" pitchFamily="34" charset="0"/>
                <a:cs typeface="Arial" panose="020B0604020202020204" pitchFamily="34" charset="0"/>
              </a:rPr>
              <a:t>sobre prevenção de gravidez na adolescência</a:t>
            </a:r>
          </a:p>
        </p:txBody>
      </p:sp>
    </p:spTree>
    <p:extLst>
      <p:ext uri="{BB962C8B-B14F-4D97-AF65-F5344CB8AC3E}">
        <p14:creationId xmlns:p14="http://schemas.microsoft.com/office/powerpoint/2010/main" val="2938962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b="1" dirty="0"/>
              <a:t>Introdução</a:t>
            </a:r>
          </a:p>
        </p:txBody>
      </p:sp>
      <p:sp>
        <p:nvSpPr>
          <p:cNvPr id="3" name="Espaço Reservado para Conteúdo 2"/>
          <p:cNvSpPr>
            <a:spLocks noGrp="1"/>
          </p:cNvSpPr>
          <p:nvPr>
            <p:ph idx="1"/>
          </p:nvPr>
        </p:nvSpPr>
        <p:spPr/>
        <p:txBody>
          <a:bodyPr/>
          <a:lstStyle/>
          <a:p>
            <a:r>
              <a:rPr lang="pt-BR" sz="2400" dirty="0">
                <a:latin typeface="Arial" panose="020B0604020202020204" pitchFamily="34" charset="0"/>
                <a:cs typeface="Arial" panose="020B0604020202020204" pitchFamily="34" charset="0"/>
              </a:rPr>
              <a:t>A ESF </a:t>
            </a:r>
            <a:r>
              <a:rPr lang="pt-BR" sz="2400" dirty="0" smtClean="0">
                <a:latin typeface="Arial" panose="020B0604020202020204" pitchFamily="34" charset="0"/>
                <a:cs typeface="Arial" panose="020B0604020202020204" pitchFamily="34" charset="0"/>
              </a:rPr>
              <a:t>desenvolve </a:t>
            </a:r>
            <a:r>
              <a:rPr lang="pt-BR" sz="2400" dirty="0">
                <a:latin typeface="Arial" panose="020B0604020202020204" pitchFamily="34" charset="0"/>
                <a:cs typeface="Arial" panose="020B0604020202020204" pitchFamily="34" charset="0"/>
              </a:rPr>
              <a:t>ações do PSE, porém de forma esporádica e em menor proporção e intensidade;</a:t>
            </a:r>
          </a:p>
          <a:p>
            <a:pPr marL="0" indent="0">
              <a:buNone/>
            </a:pPr>
            <a:endParaRPr lang="pt-BR" sz="2400" dirty="0">
              <a:latin typeface="Arial" panose="020B0604020202020204" pitchFamily="34" charset="0"/>
              <a:cs typeface="Arial" panose="020B0604020202020204" pitchFamily="34" charset="0"/>
            </a:endParaRPr>
          </a:p>
          <a:p>
            <a:r>
              <a:rPr lang="pt-BR" sz="2400" dirty="0">
                <a:latin typeface="Arial" panose="020B0604020202020204" pitchFamily="34" charset="0"/>
                <a:cs typeface="Arial" panose="020B0604020202020204" pitchFamily="34" charset="0"/>
              </a:rPr>
              <a:t>Trata-se de uma unidade recém-inaugurada, em zona urbana, com 2.211 famílias cadastradas e  público de 4.236 pessoas;</a:t>
            </a:r>
          </a:p>
          <a:p>
            <a:endParaRPr lang="pt-BR" sz="2400" dirty="0">
              <a:latin typeface="Arial" panose="020B0604020202020204" pitchFamily="34" charset="0"/>
              <a:cs typeface="Arial" panose="020B0604020202020204" pitchFamily="34" charset="0"/>
            </a:endParaRPr>
          </a:p>
          <a:p>
            <a:r>
              <a:rPr lang="pt-BR" sz="2400" dirty="0">
                <a:latin typeface="Arial" panose="020B0604020202020204" pitchFamily="34" charset="0"/>
                <a:cs typeface="Arial" panose="020B0604020202020204" pitchFamily="34" charset="0"/>
              </a:rPr>
              <a:t>  O propósito é de deixar arraigado o PSE e haja continuidade das intervenções;</a:t>
            </a:r>
          </a:p>
          <a:p>
            <a:endParaRPr lang="pt-BR" dirty="0" smtClean="0"/>
          </a:p>
          <a:p>
            <a:endParaRPr lang="pt-BR" dirty="0"/>
          </a:p>
        </p:txBody>
      </p:sp>
    </p:spTree>
    <p:extLst>
      <p:ext uri="{BB962C8B-B14F-4D97-AF65-F5344CB8AC3E}">
        <p14:creationId xmlns:p14="http://schemas.microsoft.com/office/powerpoint/2010/main" val="26723648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b="1" dirty="0" smtClean="0"/>
              <a:t>Resultados</a:t>
            </a:r>
            <a:endParaRPr lang="pt-BR" sz="3200" b="1" dirty="0"/>
          </a:p>
        </p:txBody>
      </p:sp>
      <p:sp>
        <p:nvSpPr>
          <p:cNvPr id="3" name="Espaço Reservado para Conteúdo 2"/>
          <p:cNvSpPr>
            <a:spLocks noGrp="1"/>
          </p:cNvSpPr>
          <p:nvPr>
            <p:ph idx="1"/>
          </p:nvPr>
        </p:nvSpPr>
        <p:spPr>
          <a:xfrm>
            <a:off x="395536" y="1412776"/>
            <a:ext cx="8291264" cy="4713387"/>
          </a:xfrm>
        </p:spPr>
        <p:txBody>
          <a:bodyPr>
            <a:normAutofit/>
          </a:bodyPr>
          <a:lstStyle/>
          <a:p>
            <a:r>
              <a:rPr lang="pt-BR" sz="2400" dirty="0" smtClean="0"/>
              <a:t>Orientados sobre bullying</a:t>
            </a:r>
            <a:endParaRPr lang="pt-BR" sz="2400" dirty="0"/>
          </a:p>
        </p:txBody>
      </p:sp>
      <p:graphicFrame>
        <p:nvGraphicFramePr>
          <p:cNvPr id="4" name="Gráfico 3"/>
          <p:cNvGraphicFramePr/>
          <p:nvPr>
            <p:extLst>
              <p:ext uri="{D42A27DB-BD31-4B8C-83A1-F6EECF244321}">
                <p14:modId xmlns:p14="http://schemas.microsoft.com/office/powerpoint/2010/main" val="99793142"/>
              </p:ext>
            </p:extLst>
          </p:nvPr>
        </p:nvGraphicFramePr>
        <p:xfrm>
          <a:off x="1187624" y="1916832"/>
          <a:ext cx="6336704" cy="3384376"/>
        </p:xfrm>
        <a:graphic>
          <a:graphicData uri="http://schemas.openxmlformats.org/drawingml/2006/chart">
            <c:chart xmlns:c="http://schemas.openxmlformats.org/drawingml/2006/chart" xmlns:r="http://schemas.openxmlformats.org/officeDocument/2006/relationships" r:id="rId2"/>
          </a:graphicData>
        </a:graphic>
      </p:graphicFrame>
      <p:sp>
        <p:nvSpPr>
          <p:cNvPr id="5" name="Retângulo 4"/>
          <p:cNvSpPr/>
          <p:nvPr/>
        </p:nvSpPr>
        <p:spPr>
          <a:xfrm>
            <a:off x="827584" y="5445224"/>
            <a:ext cx="7560840" cy="1200329"/>
          </a:xfrm>
          <a:prstGeom prst="rect">
            <a:avLst/>
          </a:prstGeom>
        </p:spPr>
        <p:txBody>
          <a:bodyPr wrap="square">
            <a:spAutoFit/>
          </a:bodyPr>
          <a:lstStyle/>
          <a:p>
            <a:pPr algn="just"/>
            <a:r>
              <a:rPr lang="pt-BR" dirty="0"/>
              <a:t>Figura 15: Gráfico indicativo da cobertura de setembro a novembro de 2014 de adolescentes orientados quanto a bullying na Escola Caio Passos da área de cobertura mod 38 (Bairro de Fátima). Parnaíba. PI. </a:t>
            </a:r>
          </a:p>
          <a:p>
            <a:pPr algn="just"/>
            <a:r>
              <a:rPr lang="pt-BR" dirty="0"/>
              <a:t>Fonte: registros locais.</a:t>
            </a:r>
          </a:p>
        </p:txBody>
      </p:sp>
    </p:spTree>
    <p:extLst>
      <p:ext uri="{BB962C8B-B14F-4D97-AF65-F5344CB8AC3E}">
        <p14:creationId xmlns:p14="http://schemas.microsoft.com/office/powerpoint/2010/main" val="26145236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1143000"/>
          </a:xfrm>
        </p:spPr>
        <p:txBody>
          <a:bodyPr>
            <a:normAutofit/>
          </a:bodyPr>
          <a:lstStyle/>
          <a:p>
            <a:r>
              <a:rPr lang="pt-BR" sz="2400" b="1" dirty="0" smtClean="0">
                <a:latin typeface="Arial" panose="020B0604020202020204" pitchFamily="34" charset="0"/>
                <a:cs typeface="Arial" panose="020B0604020202020204" pitchFamily="34" charset="0"/>
              </a:rPr>
              <a:t>Discussão</a:t>
            </a:r>
            <a:endParaRPr lang="pt-BR" sz="2400" b="1"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251520" y="1268760"/>
            <a:ext cx="8686800" cy="5257800"/>
          </a:xfrm>
        </p:spPr>
        <p:txBody>
          <a:bodyPr>
            <a:normAutofit lnSpcReduction="10000"/>
          </a:bodyPr>
          <a:lstStyle/>
          <a:p>
            <a:pPr algn="just"/>
            <a:r>
              <a:rPr lang="pt-BR" sz="2600" dirty="0" smtClean="0">
                <a:latin typeface="Arial" panose="020B0604020202020204" pitchFamily="34" charset="0"/>
                <a:cs typeface="Arial" panose="020B0604020202020204" pitchFamily="34" charset="0"/>
              </a:rPr>
              <a:t>O vínculo </a:t>
            </a:r>
            <a:r>
              <a:rPr lang="pt-BR" sz="2600" dirty="0">
                <a:latin typeface="Arial" panose="020B0604020202020204" pitchFamily="34" charset="0"/>
                <a:cs typeface="Arial" panose="020B0604020202020204" pitchFamily="34" charset="0"/>
              </a:rPr>
              <a:t>firmado com a escola e os escolares </a:t>
            </a:r>
            <a:r>
              <a:rPr lang="pt-BR" sz="2600" dirty="0" smtClean="0">
                <a:latin typeface="Arial" panose="020B0604020202020204" pitchFamily="34" charset="0"/>
                <a:cs typeface="Arial" panose="020B0604020202020204" pitchFamily="34" charset="0"/>
              </a:rPr>
              <a:t>gerou </a:t>
            </a:r>
            <a:r>
              <a:rPr lang="pt-BR" sz="2600" dirty="0">
                <a:latin typeface="Arial" panose="020B0604020202020204" pitchFamily="34" charset="0"/>
                <a:cs typeface="Arial" panose="020B0604020202020204" pitchFamily="34" charset="0"/>
              </a:rPr>
              <a:t>impacto </a:t>
            </a:r>
            <a:r>
              <a:rPr lang="pt-BR" sz="2600" dirty="0" smtClean="0">
                <a:latin typeface="Arial" panose="020B0604020202020204" pitchFamily="34" charset="0"/>
                <a:cs typeface="Arial" panose="020B0604020202020204" pitchFamily="34" charset="0"/>
              </a:rPr>
              <a:t>significante;</a:t>
            </a:r>
          </a:p>
          <a:p>
            <a:pPr algn="just"/>
            <a:endParaRPr lang="pt-BR" sz="2600" dirty="0" smtClean="0">
              <a:latin typeface="Arial" panose="020B0604020202020204" pitchFamily="34" charset="0"/>
              <a:cs typeface="Arial" panose="020B0604020202020204" pitchFamily="34" charset="0"/>
            </a:endParaRPr>
          </a:p>
          <a:p>
            <a:pPr algn="just"/>
            <a:r>
              <a:rPr lang="pt-BR" sz="2600" dirty="0">
                <a:latin typeface="Arial" panose="020B0604020202020204" pitchFamily="34" charset="0"/>
                <a:cs typeface="Arial" panose="020B0604020202020204" pitchFamily="34" charset="0"/>
              </a:rPr>
              <a:t>A</a:t>
            </a:r>
            <a:r>
              <a:rPr lang="pt-BR" sz="2600" dirty="0" smtClean="0">
                <a:latin typeface="Arial" panose="020B0604020202020204" pitchFamily="34" charset="0"/>
                <a:cs typeface="Arial" panose="020B0604020202020204" pitchFamily="34" charset="0"/>
              </a:rPr>
              <a:t> </a:t>
            </a:r>
            <a:r>
              <a:rPr lang="pt-BR" sz="2600" dirty="0" smtClean="0">
                <a:latin typeface="Arial" panose="020B0604020202020204" pitchFamily="34" charset="0"/>
                <a:cs typeface="Arial" panose="020B0604020202020204" pitchFamily="34" charset="0"/>
              </a:rPr>
              <a:t>adesão e </a:t>
            </a:r>
            <a:r>
              <a:rPr lang="pt-BR" sz="2600" dirty="0" smtClean="0">
                <a:latin typeface="Arial" panose="020B0604020202020204" pitchFamily="34" charset="0"/>
                <a:cs typeface="Arial" panose="020B0604020202020204" pitchFamily="34" charset="0"/>
              </a:rPr>
              <a:t>cobertura </a:t>
            </a:r>
            <a:r>
              <a:rPr lang="pt-BR" sz="2600" dirty="0">
                <a:latin typeface="Arial" panose="020B0604020202020204" pitchFamily="34" charset="0"/>
                <a:cs typeface="Arial" panose="020B0604020202020204" pitchFamily="34" charset="0"/>
              </a:rPr>
              <a:t>foi </a:t>
            </a:r>
            <a:r>
              <a:rPr lang="pt-BR" sz="2600" dirty="0" smtClean="0">
                <a:latin typeface="Arial" panose="020B0604020202020204" pitchFamily="34" charset="0"/>
                <a:cs typeface="Arial" panose="020B0604020202020204" pitchFamily="34" charset="0"/>
              </a:rPr>
              <a:t>positiva</a:t>
            </a:r>
            <a:r>
              <a:rPr lang="pt-BR" sz="2600" dirty="0">
                <a:latin typeface="Arial" panose="020B0604020202020204" pitchFamily="34" charset="0"/>
                <a:cs typeface="Arial" panose="020B0604020202020204" pitchFamily="34" charset="0"/>
              </a:rPr>
              <a:t>, </a:t>
            </a:r>
            <a:r>
              <a:rPr lang="pt-BR" sz="2600" dirty="0" smtClean="0">
                <a:latin typeface="Arial" panose="020B0604020202020204" pitchFamily="34" charset="0"/>
                <a:cs typeface="Arial" panose="020B0604020202020204" pitchFamily="34" charset="0"/>
              </a:rPr>
              <a:t>apesarporém </a:t>
            </a:r>
            <a:r>
              <a:rPr lang="pt-BR" sz="2600" dirty="0">
                <a:latin typeface="Arial" panose="020B0604020202020204" pitchFamily="34" charset="0"/>
                <a:cs typeface="Arial" panose="020B0604020202020204" pitchFamily="34" charset="0"/>
              </a:rPr>
              <a:t>por conta de </a:t>
            </a:r>
            <a:r>
              <a:rPr lang="pt-BR" sz="2600" dirty="0" smtClean="0">
                <a:latin typeface="Arial" panose="020B0604020202020204" pitchFamily="34" charset="0"/>
                <a:cs typeface="Arial" panose="020B0604020202020204" pitchFamily="34" charset="0"/>
              </a:rPr>
              <a:t>faltosos que não </a:t>
            </a:r>
            <a:r>
              <a:rPr lang="pt-BR" sz="2600" dirty="0">
                <a:latin typeface="Arial" panose="020B0604020202020204" pitchFamily="34" charset="0"/>
                <a:cs typeface="Arial" panose="020B0604020202020204" pitchFamily="34" charset="0"/>
              </a:rPr>
              <a:t>aderiram as </a:t>
            </a:r>
            <a:r>
              <a:rPr lang="pt-BR" sz="2600" dirty="0" smtClean="0">
                <a:latin typeface="Arial" panose="020B0604020202020204" pitchFamily="34" charset="0"/>
                <a:cs typeface="Arial" panose="020B0604020202020204" pitchFamily="34" charset="0"/>
              </a:rPr>
              <a:t>atividades</a:t>
            </a:r>
            <a:r>
              <a:rPr lang="pt-BR" sz="2600" dirty="0">
                <a:latin typeface="Arial" panose="020B0604020202020204" pitchFamily="34" charset="0"/>
                <a:cs typeface="Arial" panose="020B0604020202020204" pitchFamily="34" charset="0"/>
              </a:rPr>
              <a:t>;</a:t>
            </a:r>
            <a:endParaRPr lang="pt-BR" sz="2600" dirty="0" smtClean="0">
              <a:latin typeface="Arial" panose="020B0604020202020204" pitchFamily="34" charset="0"/>
              <a:cs typeface="Arial" panose="020B0604020202020204" pitchFamily="34" charset="0"/>
            </a:endParaRPr>
          </a:p>
          <a:p>
            <a:pPr marL="0" indent="0" algn="just">
              <a:buNone/>
            </a:pPr>
            <a:endParaRPr lang="pt-BR" sz="2600" dirty="0">
              <a:latin typeface="Arial" panose="020B0604020202020204" pitchFamily="34" charset="0"/>
              <a:cs typeface="Arial" panose="020B0604020202020204" pitchFamily="34" charset="0"/>
            </a:endParaRPr>
          </a:p>
          <a:p>
            <a:pPr algn="just"/>
            <a:r>
              <a:rPr lang="pt-BR" sz="2600" dirty="0">
                <a:latin typeface="Arial" panose="020B0604020202020204" pitchFamily="34" charset="0"/>
                <a:cs typeface="Arial" panose="020B0604020202020204" pitchFamily="34" charset="0"/>
              </a:rPr>
              <a:t>P</a:t>
            </a:r>
            <a:r>
              <a:rPr lang="pt-BR" sz="2600" dirty="0" smtClean="0">
                <a:latin typeface="Arial" panose="020B0604020202020204" pitchFamily="34" charset="0"/>
                <a:cs typeface="Arial" panose="020B0604020202020204" pitchFamily="34" charset="0"/>
              </a:rPr>
              <a:t>ercepção </a:t>
            </a:r>
            <a:r>
              <a:rPr lang="pt-BR" sz="2600" dirty="0">
                <a:latin typeface="Arial" panose="020B0604020202020204" pitchFamily="34" charset="0"/>
                <a:cs typeface="Arial" panose="020B0604020202020204" pitchFamily="34" charset="0"/>
              </a:rPr>
              <a:t>modificada </a:t>
            </a:r>
            <a:r>
              <a:rPr lang="pt-BR" sz="2600" dirty="0" smtClean="0">
                <a:latin typeface="Arial" panose="020B0604020202020204" pitchFamily="34" charset="0"/>
                <a:cs typeface="Arial" panose="020B0604020202020204" pitchFamily="34" charset="0"/>
              </a:rPr>
              <a:t>quanto a </a:t>
            </a:r>
            <a:r>
              <a:rPr lang="pt-BR" sz="2600" dirty="0">
                <a:latin typeface="Arial" panose="020B0604020202020204" pitchFamily="34" charset="0"/>
                <a:cs typeface="Arial" panose="020B0604020202020204" pitchFamily="34" charset="0"/>
              </a:rPr>
              <a:t>aplicação </a:t>
            </a:r>
            <a:r>
              <a:rPr lang="pt-BR" sz="2600" dirty="0" smtClean="0">
                <a:latin typeface="Arial" panose="020B0604020202020204" pitchFamily="34" charset="0"/>
                <a:cs typeface="Arial" panose="020B0604020202020204" pitchFamily="34" charset="0"/>
              </a:rPr>
              <a:t>do </a:t>
            </a:r>
            <a:r>
              <a:rPr lang="pt-BR" sz="2600" dirty="0">
                <a:latin typeface="Arial" panose="020B0604020202020204" pitchFamily="34" charset="0"/>
                <a:cs typeface="Arial" panose="020B0604020202020204" pitchFamily="34" charset="0"/>
              </a:rPr>
              <a:t>PSE e o papel do </a:t>
            </a:r>
            <a:r>
              <a:rPr lang="pt-BR" sz="2600" dirty="0" smtClean="0">
                <a:latin typeface="Arial" panose="020B0604020202020204" pitchFamily="34" charset="0"/>
                <a:cs typeface="Arial" panose="020B0604020202020204" pitchFamily="34" charset="0"/>
              </a:rPr>
              <a:t>enfermeiro;</a:t>
            </a:r>
            <a:endParaRPr lang="pt-BR" sz="2600" dirty="0" smtClean="0">
              <a:latin typeface="Arial" panose="020B0604020202020204" pitchFamily="34" charset="0"/>
              <a:cs typeface="Arial" panose="020B0604020202020204" pitchFamily="34" charset="0"/>
            </a:endParaRPr>
          </a:p>
          <a:p>
            <a:pPr algn="just"/>
            <a:endParaRPr lang="pt-BR" sz="2600" dirty="0" smtClean="0">
              <a:latin typeface="Arial" panose="020B0604020202020204" pitchFamily="34" charset="0"/>
              <a:cs typeface="Arial" panose="020B0604020202020204" pitchFamily="34" charset="0"/>
            </a:endParaRPr>
          </a:p>
          <a:p>
            <a:pPr algn="just"/>
            <a:r>
              <a:rPr lang="pt-BR" sz="2600" dirty="0" smtClean="0">
                <a:latin typeface="Arial" panose="020B0604020202020204" pitchFamily="34" charset="0"/>
                <a:cs typeface="Arial" panose="020B0604020202020204" pitchFamily="34" charset="0"/>
              </a:rPr>
              <a:t>Maior </a:t>
            </a:r>
            <a:r>
              <a:rPr lang="pt-BR" sz="2600" dirty="0" smtClean="0">
                <a:latin typeface="Arial" panose="020B0604020202020204" pitchFamily="34" charset="0"/>
                <a:cs typeface="Arial" panose="020B0604020202020204" pitchFamily="34" charset="0"/>
              </a:rPr>
              <a:t>informação </a:t>
            </a:r>
            <a:r>
              <a:rPr lang="pt-BR" sz="2600" dirty="0">
                <a:latin typeface="Arial" panose="020B0604020202020204" pitchFamily="34" charset="0"/>
                <a:cs typeface="Arial" panose="020B0604020202020204" pitchFamily="34" charset="0"/>
              </a:rPr>
              <a:t>e concepções modificadas com relação a atividade preventiva e a busca do serviço na ESF. </a:t>
            </a:r>
            <a:endParaRPr lang="pt-BR" sz="2600" dirty="0" smtClean="0">
              <a:latin typeface="Arial" panose="020B0604020202020204" pitchFamily="34" charset="0"/>
              <a:cs typeface="Arial" panose="020B0604020202020204" pitchFamily="34" charset="0"/>
            </a:endParaRPr>
          </a:p>
          <a:p>
            <a:endParaRPr lang="pt-BR" dirty="0"/>
          </a:p>
        </p:txBody>
      </p:sp>
    </p:spTree>
    <p:extLst>
      <p:ext uri="{BB962C8B-B14F-4D97-AF65-F5344CB8AC3E}">
        <p14:creationId xmlns:p14="http://schemas.microsoft.com/office/powerpoint/2010/main" val="38851167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b="1" dirty="0"/>
              <a:t>Discussão</a:t>
            </a:r>
          </a:p>
        </p:txBody>
      </p:sp>
      <p:sp>
        <p:nvSpPr>
          <p:cNvPr id="3" name="Espaço Reservado para Conteúdo 2"/>
          <p:cNvSpPr>
            <a:spLocks noGrp="1"/>
          </p:cNvSpPr>
          <p:nvPr>
            <p:ph idx="1"/>
          </p:nvPr>
        </p:nvSpPr>
        <p:spPr/>
        <p:txBody>
          <a:bodyPr>
            <a:normAutofit/>
          </a:bodyPr>
          <a:lstStyle/>
          <a:p>
            <a:pPr algn="just"/>
            <a:r>
              <a:rPr lang="pt-BR" sz="2400" dirty="0" smtClean="0">
                <a:latin typeface="Arial" panose="020B0604020202020204" pitchFamily="34" charset="0"/>
                <a:cs typeface="Arial" panose="020B0604020202020204" pitchFamily="34" charset="0"/>
              </a:rPr>
              <a:t>O desafio é o encaminhamento </a:t>
            </a:r>
            <a:r>
              <a:rPr lang="pt-BR" sz="2400" dirty="0">
                <a:latin typeface="Arial" panose="020B0604020202020204" pitchFamily="34" charset="0"/>
                <a:cs typeface="Arial" panose="020B0604020202020204" pitchFamily="34" charset="0"/>
              </a:rPr>
              <a:t>dos alunos para os </a:t>
            </a:r>
            <a:r>
              <a:rPr lang="pt-BR" sz="2400" dirty="0" smtClean="0">
                <a:latin typeface="Arial" panose="020B0604020202020204" pitchFamily="34" charset="0"/>
                <a:cs typeface="Arial" panose="020B0604020202020204" pitchFamily="34" charset="0"/>
              </a:rPr>
              <a:t>especialistas;</a:t>
            </a:r>
          </a:p>
          <a:p>
            <a:pPr algn="just"/>
            <a:endParaRPr lang="pt-BR" sz="2400" dirty="0" smtClean="0">
              <a:latin typeface="Arial" panose="020B0604020202020204" pitchFamily="34" charset="0"/>
              <a:cs typeface="Arial" panose="020B0604020202020204" pitchFamily="34" charset="0"/>
            </a:endParaRPr>
          </a:p>
          <a:p>
            <a:pPr algn="just"/>
            <a:r>
              <a:rPr lang="pt-BR" sz="2400" dirty="0" smtClean="0">
                <a:latin typeface="Arial" panose="020B0604020202020204" pitchFamily="34" charset="0"/>
                <a:cs typeface="Arial" panose="020B0604020202020204" pitchFamily="34" charset="0"/>
              </a:rPr>
              <a:t> A </a:t>
            </a:r>
            <a:r>
              <a:rPr lang="pt-BR" sz="2400" dirty="0">
                <a:latin typeface="Arial" panose="020B0604020202020204" pitchFamily="34" charset="0"/>
                <a:cs typeface="Arial" panose="020B0604020202020204" pitchFamily="34" charset="0"/>
              </a:rPr>
              <a:t>sugestão que fica é garantir vagas mínimas no serviço de referência</a:t>
            </a:r>
            <a:r>
              <a:rPr lang="pt-BR" sz="2400" dirty="0" smtClean="0">
                <a:latin typeface="Arial" panose="020B0604020202020204" pitchFamily="34" charset="0"/>
                <a:cs typeface="Arial" panose="020B0604020202020204" pitchFamily="34" charset="0"/>
              </a:rPr>
              <a:t>;</a:t>
            </a:r>
          </a:p>
          <a:p>
            <a:pPr algn="just"/>
            <a:endParaRPr lang="pt-BR" sz="2400" dirty="0">
              <a:latin typeface="Arial" panose="020B0604020202020204" pitchFamily="34" charset="0"/>
              <a:cs typeface="Arial" panose="020B0604020202020204" pitchFamily="34" charset="0"/>
            </a:endParaRPr>
          </a:p>
          <a:p>
            <a:pPr algn="just"/>
            <a:r>
              <a:rPr lang="pt-BR" sz="2400" dirty="0">
                <a:latin typeface="Arial" panose="020B0604020202020204" pitchFamily="34" charset="0"/>
                <a:cs typeface="Arial" panose="020B0604020202020204" pitchFamily="34" charset="0"/>
              </a:rPr>
              <a:t>Na matricula </a:t>
            </a:r>
            <a:r>
              <a:rPr lang="pt-BR" sz="2400" dirty="0" smtClean="0">
                <a:latin typeface="Arial" panose="020B0604020202020204" pitchFamily="34" charset="0"/>
                <a:cs typeface="Arial" panose="020B0604020202020204" pitchFamily="34" charset="0"/>
              </a:rPr>
              <a:t>implementar </a:t>
            </a:r>
            <a:r>
              <a:rPr lang="pt-BR" sz="2400" dirty="0">
                <a:latin typeface="Arial" panose="020B0604020202020204" pitchFamily="34" charset="0"/>
                <a:cs typeface="Arial" panose="020B0604020202020204" pitchFamily="34" charset="0"/>
              </a:rPr>
              <a:t>um histórico de enfermagem e modificar a </a:t>
            </a:r>
            <a:r>
              <a:rPr lang="pt-BR" sz="2400" dirty="0" smtClean="0">
                <a:latin typeface="Arial" panose="020B0604020202020204" pitchFamily="34" charset="0"/>
                <a:cs typeface="Arial" panose="020B0604020202020204" pitchFamily="34" charset="0"/>
              </a:rPr>
              <a:t>ficha </a:t>
            </a:r>
            <a:r>
              <a:rPr lang="pt-BR" sz="2400" dirty="0">
                <a:latin typeface="Arial" panose="020B0604020202020204" pitchFamily="34" charset="0"/>
                <a:cs typeface="Arial" panose="020B0604020202020204" pitchFamily="34" charset="0"/>
              </a:rPr>
              <a:t>de acompanhamento do PSE </a:t>
            </a:r>
            <a:r>
              <a:rPr lang="pt-BR" sz="2400" dirty="0" smtClean="0">
                <a:latin typeface="Arial" panose="020B0604020202020204" pitchFamily="34" charset="0"/>
                <a:cs typeface="Arial" panose="020B0604020202020204" pitchFamily="34" charset="0"/>
              </a:rPr>
              <a:t>adotada.</a:t>
            </a:r>
            <a:endParaRPr lang="pt-BR" dirty="0"/>
          </a:p>
        </p:txBody>
      </p:sp>
    </p:spTree>
    <p:extLst>
      <p:ext uri="{BB962C8B-B14F-4D97-AF65-F5344CB8AC3E}">
        <p14:creationId xmlns:p14="http://schemas.microsoft.com/office/powerpoint/2010/main" val="6770546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76672"/>
            <a:ext cx="8229600" cy="1143000"/>
          </a:xfrm>
        </p:spPr>
        <p:txBody>
          <a:bodyPr>
            <a:normAutofit/>
          </a:bodyPr>
          <a:lstStyle/>
          <a:p>
            <a:r>
              <a:rPr lang="pt-BR" sz="2400" b="1" dirty="0" smtClean="0">
                <a:latin typeface="Arial" panose="020B0604020202020204" pitchFamily="34" charset="0"/>
                <a:cs typeface="Arial" panose="020B0604020202020204" pitchFamily="34" charset="0"/>
              </a:rPr>
              <a:t>Reflexão crítica sobre de aprendizagem e implementação da intervenção</a:t>
            </a:r>
            <a:endParaRPr lang="pt-BR" sz="2400" b="1"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395536" y="1844824"/>
            <a:ext cx="8157592" cy="5174035"/>
          </a:xfrm>
        </p:spPr>
        <p:txBody>
          <a:bodyPr>
            <a:normAutofit/>
          </a:bodyPr>
          <a:lstStyle/>
          <a:p>
            <a:pPr marL="0" indent="0" algn="just">
              <a:buNone/>
            </a:pPr>
            <a:endParaRPr lang="pt-BR" sz="2400" dirty="0" smtClean="0">
              <a:latin typeface="Arial" panose="020B0604020202020204" pitchFamily="34" charset="0"/>
              <a:cs typeface="Arial" panose="020B0604020202020204" pitchFamily="34" charset="0"/>
            </a:endParaRPr>
          </a:p>
          <a:p>
            <a:pPr algn="just"/>
            <a:r>
              <a:rPr lang="pt-BR" sz="2400" dirty="0">
                <a:latin typeface="Arial" panose="020B0604020202020204" pitchFamily="34" charset="0"/>
                <a:cs typeface="Arial" panose="020B0604020202020204" pitchFamily="34" charset="0"/>
              </a:rPr>
              <a:t>A expectativa no inicio </a:t>
            </a:r>
            <a:r>
              <a:rPr lang="pt-BR" sz="2400" dirty="0" smtClean="0">
                <a:latin typeface="Arial" panose="020B0604020202020204" pitchFamily="34" charset="0"/>
                <a:cs typeface="Arial" panose="020B0604020202020204" pitchFamily="34" charset="0"/>
              </a:rPr>
              <a:t>foi de dificuldade com </a:t>
            </a:r>
            <a:r>
              <a:rPr lang="pt-BR" sz="2400" dirty="0" smtClean="0">
                <a:latin typeface="Arial" panose="020B0604020202020204" pitchFamily="34" charset="0"/>
                <a:cs typeface="Arial" panose="020B0604020202020204" pitchFamily="34" charset="0"/>
              </a:rPr>
              <a:t>relação a </a:t>
            </a:r>
            <a:r>
              <a:rPr lang="pt-BR" sz="2400" dirty="0" smtClean="0">
                <a:latin typeface="Arial" panose="020B0604020202020204" pitchFamily="34" charset="0"/>
                <a:cs typeface="Arial" panose="020B0604020202020204" pitchFamily="34" charset="0"/>
              </a:rPr>
              <a:t>adesão e implementação </a:t>
            </a:r>
            <a:r>
              <a:rPr lang="pt-BR" sz="2400" dirty="0" smtClean="0">
                <a:latin typeface="Arial" panose="020B0604020202020204" pitchFamily="34" charset="0"/>
                <a:cs typeface="Arial" panose="020B0604020202020204" pitchFamily="34" charset="0"/>
              </a:rPr>
              <a:t>da </a:t>
            </a:r>
            <a:r>
              <a:rPr lang="pt-BR" sz="2400" dirty="0" smtClean="0">
                <a:latin typeface="Arial" panose="020B0604020202020204" pitchFamily="34" charset="0"/>
                <a:cs typeface="Arial" panose="020B0604020202020204" pitchFamily="34" charset="0"/>
              </a:rPr>
              <a:t>ação;</a:t>
            </a:r>
            <a:endParaRPr lang="pt-BR" sz="2400" dirty="0" smtClean="0">
              <a:latin typeface="Arial" panose="020B0604020202020204" pitchFamily="34" charset="0"/>
              <a:cs typeface="Arial" panose="020B0604020202020204" pitchFamily="34" charset="0"/>
            </a:endParaRPr>
          </a:p>
          <a:p>
            <a:pPr marL="0" indent="0" algn="just">
              <a:buNone/>
            </a:pPr>
            <a:endParaRPr lang="pt-BR" sz="2400" dirty="0" smtClean="0">
              <a:latin typeface="Arial" panose="020B0604020202020204" pitchFamily="34" charset="0"/>
              <a:cs typeface="Arial" panose="020B0604020202020204" pitchFamily="34" charset="0"/>
            </a:endParaRPr>
          </a:p>
          <a:p>
            <a:pPr algn="just"/>
            <a:r>
              <a:rPr lang="pt-BR" sz="2400" dirty="0">
                <a:latin typeface="Arial" panose="020B0604020202020204" pitchFamily="34" charset="0"/>
                <a:cs typeface="Arial" panose="020B0604020202020204" pitchFamily="34" charset="0"/>
              </a:rPr>
              <a:t>Principalmente pelo PSE ser um programa recém implantado </a:t>
            </a:r>
            <a:r>
              <a:rPr lang="pt-BR" sz="2400" dirty="0" smtClean="0">
                <a:latin typeface="Arial" panose="020B0604020202020204" pitchFamily="34" charset="0"/>
                <a:cs typeface="Arial" panose="020B0604020202020204" pitchFamily="34" charset="0"/>
              </a:rPr>
              <a:t>nas ESF de Parnaíba.</a:t>
            </a:r>
          </a:p>
          <a:p>
            <a:pPr marL="0" indent="0">
              <a:buNone/>
            </a:pPr>
            <a:endParaRPr lang="pt-BR" dirty="0"/>
          </a:p>
        </p:txBody>
      </p:sp>
    </p:spTree>
    <p:extLst>
      <p:ext uri="{BB962C8B-B14F-4D97-AF65-F5344CB8AC3E}">
        <p14:creationId xmlns:p14="http://schemas.microsoft.com/office/powerpoint/2010/main" val="7438810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b="1" dirty="0">
                <a:latin typeface="Arial" panose="020B0604020202020204" pitchFamily="34" charset="0"/>
                <a:cs typeface="Arial" panose="020B0604020202020204" pitchFamily="34" charset="0"/>
              </a:rPr>
              <a:t>Reflexão crítica sobre de aprendizagem e implementação da intervenção</a:t>
            </a:r>
          </a:p>
        </p:txBody>
      </p:sp>
      <p:sp>
        <p:nvSpPr>
          <p:cNvPr id="3" name="Espaço Reservado para Conteúdo 2"/>
          <p:cNvSpPr>
            <a:spLocks noGrp="1"/>
          </p:cNvSpPr>
          <p:nvPr>
            <p:ph idx="1"/>
          </p:nvPr>
        </p:nvSpPr>
        <p:spPr/>
        <p:txBody>
          <a:bodyPr>
            <a:normAutofit/>
          </a:bodyPr>
          <a:lstStyle/>
          <a:p>
            <a:pPr algn="just"/>
            <a:r>
              <a:rPr lang="pt-BR" sz="2600" dirty="0" smtClean="0">
                <a:latin typeface="Arial" panose="020B0604020202020204" pitchFamily="34" charset="0"/>
                <a:cs typeface="Arial" panose="020B0604020202020204" pitchFamily="34" charset="0"/>
              </a:rPr>
              <a:t>Proporcionou aprimorar </a:t>
            </a:r>
            <a:r>
              <a:rPr lang="pt-BR" sz="2600" dirty="0">
                <a:latin typeface="Arial" panose="020B0604020202020204" pitchFamily="34" charset="0"/>
                <a:cs typeface="Arial" panose="020B0604020202020204" pitchFamily="34" charset="0"/>
              </a:rPr>
              <a:t>os conhecimentos e aliar teoria e </a:t>
            </a:r>
            <a:r>
              <a:rPr lang="pt-BR" sz="2600" dirty="0" smtClean="0">
                <a:latin typeface="Arial" panose="020B0604020202020204" pitchFamily="34" charset="0"/>
                <a:cs typeface="Arial" panose="020B0604020202020204" pitchFamily="34" charset="0"/>
              </a:rPr>
              <a:t>prática</a:t>
            </a:r>
            <a:r>
              <a:rPr lang="pt-BR" sz="2600" dirty="0">
                <a:latin typeface="Arial" panose="020B0604020202020204" pitchFamily="34" charset="0"/>
                <a:cs typeface="Arial" panose="020B0604020202020204" pitchFamily="34" charset="0"/>
              </a:rPr>
              <a:t>;</a:t>
            </a:r>
            <a:endParaRPr lang="pt-BR" sz="2600" dirty="0" smtClean="0">
              <a:latin typeface="Arial" panose="020B0604020202020204" pitchFamily="34" charset="0"/>
              <a:cs typeface="Arial" panose="020B0604020202020204" pitchFamily="34" charset="0"/>
            </a:endParaRPr>
          </a:p>
          <a:p>
            <a:pPr marL="0" indent="0" algn="just">
              <a:buNone/>
            </a:pPr>
            <a:endParaRPr lang="pt-BR" sz="2600" dirty="0">
              <a:latin typeface="Arial" panose="020B0604020202020204" pitchFamily="34" charset="0"/>
              <a:cs typeface="Arial" panose="020B0604020202020204" pitchFamily="34" charset="0"/>
            </a:endParaRPr>
          </a:p>
          <a:p>
            <a:pPr algn="just"/>
            <a:r>
              <a:rPr lang="pt-BR" sz="2600" dirty="0">
                <a:latin typeface="Arial" panose="020B0604020202020204" pitchFamily="34" charset="0"/>
                <a:cs typeface="Arial" panose="020B0604020202020204" pitchFamily="34" charset="0"/>
              </a:rPr>
              <a:t>Fortalecemos a importância do saber ouvir e não ignorar nenhuma atitude ou fala </a:t>
            </a:r>
            <a:r>
              <a:rPr lang="pt-BR" sz="2600" dirty="0" smtClean="0">
                <a:latin typeface="Arial" panose="020B0604020202020204" pitchFamily="34" charset="0"/>
                <a:cs typeface="Arial" panose="020B0604020202020204" pitchFamily="34" charset="0"/>
              </a:rPr>
              <a:t>referida;</a:t>
            </a:r>
          </a:p>
          <a:p>
            <a:pPr algn="just"/>
            <a:endParaRPr lang="pt-BR" sz="2600" dirty="0">
              <a:latin typeface="Arial" panose="020B0604020202020204" pitchFamily="34" charset="0"/>
              <a:cs typeface="Arial" panose="020B0604020202020204" pitchFamily="34" charset="0"/>
            </a:endParaRPr>
          </a:p>
          <a:p>
            <a:pPr algn="just"/>
            <a:r>
              <a:rPr lang="pt-BR" sz="2600" dirty="0">
                <a:latin typeface="Arial" panose="020B0604020202020204" pitchFamily="34" charset="0"/>
                <a:cs typeface="Arial" panose="020B0604020202020204" pitchFamily="34" charset="0"/>
              </a:rPr>
              <a:t>V</a:t>
            </a:r>
            <a:r>
              <a:rPr lang="pt-BR" sz="2600" dirty="0" smtClean="0">
                <a:latin typeface="Arial" panose="020B0604020202020204" pitchFamily="34" charset="0"/>
                <a:cs typeface="Arial" panose="020B0604020202020204" pitchFamily="34" charset="0"/>
              </a:rPr>
              <a:t>erificação de </a:t>
            </a:r>
            <a:r>
              <a:rPr lang="pt-BR" sz="2600" dirty="0">
                <a:latin typeface="Arial" panose="020B0604020202020204" pitchFamily="34" charset="0"/>
                <a:cs typeface="Arial" panose="020B0604020202020204" pitchFamily="34" charset="0"/>
              </a:rPr>
              <a:t>situações de </a:t>
            </a:r>
            <a:r>
              <a:rPr lang="pt-BR" sz="2600" dirty="0" smtClean="0">
                <a:latin typeface="Arial" panose="020B0604020202020204" pitchFamily="34" charset="0"/>
                <a:cs typeface="Arial" panose="020B0604020202020204" pitchFamily="34" charset="0"/>
              </a:rPr>
              <a:t>vulnerabilidade para uma </a:t>
            </a:r>
            <a:r>
              <a:rPr lang="pt-BR" sz="2600" dirty="0">
                <a:latin typeface="Arial" panose="020B0604020202020204" pitchFamily="34" charset="0"/>
                <a:cs typeface="Arial" panose="020B0604020202020204" pitchFamily="34" charset="0"/>
              </a:rPr>
              <a:t>cobertura efetiva dos sujeitos.</a:t>
            </a:r>
          </a:p>
          <a:p>
            <a:endParaRPr lang="pt-BR" dirty="0"/>
          </a:p>
        </p:txBody>
      </p:sp>
    </p:spTree>
    <p:extLst>
      <p:ext uri="{BB962C8B-B14F-4D97-AF65-F5344CB8AC3E}">
        <p14:creationId xmlns:p14="http://schemas.microsoft.com/office/powerpoint/2010/main" val="25036814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548680"/>
            <a:ext cx="8229600" cy="1143000"/>
          </a:xfrm>
        </p:spPr>
        <p:txBody>
          <a:bodyPr>
            <a:normAutofit/>
          </a:bodyPr>
          <a:lstStyle/>
          <a:p>
            <a:r>
              <a:rPr lang="pt-BR" sz="2400" dirty="0">
                <a:latin typeface="Arial" panose="020B0604020202020204" pitchFamily="34" charset="0"/>
                <a:cs typeface="Arial" panose="020B0604020202020204" pitchFamily="34" charset="0"/>
              </a:rPr>
              <a:t>Sensibilização com responsáveis pelos alunos da Escola Municipal Caio Passos para expor o projeto de intervenção </a:t>
            </a:r>
          </a:p>
        </p:txBody>
      </p:sp>
      <p:pic>
        <p:nvPicPr>
          <p:cNvPr id="4" name="Espaço Reservado para Conteúdo 3" descr="F:\10377259_274891556041528_2180711765166636723_n.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3649" y="1844824"/>
            <a:ext cx="5832648" cy="4648125"/>
          </a:xfrm>
          <a:prstGeom prst="rect">
            <a:avLst/>
          </a:prstGeom>
          <a:noFill/>
          <a:ln>
            <a:noFill/>
          </a:ln>
        </p:spPr>
      </p:pic>
    </p:spTree>
    <p:extLst>
      <p:ext uri="{BB962C8B-B14F-4D97-AF65-F5344CB8AC3E}">
        <p14:creationId xmlns:p14="http://schemas.microsoft.com/office/powerpoint/2010/main" val="38735325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58" y="332656"/>
            <a:ext cx="9612560" cy="1282154"/>
          </a:xfrm>
        </p:spPr>
        <p:txBody>
          <a:bodyPr>
            <a:normAutofit/>
          </a:bodyPr>
          <a:lstStyle/>
          <a:p>
            <a:r>
              <a:rPr lang="pt-BR" sz="2400" dirty="0">
                <a:latin typeface="Arial" panose="020B0604020202020204" pitchFamily="34" charset="0"/>
                <a:cs typeface="Arial" panose="020B0604020202020204" pitchFamily="34" charset="0"/>
              </a:rPr>
              <a:t>I</a:t>
            </a:r>
            <a:r>
              <a:rPr lang="pt-BR" sz="2400" dirty="0" smtClean="0">
                <a:latin typeface="Arial" panose="020B0604020202020204" pitchFamily="34" charset="0"/>
                <a:cs typeface="Arial" panose="020B0604020202020204" pitchFamily="34" charset="0"/>
              </a:rPr>
              <a:t>ntervenção </a:t>
            </a:r>
            <a:r>
              <a:rPr lang="pt-BR" sz="2400" dirty="0">
                <a:latin typeface="Arial" panose="020B0604020202020204" pitchFamily="34" charset="0"/>
                <a:cs typeface="Arial" panose="020B0604020202020204" pitchFamily="34" charset="0"/>
              </a:rPr>
              <a:t>de avaliação dos escolares (Componente I do PSE) </a:t>
            </a:r>
          </a:p>
        </p:txBody>
      </p:sp>
      <p:pic>
        <p:nvPicPr>
          <p:cNvPr id="4" name="Espaço Reservado para Conteúdo 3" descr="F:\10569062_273796369484380_1890079806040455941_n.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1641" y="1268760"/>
            <a:ext cx="5256584" cy="5184576"/>
          </a:xfrm>
          <a:prstGeom prst="rect">
            <a:avLst/>
          </a:prstGeom>
          <a:noFill/>
          <a:ln>
            <a:noFill/>
          </a:ln>
        </p:spPr>
      </p:pic>
      <p:sp>
        <p:nvSpPr>
          <p:cNvPr id="5" name="CaixaDeTexto 4"/>
          <p:cNvSpPr txBox="1"/>
          <p:nvPr/>
        </p:nvSpPr>
        <p:spPr>
          <a:xfrm>
            <a:off x="1475656" y="6344453"/>
            <a:ext cx="1512168" cy="646331"/>
          </a:xfrm>
          <a:prstGeom prst="rect">
            <a:avLst/>
          </a:prstGeom>
          <a:noFill/>
        </p:spPr>
        <p:txBody>
          <a:bodyPr wrap="square" rtlCol="0">
            <a:spAutoFit/>
          </a:bodyPr>
          <a:lstStyle/>
          <a:p>
            <a:r>
              <a:rPr lang="pt-BR" dirty="0"/>
              <a:t>Fonte: Própria</a:t>
            </a:r>
          </a:p>
          <a:p>
            <a:endParaRPr lang="pt-BR" dirty="0"/>
          </a:p>
        </p:txBody>
      </p:sp>
    </p:spTree>
    <p:extLst>
      <p:ext uri="{BB962C8B-B14F-4D97-AF65-F5344CB8AC3E}">
        <p14:creationId xmlns:p14="http://schemas.microsoft.com/office/powerpoint/2010/main" val="22227912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60648"/>
            <a:ext cx="8229600" cy="1143000"/>
          </a:xfrm>
        </p:spPr>
        <p:txBody>
          <a:bodyPr>
            <a:normAutofit/>
          </a:bodyPr>
          <a:lstStyle/>
          <a:p>
            <a:r>
              <a:rPr lang="pt-BR" sz="2400" dirty="0" smtClean="0">
                <a:latin typeface="Arial" panose="020B0604020202020204" pitchFamily="34" charset="0"/>
                <a:cs typeface="Arial" panose="020B0604020202020204" pitchFamily="34" charset="0"/>
              </a:rPr>
              <a:t>Realização de </a:t>
            </a:r>
            <a:r>
              <a:rPr lang="pt-BR" sz="2400" dirty="0">
                <a:latin typeface="Arial" panose="020B0604020202020204" pitchFamily="34" charset="0"/>
                <a:cs typeface="Arial" panose="020B0604020202020204" pitchFamily="34" charset="0"/>
              </a:rPr>
              <a:t>exame físico individual, antropometria aos escolares da Escola Caio Passos. </a:t>
            </a:r>
          </a:p>
        </p:txBody>
      </p:sp>
      <p:pic>
        <p:nvPicPr>
          <p:cNvPr id="4" name="Espaço Reservado para Conteúdo 3" descr="F:\10636148_278475855683098_987989762026228716_n.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19672" y="1232357"/>
            <a:ext cx="5472608" cy="5186317"/>
          </a:xfrm>
          <a:prstGeom prst="rect">
            <a:avLst/>
          </a:prstGeom>
          <a:noFill/>
          <a:ln>
            <a:noFill/>
          </a:ln>
        </p:spPr>
      </p:pic>
      <p:sp>
        <p:nvSpPr>
          <p:cNvPr id="5" name="CaixaDeTexto 4"/>
          <p:cNvSpPr txBox="1"/>
          <p:nvPr/>
        </p:nvSpPr>
        <p:spPr>
          <a:xfrm>
            <a:off x="1619672" y="6383069"/>
            <a:ext cx="1512168" cy="646331"/>
          </a:xfrm>
          <a:prstGeom prst="rect">
            <a:avLst/>
          </a:prstGeom>
          <a:noFill/>
        </p:spPr>
        <p:txBody>
          <a:bodyPr wrap="square" rtlCol="0">
            <a:spAutoFit/>
          </a:bodyPr>
          <a:lstStyle/>
          <a:p>
            <a:r>
              <a:rPr lang="pt-BR" dirty="0"/>
              <a:t>Fonte: Própria</a:t>
            </a:r>
          </a:p>
          <a:p>
            <a:endParaRPr lang="pt-BR" dirty="0"/>
          </a:p>
        </p:txBody>
      </p:sp>
    </p:spTree>
    <p:extLst>
      <p:ext uri="{BB962C8B-B14F-4D97-AF65-F5344CB8AC3E}">
        <p14:creationId xmlns:p14="http://schemas.microsoft.com/office/powerpoint/2010/main" val="420626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4" name="Imagem 3" descr="F:\10417549_310914495769695_5347274046627457214_n.jpg"/>
          <p:cNvPicPr/>
          <p:nvPr/>
        </p:nvPicPr>
        <p:blipFill rotWithShape="1">
          <a:blip r:embed="rId2">
            <a:extLst>
              <a:ext uri="{28A0092B-C50C-407E-A947-70E740481C1C}">
                <a14:useLocalDpi xmlns:a14="http://schemas.microsoft.com/office/drawing/2010/main" val="0"/>
              </a:ext>
            </a:extLst>
          </a:blip>
          <a:srcRect t="1" b="36818"/>
          <a:stretch/>
        </p:blipFill>
        <p:spPr bwMode="auto">
          <a:xfrm>
            <a:off x="1995170" y="836712"/>
            <a:ext cx="5153660" cy="5777230"/>
          </a:xfrm>
          <a:prstGeom prst="rect">
            <a:avLst/>
          </a:prstGeom>
          <a:noFill/>
          <a:ln>
            <a:noFill/>
          </a:ln>
          <a:extLst>
            <a:ext uri="{53640926-AAD7-44D8-BBD7-CCE9431645EC}">
              <a14:shadowObscured xmlns:a14="http://schemas.microsoft.com/office/drawing/2010/main"/>
            </a:ext>
          </a:extLst>
        </p:spPr>
      </p:pic>
      <p:sp>
        <p:nvSpPr>
          <p:cNvPr id="5" name="CaixaDeTexto 4"/>
          <p:cNvSpPr txBox="1"/>
          <p:nvPr/>
        </p:nvSpPr>
        <p:spPr>
          <a:xfrm>
            <a:off x="1716796" y="6527085"/>
            <a:ext cx="1512168" cy="646331"/>
          </a:xfrm>
          <a:prstGeom prst="rect">
            <a:avLst/>
          </a:prstGeom>
          <a:noFill/>
        </p:spPr>
        <p:txBody>
          <a:bodyPr wrap="square" rtlCol="0">
            <a:spAutoFit/>
          </a:bodyPr>
          <a:lstStyle/>
          <a:p>
            <a:r>
              <a:rPr lang="pt-BR" dirty="0"/>
              <a:t>Fonte: Própria</a:t>
            </a:r>
          </a:p>
          <a:p>
            <a:endParaRPr lang="pt-BR" dirty="0"/>
          </a:p>
        </p:txBody>
      </p:sp>
      <p:sp>
        <p:nvSpPr>
          <p:cNvPr id="6" name="Retângulo 5"/>
          <p:cNvSpPr/>
          <p:nvPr/>
        </p:nvSpPr>
        <p:spPr>
          <a:xfrm>
            <a:off x="323528" y="99664"/>
            <a:ext cx="9721080" cy="830997"/>
          </a:xfrm>
          <a:prstGeom prst="rect">
            <a:avLst/>
          </a:prstGeom>
        </p:spPr>
        <p:txBody>
          <a:bodyPr wrap="square">
            <a:spAutoFit/>
          </a:bodyPr>
          <a:lstStyle/>
          <a:p>
            <a:r>
              <a:rPr lang="pt-BR" sz="2400" dirty="0">
                <a:latin typeface="Arial" panose="020B0604020202020204" pitchFamily="34" charset="0"/>
                <a:cs typeface="Arial" panose="020B0604020202020204" pitchFamily="34" charset="0"/>
              </a:rPr>
              <a:t>E</a:t>
            </a:r>
            <a:r>
              <a:rPr lang="pt-BR" sz="2400" dirty="0" smtClean="0">
                <a:latin typeface="Arial" panose="020B0604020202020204" pitchFamily="34" charset="0"/>
                <a:cs typeface="Arial" panose="020B0604020202020204" pitchFamily="34" charset="0"/>
              </a:rPr>
              <a:t>xposição </a:t>
            </a:r>
            <a:r>
              <a:rPr lang="pt-BR" sz="2400" dirty="0">
                <a:latin typeface="Arial" panose="020B0604020202020204" pitchFamily="34" charset="0"/>
                <a:cs typeface="Arial" panose="020B0604020202020204" pitchFamily="34" charset="0"/>
              </a:rPr>
              <a:t>de attividade sobre prevenção de drogas na </a:t>
            </a:r>
            <a:endParaRPr lang="pt-BR" sz="2400" dirty="0" smtClean="0">
              <a:latin typeface="Arial" panose="020B0604020202020204" pitchFamily="34" charset="0"/>
              <a:cs typeface="Arial" panose="020B0604020202020204" pitchFamily="34" charset="0"/>
            </a:endParaRPr>
          </a:p>
          <a:p>
            <a:r>
              <a:rPr lang="pt-BR" sz="2400" dirty="0" smtClean="0">
                <a:latin typeface="Arial" panose="020B0604020202020204" pitchFamily="34" charset="0"/>
                <a:cs typeface="Arial" panose="020B0604020202020204" pitchFamily="34" charset="0"/>
              </a:rPr>
              <a:t>Escola </a:t>
            </a:r>
            <a:r>
              <a:rPr lang="pt-BR" sz="2400" dirty="0">
                <a:latin typeface="Arial" panose="020B0604020202020204" pitchFamily="34" charset="0"/>
                <a:cs typeface="Arial" panose="020B0604020202020204" pitchFamily="34" charset="0"/>
              </a:rPr>
              <a:t>Caio Passos</a:t>
            </a:r>
          </a:p>
        </p:txBody>
      </p:sp>
    </p:spTree>
    <p:extLst>
      <p:ext uri="{BB962C8B-B14F-4D97-AF65-F5344CB8AC3E}">
        <p14:creationId xmlns:p14="http://schemas.microsoft.com/office/powerpoint/2010/main" val="27516149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a:latin typeface="Arial" panose="020B0604020202020204" pitchFamily="34" charset="0"/>
                <a:cs typeface="Arial" panose="020B0604020202020204" pitchFamily="34" charset="0"/>
              </a:rPr>
              <a:t>R</a:t>
            </a:r>
            <a:r>
              <a:rPr lang="pt-BR" sz="2400" dirty="0" smtClean="0">
                <a:latin typeface="Arial" panose="020B0604020202020204" pitchFamily="34" charset="0"/>
                <a:cs typeface="Arial" panose="020B0604020202020204" pitchFamily="34" charset="0"/>
              </a:rPr>
              <a:t>oda </a:t>
            </a:r>
            <a:r>
              <a:rPr lang="pt-BR" sz="2400" dirty="0">
                <a:latin typeface="Arial" panose="020B0604020202020204" pitchFamily="34" charset="0"/>
                <a:cs typeface="Arial" panose="020B0604020202020204" pitchFamily="34" charset="0"/>
              </a:rPr>
              <a:t>de conversa sobre gravidez na adolescência e sexualidade </a:t>
            </a:r>
          </a:p>
        </p:txBody>
      </p:sp>
      <p:pic>
        <p:nvPicPr>
          <p:cNvPr id="4" name="Espaço Reservado para Conteúdo 3" descr="F:\10424287_247081798822504_2273222743973906707_n.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3" y="1196752"/>
            <a:ext cx="6329676" cy="4929411"/>
          </a:xfrm>
          <a:prstGeom prst="rect">
            <a:avLst/>
          </a:prstGeom>
          <a:noFill/>
          <a:ln>
            <a:noFill/>
          </a:ln>
        </p:spPr>
      </p:pic>
      <p:sp>
        <p:nvSpPr>
          <p:cNvPr id="5" name="CaixaDeTexto 4"/>
          <p:cNvSpPr txBox="1"/>
          <p:nvPr/>
        </p:nvSpPr>
        <p:spPr>
          <a:xfrm>
            <a:off x="1475656" y="6208675"/>
            <a:ext cx="1512168" cy="646331"/>
          </a:xfrm>
          <a:prstGeom prst="rect">
            <a:avLst/>
          </a:prstGeom>
          <a:noFill/>
        </p:spPr>
        <p:txBody>
          <a:bodyPr wrap="square" rtlCol="0">
            <a:spAutoFit/>
          </a:bodyPr>
          <a:lstStyle/>
          <a:p>
            <a:r>
              <a:rPr lang="pt-BR" dirty="0"/>
              <a:t>Fonte: Própria</a:t>
            </a:r>
          </a:p>
          <a:p>
            <a:endParaRPr lang="pt-BR" dirty="0"/>
          </a:p>
        </p:txBody>
      </p:sp>
    </p:spTree>
    <p:extLst>
      <p:ext uri="{BB962C8B-B14F-4D97-AF65-F5344CB8AC3E}">
        <p14:creationId xmlns:p14="http://schemas.microsoft.com/office/powerpoint/2010/main" val="1183916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260648"/>
            <a:ext cx="8229600" cy="1143000"/>
          </a:xfrm>
        </p:spPr>
        <p:txBody>
          <a:bodyPr>
            <a:normAutofit/>
          </a:bodyPr>
          <a:lstStyle/>
          <a:p>
            <a:r>
              <a:rPr lang="pt-BR" sz="2400" b="1" dirty="0" smtClean="0">
                <a:latin typeface="Arial" panose="020B0604020202020204" pitchFamily="34" charset="0"/>
                <a:cs typeface="Arial" panose="020B0604020202020204" pitchFamily="34" charset="0"/>
              </a:rPr>
              <a:t>Introdução</a:t>
            </a:r>
            <a:endParaRPr lang="pt-BR" sz="2400" b="1"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467544" y="1196752"/>
            <a:ext cx="8352928" cy="5328592"/>
          </a:xfrm>
        </p:spPr>
        <p:txBody>
          <a:bodyPr>
            <a:normAutofit fontScale="25000" lnSpcReduction="20000"/>
          </a:bodyPr>
          <a:lstStyle/>
          <a:p>
            <a:endParaRPr lang="pt-BR" sz="9600" dirty="0" smtClean="0">
              <a:cs typeface="Arial" panose="020B0604020202020204" pitchFamily="34" charset="0"/>
            </a:endParaRPr>
          </a:p>
          <a:p>
            <a:pPr algn="just"/>
            <a:endParaRPr lang="pt-BR" sz="9600" dirty="0">
              <a:latin typeface="Arial" panose="020B0604020202020204" pitchFamily="34" charset="0"/>
              <a:cs typeface="Arial" panose="020B0604020202020204" pitchFamily="34" charset="0"/>
            </a:endParaRPr>
          </a:p>
          <a:p>
            <a:pPr algn="just"/>
            <a:r>
              <a:rPr lang="pt-BR" sz="9600" dirty="0" smtClean="0">
                <a:latin typeface="Arial" panose="020B0604020202020204" pitchFamily="34" charset="0"/>
                <a:cs typeface="Arial" panose="020B0604020202020204" pitchFamily="34" charset="0"/>
              </a:rPr>
              <a:t>Gestantes, crianças, mulheres </a:t>
            </a:r>
            <a:r>
              <a:rPr lang="pt-BR" sz="9600" dirty="0">
                <a:latin typeface="Arial" panose="020B0604020202020204" pitchFamily="34" charset="0"/>
                <a:cs typeface="Arial" panose="020B0604020202020204" pitchFamily="34" charset="0"/>
              </a:rPr>
              <a:t>em idade fértil e idosos é o público </a:t>
            </a:r>
            <a:r>
              <a:rPr lang="pt-BR" sz="9600" dirty="0" smtClean="0">
                <a:latin typeface="Arial" panose="020B0604020202020204" pitchFamily="34" charset="0"/>
                <a:cs typeface="Arial" panose="020B0604020202020204" pitchFamily="34" charset="0"/>
              </a:rPr>
              <a:t>alvo da UBS;</a:t>
            </a:r>
          </a:p>
          <a:p>
            <a:pPr algn="just"/>
            <a:endParaRPr lang="pt-BR" sz="9600" dirty="0" smtClean="0">
              <a:latin typeface="Arial" panose="020B0604020202020204" pitchFamily="34" charset="0"/>
              <a:cs typeface="Arial" panose="020B0604020202020204" pitchFamily="34" charset="0"/>
            </a:endParaRPr>
          </a:p>
          <a:p>
            <a:pPr algn="just"/>
            <a:r>
              <a:rPr lang="pt-BR" sz="9600" dirty="0">
                <a:latin typeface="Arial" panose="020B0604020202020204" pitchFamily="34" charset="0"/>
                <a:cs typeface="Arial" panose="020B0604020202020204" pitchFamily="34" charset="0"/>
              </a:rPr>
              <a:t>A demanda é extensa e carente de cuidados; </a:t>
            </a:r>
          </a:p>
          <a:p>
            <a:pPr algn="just"/>
            <a:endParaRPr lang="pt-BR" sz="9600" dirty="0" smtClean="0">
              <a:latin typeface="Arial" panose="020B0604020202020204" pitchFamily="34" charset="0"/>
              <a:cs typeface="Arial" panose="020B0604020202020204" pitchFamily="34" charset="0"/>
            </a:endParaRPr>
          </a:p>
          <a:p>
            <a:pPr algn="just"/>
            <a:endParaRPr lang="pt-BR" sz="9600" dirty="0">
              <a:latin typeface="Arial" panose="020B0604020202020204" pitchFamily="34" charset="0"/>
              <a:cs typeface="Arial" panose="020B0604020202020204" pitchFamily="34" charset="0"/>
            </a:endParaRPr>
          </a:p>
          <a:p>
            <a:pPr algn="just"/>
            <a:r>
              <a:rPr lang="pt-BR" sz="9600" dirty="0">
                <a:latin typeface="Arial" panose="020B0604020202020204" pitchFamily="34" charset="0"/>
                <a:cs typeface="Arial" panose="020B0604020202020204" pitchFamily="34" charset="0"/>
              </a:rPr>
              <a:t>A grande maioria dos escolares </a:t>
            </a:r>
            <a:r>
              <a:rPr lang="pt-BR" sz="9600" dirty="0" smtClean="0">
                <a:latin typeface="Arial" panose="020B0604020202020204" pitchFamily="34" charset="0"/>
                <a:cs typeface="Arial" panose="020B0604020202020204" pitchFamily="34" charset="0"/>
              </a:rPr>
              <a:t>encontram-se matriculados </a:t>
            </a:r>
            <a:r>
              <a:rPr lang="pt-BR" sz="9600" dirty="0">
                <a:latin typeface="Arial" panose="020B0604020202020204" pitchFamily="34" charset="0"/>
                <a:cs typeface="Arial" panose="020B0604020202020204" pitchFamily="34" charset="0"/>
              </a:rPr>
              <a:t>na Escola Municipal Caio </a:t>
            </a:r>
            <a:r>
              <a:rPr lang="pt-BR" sz="9600" dirty="0" smtClean="0">
                <a:latin typeface="Arial" panose="020B0604020202020204" pitchFamily="34" charset="0"/>
                <a:cs typeface="Arial" panose="020B0604020202020204" pitchFamily="34" charset="0"/>
              </a:rPr>
              <a:t>Passos, totalizando 142 alunos que </a:t>
            </a:r>
            <a:r>
              <a:rPr lang="pt-BR" sz="9600" dirty="0">
                <a:latin typeface="Arial" panose="020B0604020202020204" pitchFamily="34" charset="0"/>
                <a:cs typeface="Arial" panose="020B0604020202020204" pitchFamily="34" charset="0"/>
              </a:rPr>
              <a:t>residem </a:t>
            </a:r>
            <a:r>
              <a:rPr lang="pt-BR" sz="9600" dirty="0" smtClean="0">
                <a:latin typeface="Arial" panose="020B0604020202020204" pitchFamily="34" charset="0"/>
                <a:cs typeface="Arial" panose="020B0604020202020204" pitchFamily="34" charset="0"/>
              </a:rPr>
              <a:t>na area de abrangência </a:t>
            </a:r>
            <a:r>
              <a:rPr lang="pt-BR" sz="9600" dirty="0">
                <a:latin typeface="Arial" panose="020B0604020202020204" pitchFamily="34" charset="0"/>
                <a:cs typeface="Arial" panose="020B0604020202020204" pitchFamily="34" charset="0"/>
              </a:rPr>
              <a:t>da ESF Módulo 38, e poucos são fora de </a:t>
            </a:r>
            <a:r>
              <a:rPr lang="pt-BR" sz="9600" dirty="0" smtClean="0">
                <a:latin typeface="Arial" panose="020B0604020202020204" pitchFamily="34" charset="0"/>
                <a:cs typeface="Arial" panose="020B0604020202020204" pitchFamily="34" charset="0"/>
              </a:rPr>
              <a:t>área;</a:t>
            </a:r>
          </a:p>
          <a:p>
            <a:endParaRPr lang="pt-BR" sz="9600" dirty="0" smtClean="0">
              <a:solidFill>
                <a:srgbClr val="FF0000"/>
              </a:solidFill>
              <a:cs typeface="Arial" panose="020B0604020202020204" pitchFamily="34" charset="0"/>
            </a:endParaRPr>
          </a:p>
        </p:txBody>
      </p:sp>
    </p:spTree>
    <p:extLst>
      <p:ext uri="{BB962C8B-B14F-4D97-AF65-F5344CB8AC3E}">
        <p14:creationId xmlns:p14="http://schemas.microsoft.com/office/powerpoint/2010/main" val="23591442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a:latin typeface="Arial" panose="020B0604020202020204" pitchFamily="34" charset="0"/>
                <a:cs typeface="Arial" panose="020B0604020202020204" pitchFamily="34" charset="0"/>
              </a:rPr>
              <a:t>A</a:t>
            </a:r>
            <a:r>
              <a:rPr lang="pt-BR" sz="2400" dirty="0" smtClean="0">
                <a:latin typeface="Arial" panose="020B0604020202020204" pitchFamily="34" charset="0"/>
                <a:cs typeface="Arial" panose="020B0604020202020204" pitchFamily="34" charset="0"/>
              </a:rPr>
              <a:t>tualização </a:t>
            </a:r>
            <a:r>
              <a:rPr lang="pt-BR" sz="2400" dirty="0">
                <a:latin typeface="Arial" panose="020B0604020202020204" pitchFamily="34" charset="0"/>
                <a:cs typeface="Arial" panose="020B0604020202020204" pitchFamily="34" charset="0"/>
              </a:rPr>
              <a:t>do cartão vacinal de alunos da Escola Caio Passos </a:t>
            </a:r>
          </a:p>
        </p:txBody>
      </p:sp>
      <p:sp>
        <p:nvSpPr>
          <p:cNvPr id="3" name="Espaço Reservado para Conteúdo 2"/>
          <p:cNvSpPr>
            <a:spLocks noGrp="1"/>
          </p:cNvSpPr>
          <p:nvPr>
            <p:ph idx="1"/>
          </p:nvPr>
        </p:nvSpPr>
        <p:spPr/>
        <p:txBody>
          <a:bodyPr/>
          <a:lstStyle/>
          <a:p>
            <a:endParaRPr lang="pt-BR"/>
          </a:p>
        </p:txBody>
      </p:sp>
      <p:pic>
        <p:nvPicPr>
          <p:cNvPr id="4" name="Imagem 3" descr="F:\10646771_291107651086585_3088273429800426223_n.jpg"/>
          <p:cNvPicPr/>
          <p:nvPr/>
        </p:nvPicPr>
        <p:blipFill>
          <a:blip r:embed="rId2">
            <a:extLst>
              <a:ext uri="{28A0092B-C50C-407E-A947-70E740481C1C}">
                <a14:useLocalDpi xmlns:a14="http://schemas.microsoft.com/office/drawing/2010/main" val="0"/>
              </a:ext>
            </a:extLst>
          </a:blip>
          <a:srcRect/>
          <a:stretch>
            <a:fillRect/>
          </a:stretch>
        </p:blipFill>
        <p:spPr bwMode="auto">
          <a:xfrm>
            <a:off x="1265240" y="1196752"/>
            <a:ext cx="6120680" cy="5159058"/>
          </a:xfrm>
          <a:prstGeom prst="rect">
            <a:avLst/>
          </a:prstGeom>
          <a:noFill/>
          <a:ln>
            <a:noFill/>
          </a:ln>
        </p:spPr>
      </p:pic>
      <p:sp>
        <p:nvSpPr>
          <p:cNvPr id="5" name="CaixaDeTexto 4"/>
          <p:cNvSpPr txBox="1"/>
          <p:nvPr/>
        </p:nvSpPr>
        <p:spPr>
          <a:xfrm>
            <a:off x="1475656" y="6195228"/>
            <a:ext cx="1512168" cy="646331"/>
          </a:xfrm>
          <a:prstGeom prst="rect">
            <a:avLst/>
          </a:prstGeom>
          <a:noFill/>
        </p:spPr>
        <p:txBody>
          <a:bodyPr wrap="square" rtlCol="0">
            <a:spAutoFit/>
          </a:bodyPr>
          <a:lstStyle/>
          <a:p>
            <a:r>
              <a:rPr lang="pt-BR" dirty="0"/>
              <a:t>Fonte: Própria</a:t>
            </a:r>
          </a:p>
          <a:p>
            <a:endParaRPr lang="pt-BR" dirty="0"/>
          </a:p>
        </p:txBody>
      </p:sp>
    </p:spTree>
    <p:extLst>
      <p:ext uri="{BB962C8B-B14F-4D97-AF65-F5344CB8AC3E}">
        <p14:creationId xmlns:p14="http://schemas.microsoft.com/office/powerpoint/2010/main" val="28315289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a:latin typeface="Arial" panose="020B0604020202020204" pitchFamily="34" charset="0"/>
                <a:cs typeface="Arial" panose="020B0604020202020204" pitchFamily="34" charset="0"/>
              </a:rPr>
              <a:t>Peça teatral sobre Bullying na Escola com o apoio de enfermeiras do provab</a:t>
            </a:r>
          </a:p>
        </p:txBody>
      </p:sp>
      <p:sp>
        <p:nvSpPr>
          <p:cNvPr id="3" name="Espaço Reservado para Conteúdo 2"/>
          <p:cNvSpPr>
            <a:spLocks noGrp="1"/>
          </p:cNvSpPr>
          <p:nvPr>
            <p:ph idx="1"/>
          </p:nvPr>
        </p:nvSpPr>
        <p:spPr/>
        <p:txBody>
          <a:bodyPr/>
          <a:lstStyle/>
          <a:p>
            <a:endParaRPr lang="pt-BR"/>
          </a:p>
        </p:txBody>
      </p:sp>
      <p:pic>
        <p:nvPicPr>
          <p:cNvPr id="4" name="Imagem 3" descr="F:\10685530_302843556579661_219606971385311782_n.jpg"/>
          <p:cNvPicPr/>
          <p:nvPr/>
        </p:nvPicPr>
        <p:blipFill>
          <a:blip r:embed="rId2">
            <a:extLst>
              <a:ext uri="{28A0092B-C50C-407E-A947-70E740481C1C}">
                <a14:useLocalDpi xmlns:a14="http://schemas.microsoft.com/office/drawing/2010/main" val="0"/>
              </a:ext>
            </a:extLst>
          </a:blip>
          <a:srcRect/>
          <a:stretch>
            <a:fillRect/>
          </a:stretch>
        </p:blipFill>
        <p:spPr bwMode="auto">
          <a:xfrm>
            <a:off x="1313384" y="1215008"/>
            <a:ext cx="5814392" cy="5382344"/>
          </a:xfrm>
          <a:prstGeom prst="rect">
            <a:avLst/>
          </a:prstGeom>
          <a:noFill/>
          <a:ln>
            <a:noFill/>
          </a:ln>
        </p:spPr>
      </p:pic>
      <p:sp>
        <p:nvSpPr>
          <p:cNvPr id="5" name="CaixaDeTexto 4"/>
          <p:cNvSpPr txBox="1"/>
          <p:nvPr/>
        </p:nvSpPr>
        <p:spPr>
          <a:xfrm>
            <a:off x="1313384" y="6548281"/>
            <a:ext cx="1512168" cy="646331"/>
          </a:xfrm>
          <a:prstGeom prst="rect">
            <a:avLst/>
          </a:prstGeom>
          <a:noFill/>
        </p:spPr>
        <p:txBody>
          <a:bodyPr wrap="square" rtlCol="0">
            <a:spAutoFit/>
          </a:bodyPr>
          <a:lstStyle/>
          <a:p>
            <a:r>
              <a:rPr lang="pt-BR" dirty="0"/>
              <a:t>Fonte: Própria</a:t>
            </a:r>
          </a:p>
          <a:p>
            <a:endParaRPr lang="pt-BR" dirty="0"/>
          </a:p>
        </p:txBody>
      </p:sp>
    </p:spTree>
    <p:extLst>
      <p:ext uri="{BB962C8B-B14F-4D97-AF65-F5344CB8AC3E}">
        <p14:creationId xmlns:p14="http://schemas.microsoft.com/office/powerpoint/2010/main" val="995680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3712" y="378605"/>
            <a:ext cx="9731424" cy="1143000"/>
          </a:xfrm>
        </p:spPr>
        <p:txBody>
          <a:bodyPr>
            <a:normAutofit/>
          </a:bodyPr>
          <a:lstStyle/>
          <a:p>
            <a:r>
              <a:rPr lang="pt-BR" sz="2400" dirty="0">
                <a:latin typeface="Arial" panose="020B0604020202020204" pitchFamily="34" charset="0"/>
                <a:cs typeface="Arial" panose="020B0604020202020204" pitchFamily="34" charset="0"/>
              </a:rPr>
              <a:t>Promoção de Saúde Bucal na Escola Caio Passos </a:t>
            </a:r>
          </a:p>
        </p:txBody>
      </p:sp>
      <p:sp>
        <p:nvSpPr>
          <p:cNvPr id="3" name="Espaço Reservado para Conteúdo 2"/>
          <p:cNvSpPr>
            <a:spLocks noGrp="1"/>
          </p:cNvSpPr>
          <p:nvPr>
            <p:ph idx="1"/>
          </p:nvPr>
        </p:nvSpPr>
        <p:spPr>
          <a:xfrm>
            <a:off x="323528" y="1600200"/>
            <a:ext cx="8363272" cy="4853136"/>
          </a:xfrm>
        </p:spPr>
        <p:txBody>
          <a:bodyPr>
            <a:normAutofit/>
          </a:bodyPr>
          <a:lstStyle/>
          <a:p>
            <a:endParaRPr lang="pt-BR" dirty="0" smtClean="0"/>
          </a:p>
          <a:p>
            <a:endParaRPr lang="pt-BR" dirty="0"/>
          </a:p>
          <a:p>
            <a:endParaRPr lang="pt-BR" dirty="0" smtClean="0"/>
          </a:p>
          <a:p>
            <a:endParaRPr lang="pt-BR" dirty="0"/>
          </a:p>
          <a:p>
            <a:endParaRPr lang="pt-BR" dirty="0" smtClean="0"/>
          </a:p>
          <a:p>
            <a:endParaRPr lang="pt-BR" dirty="0"/>
          </a:p>
          <a:p>
            <a:endParaRPr lang="pt-BR" dirty="0" smtClean="0"/>
          </a:p>
          <a:p>
            <a:pPr marL="0" indent="0">
              <a:buNone/>
            </a:pPr>
            <a:endParaRPr lang="pt-BR" sz="1800" dirty="0" smtClean="0"/>
          </a:p>
          <a:p>
            <a:pPr marL="0" indent="0">
              <a:buNone/>
            </a:pPr>
            <a:endParaRPr lang="pt-BR" sz="1800" dirty="0"/>
          </a:p>
          <a:p>
            <a:pPr marL="0" indent="0">
              <a:buNone/>
            </a:pPr>
            <a:endParaRPr lang="pt-BR" sz="1800" dirty="0" smtClean="0"/>
          </a:p>
          <a:p>
            <a:pPr marL="0" indent="0">
              <a:buNone/>
            </a:pPr>
            <a:endParaRPr lang="pt-BR" sz="1800" dirty="0"/>
          </a:p>
        </p:txBody>
      </p:sp>
      <p:pic>
        <p:nvPicPr>
          <p:cNvPr id="4" name="Imagem 3" descr="F:\1966853_297099243820759_8949499019743867233_n.jpg"/>
          <p:cNvPicPr/>
          <p:nvPr/>
        </p:nvPicPr>
        <p:blipFill rotWithShape="1">
          <a:blip r:embed="rId2">
            <a:extLst>
              <a:ext uri="{28A0092B-C50C-407E-A947-70E740481C1C}">
                <a14:useLocalDpi xmlns:a14="http://schemas.microsoft.com/office/drawing/2010/main" val="0"/>
              </a:ext>
            </a:extLst>
          </a:blip>
          <a:srcRect t="25824" b="25825"/>
          <a:stretch/>
        </p:blipFill>
        <p:spPr bwMode="auto">
          <a:xfrm>
            <a:off x="1187624" y="1196752"/>
            <a:ext cx="7056784" cy="4824536"/>
          </a:xfrm>
          <a:prstGeom prst="rect">
            <a:avLst/>
          </a:prstGeom>
          <a:noFill/>
          <a:ln>
            <a:noFill/>
          </a:ln>
          <a:extLst>
            <a:ext uri="{53640926-AAD7-44D8-BBD7-CCE9431645EC}">
              <a14:shadowObscured xmlns:a14="http://schemas.microsoft.com/office/drawing/2010/main"/>
            </a:ext>
          </a:extLst>
        </p:spPr>
      </p:pic>
      <p:sp>
        <p:nvSpPr>
          <p:cNvPr id="6" name="CaixaDeTexto 5"/>
          <p:cNvSpPr txBox="1"/>
          <p:nvPr/>
        </p:nvSpPr>
        <p:spPr>
          <a:xfrm>
            <a:off x="1475656" y="6021288"/>
            <a:ext cx="1512168" cy="646331"/>
          </a:xfrm>
          <a:prstGeom prst="rect">
            <a:avLst/>
          </a:prstGeom>
          <a:noFill/>
        </p:spPr>
        <p:txBody>
          <a:bodyPr wrap="square" rtlCol="0">
            <a:spAutoFit/>
          </a:bodyPr>
          <a:lstStyle/>
          <a:p>
            <a:r>
              <a:rPr lang="pt-BR" dirty="0"/>
              <a:t>Fonte: Própria</a:t>
            </a:r>
          </a:p>
          <a:p>
            <a:endParaRPr lang="pt-BR" dirty="0"/>
          </a:p>
        </p:txBody>
      </p:sp>
    </p:spTree>
    <p:extLst>
      <p:ext uri="{BB962C8B-B14F-4D97-AF65-F5344CB8AC3E}">
        <p14:creationId xmlns:p14="http://schemas.microsoft.com/office/powerpoint/2010/main" val="29881498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43408"/>
            <a:ext cx="8229600" cy="1143000"/>
          </a:xfrm>
        </p:spPr>
        <p:txBody>
          <a:bodyPr>
            <a:normAutofit/>
          </a:bodyPr>
          <a:lstStyle/>
          <a:p>
            <a:r>
              <a:rPr lang="pt-BR" sz="3200" dirty="0" smtClean="0">
                <a:latin typeface="Arial" panose="020B0604020202020204" pitchFamily="34" charset="0"/>
                <a:cs typeface="Arial" panose="020B0604020202020204" pitchFamily="34" charset="0"/>
              </a:rPr>
              <a:t>Referências</a:t>
            </a:r>
            <a:endParaRPr lang="pt-BR" sz="3200"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611560" y="692696"/>
            <a:ext cx="8229600" cy="4525963"/>
          </a:xfrm>
        </p:spPr>
        <p:txBody>
          <a:bodyPr>
            <a:normAutofit fontScale="25000" lnSpcReduction="20000"/>
          </a:bodyPr>
          <a:lstStyle/>
          <a:p>
            <a:pPr marL="0" indent="0">
              <a:buNone/>
            </a:pPr>
            <a:r>
              <a:rPr lang="pt-BR" sz="5600" dirty="0">
                <a:latin typeface="Arial" panose="020B0604020202020204" pitchFamily="34" charset="0"/>
                <a:cs typeface="Arial" panose="020B0604020202020204" pitchFamily="34" charset="0"/>
              </a:rPr>
              <a:t>BRASIL. Ministério da Saúde e Ministério da Educação. Manual Instrutivo: Programa Saúde na Escola 2013. Brasília, 2013a. Disponível em: &lt;</a:t>
            </a:r>
            <a:r>
              <a:rPr lang="pt-BR" sz="5600" u="sng" dirty="0">
                <a:latin typeface="Arial" panose="020B0604020202020204" pitchFamily="34" charset="0"/>
                <a:cs typeface="Arial" panose="020B0604020202020204" pitchFamily="34" charset="0"/>
              </a:rPr>
              <a:t>http://189.28.128.100/dab/docs/portaldab/documentos/manual_instrutivo_pse.pdf</a:t>
            </a:r>
            <a:r>
              <a:rPr lang="pt-BR" sz="5600" dirty="0">
                <a:latin typeface="Arial" panose="020B0604020202020204" pitchFamily="34" charset="0"/>
                <a:cs typeface="Arial" panose="020B0604020202020204" pitchFamily="34" charset="0"/>
              </a:rPr>
              <a:t>&gt;. Acesso em: 11.06.14.</a:t>
            </a:r>
          </a:p>
          <a:p>
            <a:pPr marL="0" indent="0">
              <a:buNone/>
            </a:pPr>
            <a:r>
              <a:rPr lang="pt-BR" sz="5600" dirty="0">
                <a:latin typeface="Arial" panose="020B0604020202020204" pitchFamily="34" charset="0"/>
                <a:cs typeface="Arial" panose="020B0604020202020204" pitchFamily="34" charset="0"/>
              </a:rPr>
              <a:t> </a:t>
            </a:r>
          </a:p>
          <a:p>
            <a:pPr marL="0" indent="0">
              <a:buNone/>
            </a:pPr>
            <a:r>
              <a:rPr lang="pt-BR" sz="5600" dirty="0">
                <a:latin typeface="Arial" panose="020B0604020202020204" pitchFamily="34" charset="0"/>
                <a:cs typeface="Arial" panose="020B0604020202020204" pitchFamily="34" charset="0"/>
              </a:rPr>
              <a:t>______. Ministério da Saúde. Organização Pan-Americana da Saúde. </a:t>
            </a:r>
            <a:r>
              <a:rPr lang="pt-BR" sz="5600" b="1" dirty="0">
                <a:latin typeface="Arial" panose="020B0604020202020204" pitchFamily="34" charset="0"/>
                <a:cs typeface="Arial" panose="020B0604020202020204" pitchFamily="34" charset="0"/>
              </a:rPr>
              <a:t>Escolas Promotoras de Saúde</a:t>
            </a:r>
            <a:r>
              <a:rPr lang="pt-BR" sz="5600" dirty="0">
                <a:latin typeface="Arial" panose="020B0604020202020204" pitchFamily="34" charset="0"/>
                <a:cs typeface="Arial" panose="020B0604020202020204" pitchFamily="34" charset="0"/>
              </a:rPr>
              <a:t>: experiências do Brasil. Brasília: Editora do Ministério da Saúde, 2006a. </a:t>
            </a:r>
          </a:p>
          <a:p>
            <a:pPr marL="0" indent="0">
              <a:buNone/>
            </a:pPr>
            <a:r>
              <a:rPr lang="pt-BR" sz="5600" dirty="0">
                <a:latin typeface="Arial" panose="020B0604020202020204" pitchFamily="34" charset="0"/>
                <a:cs typeface="Arial" panose="020B0604020202020204" pitchFamily="34" charset="0"/>
              </a:rPr>
              <a:t> </a:t>
            </a:r>
          </a:p>
          <a:p>
            <a:pPr marL="0" indent="0">
              <a:buNone/>
            </a:pPr>
            <a:r>
              <a:rPr lang="pt-BR" sz="5600" dirty="0">
                <a:latin typeface="Arial" panose="020B0604020202020204" pitchFamily="34" charset="0"/>
                <a:cs typeface="Arial" panose="020B0604020202020204" pitchFamily="34" charset="0"/>
              </a:rPr>
              <a:t>______. Ministério da Saúde. Gabinete do Ministro. Portaria nº 2.488, de 21 de outubro de 2011. Aprova a Política Nacional de Atenção Básica, estabelecendo a revisão de diretrizes e normas para a organização da Atenção Básica, para a Estratégia Saúde da Família (ESF) e o Programa de Agentes Comunitários de Saúde (PACS). Brasília, 2011b. Disponível em: &lt; </a:t>
            </a:r>
            <a:r>
              <a:rPr lang="pt-BR" sz="5600" u="sng" dirty="0">
                <a:latin typeface="Arial" panose="020B0604020202020204" pitchFamily="34" charset="0"/>
                <a:cs typeface="Arial" panose="020B0604020202020204" pitchFamily="34" charset="0"/>
              </a:rPr>
              <a:t>http://bvsms.saude.gov.br/bvs/saudelegis/gm/2011/prt2488_21_10_2011.html</a:t>
            </a:r>
            <a:r>
              <a:rPr lang="pt-BR" sz="5600" dirty="0">
                <a:latin typeface="Arial" panose="020B0604020202020204" pitchFamily="34" charset="0"/>
                <a:cs typeface="Arial" panose="020B0604020202020204" pitchFamily="34" charset="0"/>
              </a:rPr>
              <a:t>&gt;. Acesso em: Acesso em: 23 jul. 2014.  </a:t>
            </a:r>
          </a:p>
          <a:p>
            <a:pPr marL="0" indent="0">
              <a:buNone/>
            </a:pPr>
            <a:r>
              <a:rPr lang="pt-BR" sz="5600" dirty="0">
                <a:latin typeface="Arial" panose="020B0604020202020204" pitchFamily="34" charset="0"/>
                <a:cs typeface="Arial" panose="020B0604020202020204" pitchFamily="34" charset="0"/>
              </a:rPr>
              <a:t> </a:t>
            </a:r>
          </a:p>
          <a:p>
            <a:pPr marL="0" indent="0">
              <a:buNone/>
            </a:pPr>
            <a:r>
              <a:rPr lang="pt-BR" sz="5600" dirty="0">
                <a:latin typeface="Arial" panose="020B0604020202020204" pitchFamily="34" charset="0"/>
                <a:cs typeface="Arial" panose="020B0604020202020204" pitchFamily="34" charset="0"/>
              </a:rPr>
              <a:t>______. Ministério da Saúde. Guia de sugestões de atividades: Semana Saúde na Escola 2014 [versão preliminar].  Brasília: Ministério da Saúde, 2014. Disponível em: &lt;</a:t>
            </a:r>
            <a:r>
              <a:rPr lang="pt-BR" sz="5600" u="sng" dirty="0">
                <a:latin typeface="Arial" panose="020B0604020202020204" pitchFamily="34" charset="0"/>
                <a:cs typeface="Arial" panose="020B0604020202020204" pitchFamily="34" charset="0"/>
              </a:rPr>
              <a:t>http://189.28.128.100/dab/docs/portaldab/documentos/guia_semana_saude_escola_2014.pdf </a:t>
            </a:r>
            <a:r>
              <a:rPr lang="pt-BR" sz="5600" dirty="0">
                <a:latin typeface="Arial" panose="020B0604020202020204" pitchFamily="34" charset="0"/>
                <a:cs typeface="Arial" panose="020B0604020202020204" pitchFamily="34" charset="0"/>
              </a:rPr>
              <a:t>&gt;. Acesso em: 22.07.14.</a:t>
            </a:r>
          </a:p>
          <a:p>
            <a:pPr marL="0" indent="0">
              <a:buNone/>
            </a:pPr>
            <a:r>
              <a:rPr lang="pt-BR" sz="5600" dirty="0">
                <a:latin typeface="Arial" panose="020B0604020202020204" pitchFamily="34" charset="0"/>
                <a:cs typeface="Arial" panose="020B0604020202020204" pitchFamily="34" charset="0"/>
              </a:rPr>
              <a:t> </a:t>
            </a:r>
          </a:p>
          <a:p>
            <a:pPr marL="0" indent="0">
              <a:buNone/>
            </a:pPr>
            <a:r>
              <a:rPr lang="pt-BR" sz="5600" dirty="0">
                <a:latin typeface="Arial" panose="020B0604020202020204" pitchFamily="34" charset="0"/>
                <a:cs typeface="Arial" panose="020B0604020202020204" pitchFamily="34" charset="0"/>
              </a:rPr>
              <a:t>______. Ministério da Saúde. Secretaria de Atenção à Saúde. Departamento de Ações Programáticas e Estratégicas. </a:t>
            </a:r>
            <a:r>
              <a:rPr lang="pt-BR" sz="5600" b="1" dirty="0">
                <a:latin typeface="Arial" panose="020B0604020202020204" pitchFamily="34" charset="0"/>
                <a:cs typeface="Arial" panose="020B0604020202020204" pitchFamily="34" charset="0"/>
              </a:rPr>
              <a:t>Atenção à saúde da pessoa idosa e envelhecimento</a:t>
            </a:r>
            <a:r>
              <a:rPr lang="pt-BR" sz="5600" dirty="0">
                <a:latin typeface="Arial" panose="020B0604020202020204" pitchFamily="34" charset="0"/>
                <a:cs typeface="Arial" panose="020B0604020202020204" pitchFamily="34" charset="0"/>
              </a:rPr>
              <a:t>. Brasília, 2010a. 44 p.: il. (Série B. Textos Básicos de Saúde) (Série Pactos pela Saúde 2006, v. 12). ISBN 978-85-334-1620-8.</a:t>
            </a:r>
          </a:p>
          <a:p>
            <a:pPr marL="0" indent="0">
              <a:buNone/>
            </a:pPr>
            <a:r>
              <a:rPr lang="pt-BR" sz="5600" dirty="0">
                <a:latin typeface="Arial" panose="020B0604020202020204" pitchFamily="34" charset="0"/>
                <a:cs typeface="Arial" panose="020B0604020202020204" pitchFamily="34" charset="0"/>
              </a:rPr>
              <a:t> </a:t>
            </a:r>
          </a:p>
          <a:p>
            <a:pPr marL="0" indent="0">
              <a:buNone/>
            </a:pPr>
            <a:r>
              <a:rPr lang="pt-BR" sz="5600" dirty="0">
                <a:latin typeface="Arial" panose="020B0604020202020204" pitchFamily="34" charset="0"/>
                <a:cs typeface="Arial" panose="020B0604020202020204" pitchFamily="34" charset="0"/>
              </a:rPr>
              <a:t>______. Ministério da Saúde. Secretaria de Atenção à Saúde. Departamento de Atenção Básica. </a:t>
            </a:r>
            <a:r>
              <a:rPr lang="pt-BR" sz="5600" b="1" dirty="0">
                <a:latin typeface="Arial" panose="020B0604020202020204" pitchFamily="34" charset="0"/>
                <a:cs typeface="Arial" panose="020B0604020202020204" pitchFamily="34" charset="0"/>
              </a:rPr>
              <a:t>Atenção ao pré-natal de baixo risco</a:t>
            </a:r>
            <a:r>
              <a:rPr lang="pt-BR" sz="5600" dirty="0">
                <a:latin typeface="Arial" panose="020B0604020202020204" pitchFamily="34" charset="0"/>
                <a:cs typeface="Arial" panose="020B0604020202020204" pitchFamily="34" charset="0"/>
              </a:rPr>
              <a:t>. Brasília: Editora do Ministério da Saúde, 2012b. 318 p.: il. – (Série A. Normas e Manuais Técnicos) (Cadernos de Atenção Básica, n° 32) ISBN 978-85-334-1936-0.</a:t>
            </a:r>
          </a:p>
          <a:p>
            <a:pPr marL="0" indent="0">
              <a:buNone/>
            </a:pPr>
            <a:r>
              <a:rPr lang="pt-BR" sz="5600" dirty="0">
                <a:latin typeface="Arial" panose="020B0604020202020204" pitchFamily="34" charset="0"/>
                <a:cs typeface="Arial" panose="020B0604020202020204" pitchFamily="34" charset="0"/>
              </a:rPr>
              <a:t> </a:t>
            </a:r>
          </a:p>
          <a:p>
            <a:pPr marL="0" indent="0">
              <a:buNone/>
            </a:pPr>
            <a:r>
              <a:rPr lang="pt-BR" sz="5600" dirty="0">
                <a:latin typeface="Arial" panose="020B0604020202020204" pitchFamily="34" charset="0"/>
                <a:cs typeface="Arial" panose="020B0604020202020204" pitchFamily="34" charset="0"/>
              </a:rPr>
              <a:t>______. Ministério da Saúde. Secretaria de Atenção à Saúde. Departamento de Atenção Básica. </a:t>
            </a:r>
            <a:r>
              <a:rPr lang="pt-BR" sz="5600" b="1" dirty="0">
                <a:latin typeface="Arial" panose="020B0604020202020204" pitchFamily="34" charset="0"/>
                <a:cs typeface="Arial" panose="020B0604020202020204" pitchFamily="34" charset="0"/>
              </a:rPr>
              <a:t>Controle dos cânceres do colo do útero e da mama.</a:t>
            </a:r>
            <a:r>
              <a:rPr lang="pt-BR" sz="5600" dirty="0">
                <a:latin typeface="Arial" panose="020B0604020202020204" pitchFamily="34" charset="0"/>
                <a:cs typeface="Arial" panose="020B0604020202020204" pitchFamily="34" charset="0"/>
              </a:rPr>
              <a:t> 2. ed. Brasília : Editora do Ministério da Saúde, 2013c. 124 p.: il. (Cadernos de Atenção Básica, n. 13).</a:t>
            </a:r>
          </a:p>
          <a:p>
            <a:pPr marL="0" indent="0">
              <a:buNone/>
            </a:pPr>
            <a:r>
              <a:rPr lang="pt-BR" sz="5600" dirty="0">
                <a:latin typeface="Arial" panose="020B0604020202020204" pitchFamily="34" charset="0"/>
                <a:cs typeface="Arial" panose="020B0604020202020204" pitchFamily="34" charset="0"/>
              </a:rPr>
              <a:t> </a:t>
            </a:r>
          </a:p>
          <a:p>
            <a:endParaRPr lang="pt-BR" dirty="0"/>
          </a:p>
        </p:txBody>
      </p:sp>
    </p:spTree>
    <p:extLst>
      <p:ext uri="{BB962C8B-B14F-4D97-AF65-F5344CB8AC3E}">
        <p14:creationId xmlns:p14="http://schemas.microsoft.com/office/powerpoint/2010/main" val="35743805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323528" y="692696"/>
            <a:ext cx="8229600" cy="4525963"/>
          </a:xfrm>
        </p:spPr>
        <p:txBody>
          <a:bodyPr/>
          <a:lstStyle/>
          <a:p>
            <a:pPr marL="0" indent="0" algn="ctr">
              <a:buNone/>
            </a:pPr>
            <a:endParaRPr lang="pt-BR" dirty="0" smtClean="0"/>
          </a:p>
          <a:p>
            <a:pPr marL="0" indent="0" algn="ctr">
              <a:buNone/>
            </a:pPr>
            <a:endParaRPr lang="pt-BR" sz="4800" dirty="0"/>
          </a:p>
          <a:p>
            <a:pPr marL="0" indent="0" algn="ctr">
              <a:buNone/>
            </a:pPr>
            <a:endParaRPr lang="pt-BR" sz="4800" dirty="0" smtClean="0"/>
          </a:p>
          <a:p>
            <a:pPr marL="0" indent="0" algn="ctr">
              <a:buNone/>
            </a:pPr>
            <a:r>
              <a:rPr lang="pt-BR" sz="4800" dirty="0" smtClean="0"/>
              <a:t>OBRIGADA!</a:t>
            </a:r>
            <a:endParaRPr lang="pt-BR" sz="4800" dirty="0"/>
          </a:p>
        </p:txBody>
      </p:sp>
    </p:spTree>
    <p:extLst>
      <p:ext uri="{BB962C8B-B14F-4D97-AF65-F5344CB8AC3E}">
        <p14:creationId xmlns:p14="http://schemas.microsoft.com/office/powerpoint/2010/main" val="2875184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0" indent="0"/>
            <a:r>
              <a:rPr lang="pt-BR" dirty="0" smtClean="0"/>
              <a:t/>
            </a:r>
            <a:br>
              <a:rPr lang="pt-BR" dirty="0" smtClean="0"/>
            </a:br>
            <a:r>
              <a:rPr lang="pt-BR" sz="3600" dirty="0" smtClean="0"/>
              <a:t>Objetivo Geral</a:t>
            </a:r>
            <a:r>
              <a:rPr lang="pt-BR" dirty="0" smtClean="0">
                <a:latin typeface="Times New Roman" panose="02020603050405020304" pitchFamily="18" charset="0"/>
                <a:cs typeface="Times New Roman" panose="02020603050405020304" pitchFamily="18" charset="0"/>
              </a:rPr>
              <a:t/>
            </a:r>
            <a:br>
              <a:rPr lang="pt-BR" dirty="0" smtClean="0">
                <a:latin typeface="Times New Roman" panose="02020603050405020304" pitchFamily="18" charset="0"/>
                <a:cs typeface="Times New Roman" panose="02020603050405020304" pitchFamily="18" charset="0"/>
              </a:rPr>
            </a:br>
            <a:endParaRPr lang="pt-BR" dirty="0"/>
          </a:p>
        </p:txBody>
      </p:sp>
      <p:sp>
        <p:nvSpPr>
          <p:cNvPr id="3" name="Espaço Reservado para Conteúdo 2"/>
          <p:cNvSpPr>
            <a:spLocks noGrp="1"/>
          </p:cNvSpPr>
          <p:nvPr>
            <p:ph idx="1"/>
          </p:nvPr>
        </p:nvSpPr>
        <p:spPr/>
        <p:txBody>
          <a:bodyPr/>
          <a:lstStyle/>
          <a:p>
            <a:r>
              <a:rPr lang="pt-BR" sz="2400" dirty="0"/>
              <a:t>Melhorar a atenção à Saúde dos escolares de 4 a 15 anos da Escola Municipal Caio Passos de abrangência da UBS Bairro de Fátima - Módulo 38.  </a:t>
            </a:r>
          </a:p>
          <a:p>
            <a:endParaRPr lang="pt-BR" dirty="0"/>
          </a:p>
        </p:txBody>
      </p:sp>
    </p:spTree>
    <p:extLst>
      <p:ext uri="{BB962C8B-B14F-4D97-AF65-F5344CB8AC3E}">
        <p14:creationId xmlns:p14="http://schemas.microsoft.com/office/powerpoint/2010/main" val="345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Metodologia</a:t>
            </a:r>
            <a:endParaRPr lang="pt-BR" dirty="0"/>
          </a:p>
        </p:txBody>
      </p:sp>
      <p:sp>
        <p:nvSpPr>
          <p:cNvPr id="3" name="Espaço Reservado para Conteúdo 2"/>
          <p:cNvSpPr>
            <a:spLocks noGrp="1"/>
          </p:cNvSpPr>
          <p:nvPr>
            <p:ph idx="1"/>
          </p:nvPr>
        </p:nvSpPr>
        <p:spPr>
          <a:xfrm>
            <a:off x="107504" y="1484784"/>
            <a:ext cx="9036496" cy="5688632"/>
          </a:xfrm>
        </p:spPr>
        <p:txBody>
          <a:bodyPr>
            <a:normAutofit fontScale="25000" lnSpcReduction="20000"/>
          </a:bodyPr>
          <a:lstStyle/>
          <a:p>
            <a:pPr marL="0" indent="0">
              <a:buNone/>
            </a:pPr>
            <a:r>
              <a:rPr lang="pt-BR" sz="9600" b="1" dirty="0" smtClean="0">
                <a:latin typeface="Arial" panose="020B0604020202020204" pitchFamily="34" charset="0"/>
                <a:cs typeface="Arial" panose="020B0604020202020204" pitchFamily="34" charset="0"/>
              </a:rPr>
              <a:t>1. Monitoramento </a:t>
            </a:r>
            <a:r>
              <a:rPr lang="pt-BR" sz="9600" b="1" dirty="0">
                <a:latin typeface="Arial" panose="020B0604020202020204" pitchFamily="34" charset="0"/>
                <a:cs typeface="Arial" panose="020B0604020202020204" pitchFamily="34" charset="0"/>
              </a:rPr>
              <a:t>e </a:t>
            </a:r>
            <a:r>
              <a:rPr lang="pt-BR" sz="9600" b="1" dirty="0" smtClean="0">
                <a:latin typeface="Arial" panose="020B0604020202020204" pitchFamily="34" charset="0"/>
                <a:cs typeface="Arial" panose="020B0604020202020204" pitchFamily="34" charset="0"/>
              </a:rPr>
              <a:t>avaliação</a:t>
            </a:r>
          </a:p>
          <a:p>
            <a:pPr marL="0" indent="0">
              <a:buNone/>
            </a:pPr>
            <a:endParaRPr lang="pt-BR" sz="9600" dirty="0">
              <a:latin typeface="Arial" panose="020B0604020202020204" pitchFamily="34" charset="0"/>
              <a:cs typeface="Arial" panose="020B0604020202020204" pitchFamily="34" charset="0"/>
            </a:endParaRPr>
          </a:p>
          <a:p>
            <a:pPr marL="0" indent="0">
              <a:buNone/>
            </a:pPr>
            <a:r>
              <a:rPr lang="pt-BR" sz="9600" dirty="0">
                <a:latin typeface="Arial" panose="020B0604020202020204" pitchFamily="34" charset="0"/>
                <a:cs typeface="Arial" panose="020B0604020202020204" pitchFamily="34" charset="0"/>
              </a:rPr>
              <a:t>Monitorar periodicamente o número de crianças que realizaram avaliação  clínica e psicossocial, </a:t>
            </a:r>
            <a:r>
              <a:rPr lang="pt-BR" sz="9600" dirty="0" smtClean="0">
                <a:latin typeface="Arial" panose="020B0604020202020204" pitchFamily="34" charset="0"/>
                <a:cs typeface="Arial" panose="020B0604020202020204" pitchFamily="34" charset="0"/>
              </a:rPr>
              <a:t>pressão </a:t>
            </a:r>
            <a:r>
              <a:rPr lang="pt-BR" sz="9600" dirty="0">
                <a:latin typeface="Arial" panose="020B0604020202020204" pitchFamily="34" charset="0"/>
                <a:cs typeface="Arial" panose="020B0604020202020204" pitchFamily="34" charset="0"/>
              </a:rPr>
              <a:t>arterial, </a:t>
            </a:r>
            <a:r>
              <a:rPr lang="pt-BR" sz="9600" dirty="0" smtClean="0">
                <a:latin typeface="Arial" panose="020B0604020202020204" pitchFamily="34" charset="0"/>
                <a:cs typeface="Arial" panose="020B0604020202020204" pitchFamily="34" charset="0"/>
              </a:rPr>
              <a:t>acuidade </a:t>
            </a:r>
            <a:r>
              <a:rPr lang="pt-BR" sz="9600" dirty="0">
                <a:latin typeface="Arial" panose="020B0604020202020204" pitchFamily="34" charset="0"/>
                <a:cs typeface="Arial" panose="020B0604020202020204" pitchFamily="34" charset="0"/>
              </a:rPr>
              <a:t>visual, antropometria, saude </a:t>
            </a:r>
            <a:r>
              <a:rPr lang="pt-BR" sz="9600" dirty="0" smtClean="0">
                <a:latin typeface="Arial" panose="020B0604020202020204" pitchFamily="34" charset="0"/>
                <a:cs typeface="Arial" panose="020B0604020202020204" pitchFamily="34" charset="0"/>
              </a:rPr>
              <a:t>bucal e </a:t>
            </a:r>
            <a:r>
              <a:rPr lang="pt-BR" sz="9600" dirty="0">
                <a:latin typeface="Arial" panose="020B0604020202020204" pitchFamily="34" charset="0"/>
                <a:cs typeface="Arial" panose="020B0604020202020204" pitchFamily="34" charset="0"/>
              </a:rPr>
              <a:t>calendário </a:t>
            </a:r>
            <a:r>
              <a:rPr lang="pt-BR" sz="9600" dirty="0" smtClean="0">
                <a:latin typeface="Arial" panose="020B0604020202020204" pitchFamily="34" charset="0"/>
                <a:cs typeface="Arial" panose="020B0604020202020204" pitchFamily="34" charset="0"/>
              </a:rPr>
              <a:t>vacinal.</a:t>
            </a:r>
          </a:p>
          <a:p>
            <a:pPr marL="0" indent="0">
              <a:buNone/>
            </a:pPr>
            <a:endParaRPr lang="pt-BR" sz="9600" dirty="0" smtClean="0">
              <a:latin typeface="Arial" panose="020B0604020202020204" pitchFamily="34" charset="0"/>
              <a:cs typeface="Arial" panose="020B0604020202020204" pitchFamily="34" charset="0"/>
            </a:endParaRPr>
          </a:p>
          <a:p>
            <a:pPr marL="0" indent="0">
              <a:buNone/>
            </a:pPr>
            <a:r>
              <a:rPr lang="pt-BR" sz="9600" dirty="0">
                <a:latin typeface="Arial" panose="020B0604020202020204" pitchFamily="34" charset="0"/>
                <a:cs typeface="Arial" panose="020B0604020202020204" pitchFamily="34" charset="0"/>
              </a:rPr>
              <a:t>Monitorar os registros de orientação sobre orientação nutricional, prevenção de acidentes, bullying, atividade </a:t>
            </a:r>
            <a:r>
              <a:rPr lang="pt-BR" sz="9600" dirty="0" smtClean="0">
                <a:latin typeface="Arial" panose="020B0604020202020204" pitchFamily="34" charset="0"/>
                <a:cs typeface="Arial" panose="020B0604020202020204" pitchFamily="34" charset="0"/>
              </a:rPr>
              <a:t>fisica</a:t>
            </a:r>
            <a:r>
              <a:rPr lang="pt-BR" sz="9600" dirty="0">
                <a:latin typeface="Arial" panose="020B0604020202020204" pitchFamily="34" charset="0"/>
                <a:cs typeface="Arial" panose="020B0604020202020204" pitchFamily="34" charset="0"/>
              </a:rPr>
              <a:t> </a:t>
            </a:r>
            <a:r>
              <a:rPr lang="pt-BR" sz="9600" dirty="0" smtClean="0">
                <a:latin typeface="Arial" panose="020B0604020202020204" pitchFamily="34" charset="0"/>
                <a:cs typeface="Arial" panose="020B0604020202020204" pitchFamily="34" charset="0"/>
              </a:rPr>
              <a:t>e outros.</a:t>
            </a:r>
          </a:p>
          <a:p>
            <a:pPr marL="0" indent="0">
              <a:buNone/>
            </a:pPr>
            <a:endParaRPr lang="pt-BR" sz="9600" dirty="0" smtClean="0">
              <a:latin typeface="Arial" panose="020B0604020202020204" pitchFamily="34" charset="0"/>
              <a:cs typeface="Arial" panose="020B0604020202020204" pitchFamily="34" charset="0"/>
            </a:endParaRPr>
          </a:p>
          <a:p>
            <a:pPr marL="0" indent="0">
              <a:buNone/>
            </a:pPr>
            <a:r>
              <a:rPr lang="pt-BR" sz="9600" dirty="0" smtClean="0">
                <a:latin typeface="Arial" panose="020B0604020202020204" pitchFamily="34" charset="0"/>
                <a:cs typeface="Arial" panose="020B0604020202020204" pitchFamily="34" charset="0"/>
              </a:rPr>
              <a:t>Avliar preenchimento de registros;</a:t>
            </a:r>
          </a:p>
          <a:p>
            <a:pPr marL="0" indent="0">
              <a:buNone/>
            </a:pPr>
            <a:endParaRPr lang="pt-BR" sz="9600" dirty="0" smtClean="0">
              <a:latin typeface="Arial" panose="020B0604020202020204" pitchFamily="34" charset="0"/>
              <a:cs typeface="Arial" panose="020B0604020202020204" pitchFamily="34" charset="0"/>
            </a:endParaRPr>
          </a:p>
          <a:p>
            <a:pPr marL="0" indent="0">
              <a:buNone/>
            </a:pPr>
            <a:r>
              <a:rPr lang="pt-BR" sz="9600" dirty="0" smtClean="0">
                <a:latin typeface="Arial" panose="020B0604020202020204" pitchFamily="34" charset="0"/>
                <a:cs typeface="Arial" panose="020B0604020202020204" pitchFamily="34" charset="0"/>
              </a:rPr>
              <a:t>Avaliar adesão dos escolares a ação.</a:t>
            </a:r>
            <a:endParaRPr lang="pt-BR" sz="9600" dirty="0">
              <a:latin typeface="Arial" panose="020B0604020202020204" pitchFamily="34" charset="0"/>
              <a:cs typeface="Arial" panose="020B0604020202020204" pitchFamily="34" charset="0"/>
            </a:endParaRPr>
          </a:p>
          <a:p>
            <a:pPr marL="0" indent="0">
              <a:buNone/>
            </a:pPr>
            <a:endParaRPr lang="pt-BR" sz="9600" dirty="0">
              <a:latin typeface="Arial" panose="020B0604020202020204" pitchFamily="34" charset="0"/>
              <a:cs typeface="Arial" panose="020B0604020202020204" pitchFamily="34" charset="0"/>
            </a:endParaRPr>
          </a:p>
          <a:p>
            <a:endParaRPr lang="pt-BR" dirty="0"/>
          </a:p>
        </p:txBody>
      </p:sp>
    </p:spTree>
    <p:extLst>
      <p:ext uri="{BB962C8B-B14F-4D97-AF65-F5344CB8AC3E}">
        <p14:creationId xmlns:p14="http://schemas.microsoft.com/office/powerpoint/2010/main" val="701697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Metodologia</a:t>
            </a:r>
            <a:endParaRPr lang="pt-BR" dirty="0"/>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b="1" dirty="0">
                <a:latin typeface="Arial" panose="020B0604020202020204" pitchFamily="34" charset="0"/>
                <a:cs typeface="Arial" panose="020B0604020202020204" pitchFamily="34" charset="0"/>
              </a:rPr>
              <a:t>2. Organização e gestão do serviço</a:t>
            </a:r>
          </a:p>
          <a:p>
            <a:pPr marL="0" indent="0">
              <a:buNone/>
            </a:pPr>
            <a:endParaRPr lang="pt-BR" dirty="0">
              <a:latin typeface="Arial" panose="020B0604020202020204" pitchFamily="34" charset="0"/>
              <a:cs typeface="Arial" panose="020B0604020202020204" pitchFamily="34" charset="0"/>
            </a:endParaRPr>
          </a:p>
          <a:p>
            <a:pPr marL="0" indent="0">
              <a:buNone/>
            </a:pPr>
            <a:r>
              <a:rPr lang="pt-BR" dirty="0">
                <a:latin typeface="Arial" panose="020B0604020202020204" pitchFamily="34" charset="0"/>
                <a:cs typeface="Arial" panose="020B0604020202020204" pitchFamily="34" charset="0"/>
              </a:rPr>
              <a:t>Agendar reunião com a direção da </a:t>
            </a:r>
            <a:r>
              <a:rPr lang="pt-BR" dirty="0" smtClean="0">
                <a:latin typeface="Arial" panose="020B0604020202020204" pitchFamily="34" charset="0"/>
                <a:cs typeface="Arial" panose="020B0604020202020204" pitchFamily="34" charset="0"/>
              </a:rPr>
              <a:t>escola;</a:t>
            </a:r>
            <a:endParaRPr lang="pt-BR" dirty="0">
              <a:latin typeface="Arial" panose="020B0604020202020204" pitchFamily="34" charset="0"/>
              <a:cs typeface="Arial" panose="020B0604020202020204" pitchFamily="34" charset="0"/>
            </a:endParaRPr>
          </a:p>
          <a:p>
            <a:pPr marL="0" indent="0">
              <a:buNone/>
            </a:pPr>
            <a:endParaRPr lang="pt-BR" dirty="0">
              <a:latin typeface="Arial" panose="020B0604020202020204" pitchFamily="34" charset="0"/>
              <a:cs typeface="Arial" panose="020B0604020202020204" pitchFamily="34" charset="0"/>
            </a:endParaRPr>
          </a:p>
          <a:p>
            <a:pPr marL="0" indent="0">
              <a:buNone/>
            </a:pPr>
            <a:r>
              <a:rPr lang="pt-BR" dirty="0">
                <a:latin typeface="Arial" panose="020B0604020202020204" pitchFamily="34" charset="0"/>
                <a:cs typeface="Arial" panose="020B0604020202020204" pitchFamily="34" charset="0"/>
              </a:rPr>
              <a:t>Socilitar aos gestores material adequado para a realização da acuidade visual e clínica;</a:t>
            </a:r>
          </a:p>
          <a:p>
            <a:pPr marL="0" indent="0">
              <a:buNone/>
            </a:pPr>
            <a:endParaRPr lang="pt-BR" dirty="0">
              <a:latin typeface="Arial" panose="020B0604020202020204" pitchFamily="34" charset="0"/>
              <a:cs typeface="Arial" panose="020B0604020202020204" pitchFamily="34" charset="0"/>
            </a:endParaRPr>
          </a:p>
          <a:p>
            <a:pPr marL="0" indent="0">
              <a:buNone/>
            </a:pPr>
            <a:r>
              <a:rPr lang="pt-BR" dirty="0">
                <a:latin typeface="Arial" panose="020B0604020202020204" pitchFamily="34" charset="0"/>
                <a:cs typeface="Arial" panose="020B0604020202020204" pitchFamily="34" charset="0"/>
              </a:rPr>
              <a:t>Identificar local adequado para realizar </a:t>
            </a:r>
            <a:r>
              <a:rPr lang="pt-BR" dirty="0" smtClean="0">
                <a:latin typeface="Arial" panose="020B0604020202020204" pitchFamily="34" charset="0"/>
                <a:cs typeface="Arial" panose="020B0604020202020204" pitchFamily="34" charset="0"/>
              </a:rPr>
              <a:t>de promoções </a:t>
            </a:r>
            <a:r>
              <a:rPr lang="pt-BR" dirty="0">
                <a:latin typeface="Arial" panose="020B0604020202020204" pitchFamily="34" charset="0"/>
                <a:cs typeface="Arial" panose="020B0604020202020204" pitchFamily="34" charset="0"/>
              </a:rPr>
              <a:t>de saúde</a:t>
            </a:r>
            <a:r>
              <a:rPr lang="pt-BR" dirty="0" smtClean="0">
                <a:latin typeface="Arial" panose="020B0604020202020204" pitchFamily="34" charset="0"/>
                <a:cs typeface="Arial" panose="020B0604020202020204" pitchFamily="34" charset="0"/>
              </a:rPr>
              <a:t>;</a:t>
            </a:r>
          </a:p>
          <a:p>
            <a:pPr marL="0" indent="0">
              <a:buNone/>
            </a:pPr>
            <a:endParaRPr lang="pt-BR" dirty="0">
              <a:latin typeface="Arial" panose="020B0604020202020204" pitchFamily="34" charset="0"/>
              <a:cs typeface="Arial" panose="020B0604020202020204" pitchFamily="34" charset="0"/>
            </a:endParaRPr>
          </a:p>
          <a:p>
            <a:pPr marL="0" indent="0">
              <a:buNone/>
            </a:pPr>
            <a:r>
              <a:rPr lang="pt-BR" dirty="0">
                <a:latin typeface="Arial" panose="020B0604020202020204" pitchFamily="34" charset="0"/>
                <a:cs typeface="Arial" panose="020B0604020202020204" pitchFamily="34" charset="0"/>
              </a:rPr>
              <a:t>S</a:t>
            </a:r>
            <a:r>
              <a:rPr lang="pt-BR" dirty="0" smtClean="0">
                <a:latin typeface="Arial" panose="020B0604020202020204" pitchFamily="34" charset="0"/>
                <a:cs typeface="Arial" panose="020B0604020202020204" pitchFamily="34" charset="0"/>
              </a:rPr>
              <a:t>olicitar </a:t>
            </a:r>
            <a:r>
              <a:rPr lang="pt-BR" dirty="0">
                <a:latin typeface="Arial" panose="020B0604020202020204" pitchFamily="34" charset="0"/>
                <a:cs typeface="Arial" panose="020B0604020202020204" pitchFamily="34" charset="0"/>
              </a:rPr>
              <a:t>que os pais enviem a carteira de vacinação de seus </a:t>
            </a:r>
            <a:r>
              <a:rPr lang="pt-BR" dirty="0" smtClean="0">
                <a:latin typeface="Arial" panose="020B0604020202020204" pitchFamily="34" charset="0"/>
                <a:cs typeface="Arial" panose="020B0604020202020204" pitchFamily="34" charset="0"/>
              </a:rPr>
              <a:t>filhos;</a:t>
            </a:r>
            <a:endParaRPr lang="pt-BR" dirty="0">
              <a:latin typeface="Arial" panose="020B0604020202020204" pitchFamily="34" charset="0"/>
              <a:cs typeface="Arial" panose="020B0604020202020204" pitchFamily="34" charset="0"/>
            </a:endParaRPr>
          </a:p>
          <a:p>
            <a:pPr marL="0" indent="0">
              <a:buNone/>
            </a:pPr>
            <a:endParaRPr lang="pt-BR" dirty="0"/>
          </a:p>
          <a:p>
            <a:endParaRPr lang="pt-BR" dirty="0"/>
          </a:p>
        </p:txBody>
      </p:sp>
    </p:spTree>
    <p:extLst>
      <p:ext uri="{BB962C8B-B14F-4D97-AF65-F5344CB8AC3E}">
        <p14:creationId xmlns:p14="http://schemas.microsoft.com/office/powerpoint/2010/main" val="1690792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Medologia</a:t>
            </a:r>
            <a:endParaRPr lang="pt-BR" dirty="0"/>
          </a:p>
        </p:txBody>
      </p:sp>
      <p:sp>
        <p:nvSpPr>
          <p:cNvPr id="3" name="Espaço Reservado para Conteúdo 2"/>
          <p:cNvSpPr>
            <a:spLocks noGrp="1"/>
          </p:cNvSpPr>
          <p:nvPr>
            <p:ph idx="1"/>
          </p:nvPr>
        </p:nvSpPr>
        <p:spPr>
          <a:xfrm>
            <a:off x="323528" y="1484784"/>
            <a:ext cx="8363272" cy="5257800"/>
          </a:xfrm>
        </p:spPr>
        <p:txBody>
          <a:bodyPr>
            <a:normAutofit/>
          </a:bodyPr>
          <a:lstStyle/>
          <a:p>
            <a:pPr marL="0" indent="0">
              <a:buNone/>
            </a:pPr>
            <a:r>
              <a:rPr lang="pt-BR" sz="2400" b="1" dirty="0">
                <a:latin typeface="Arial" panose="020B0604020202020204" pitchFamily="34" charset="0"/>
                <a:cs typeface="Arial" panose="020B0604020202020204" pitchFamily="34" charset="0"/>
              </a:rPr>
              <a:t>3. Engajamento </a:t>
            </a:r>
            <a:r>
              <a:rPr lang="pt-BR" sz="2400" b="1" dirty="0" smtClean="0">
                <a:latin typeface="Arial" panose="020B0604020202020204" pitchFamily="34" charset="0"/>
                <a:cs typeface="Arial" panose="020B0604020202020204" pitchFamily="34" charset="0"/>
              </a:rPr>
              <a:t>público</a:t>
            </a:r>
          </a:p>
          <a:p>
            <a:pPr marL="0" indent="0">
              <a:buNone/>
            </a:pPr>
            <a:endParaRPr lang="pt-BR" sz="2400" b="1" dirty="0" smtClean="0">
              <a:latin typeface="Arial" panose="020B0604020202020204" pitchFamily="34" charset="0"/>
              <a:cs typeface="Arial" panose="020B0604020202020204" pitchFamily="34" charset="0"/>
            </a:endParaRPr>
          </a:p>
          <a:p>
            <a:pPr marL="0" indent="0">
              <a:buNone/>
            </a:pPr>
            <a:r>
              <a:rPr lang="pt-BR" sz="2400" dirty="0" smtClean="0">
                <a:latin typeface="Arial" panose="020B0604020202020204" pitchFamily="34" charset="0"/>
                <a:cs typeface="Arial" panose="020B0604020202020204" pitchFamily="34" charset="0"/>
              </a:rPr>
              <a:t> </a:t>
            </a:r>
            <a:r>
              <a:rPr lang="pt-BR" sz="2400" dirty="0">
                <a:latin typeface="Arial" panose="020B0604020202020204" pitchFamily="34" charset="0"/>
                <a:cs typeface="Arial" panose="020B0604020202020204" pitchFamily="34" charset="0"/>
              </a:rPr>
              <a:t>Orientar a comunidade sobre </a:t>
            </a:r>
            <a:r>
              <a:rPr lang="pt-BR" sz="2400" dirty="0" smtClean="0">
                <a:latin typeface="Arial" panose="020B0604020202020204" pitchFamily="34" charset="0"/>
                <a:cs typeface="Arial" panose="020B0604020202020204" pitchFamily="34" charset="0"/>
              </a:rPr>
              <a:t>seus </a:t>
            </a:r>
            <a:r>
              <a:rPr lang="pt-BR" sz="2400" dirty="0">
                <a:latin typeface="Arial" panose="020B0604020202020204" pitchFamily="34" charset="0"/>
                <a:cs typeface="Arial" panose="020B0604020202020204" pitchFamily="34" charset="0"/>
              </a:rPr>
              <a:t>registros de saúde</a:t>
            </a:r>
            <a:r>
              <a:rPr lang="pt-BR" sz="2400" dirty="0" smtClean="0">
                <a:latin typeface="Arial" panose="020B0604020202020204" pitchFamily="34" charset="0"/>
                <a:cs typeface="Arial" panose="020B0604020202020204" pitchFamily="34" charset="0"/>
              </a:rPr>
              <a:t>.</a:t>
            </a:r>
          </a:p>
          <a:p>
            <a:pPr marL="0" indent="0">
              <a:buNone/>
            </a:pPr>
            <a:endParaRPr lang="pt-BR" sz="2400" dirty="0">
              <a:latin typeface="Arial" panose="020B0604020202020204" pitchFamily="34" charset="0"/>
              <a:cs typeface="Arial" panose="020B0604020202020204" pitchFamily="34" charset="0"/>
            </a:endParaRPr>
          </a:p>
          <a:p>
            <a:pPr marL="0" indent="0">
              <a:buNone/>
            </a:pPr>
            <a:r>
              <a:rPr lang="pt-BR" sz="2400" dirty="0">
                <a:latin typeface="Arial" panose="020B0604020202020204" pitchFamily="34" charset="0"/>
                <a:cs typeface="Arial" panose="020B0604020202020204" pitchFamily="34" charset="0"/>
              </a:rPr>
              <a:t>Identificar junto à  comunidade as suas necessidades com relação aos escolares</a:t>
            </a:r>
            <a:r>
              <a:rPr lang="pt-BR" sz="2400" dirty="0" smtClean="0">
                <a:latin typeface="Arial" panose="020B0604020202020204" pitchFamily="34" charset="0"/>
                <a:cs typeface="Arial" panose="020B0604020202020204" pitchFamily="34" charset="0"/>
              </a:rPr>
              <a:t>.</a:t>
            </a:r>
          </a:p>
          <a:p>
            <a:pPr marL="0" indent="0">
              <a:buNone/>
            </a:pPr>
            <a:endParaRPr lang="pt-BR" sz="2400" dirty="0">
              <a:latin typeface="Arial" panose="020B0604020202020204" pitchFamily="34" charset="0"/>
              <a:cs typeface="Arial" panose="020B0604020202020204" pitchFamily="34" charset="0"/>
            </a:endParaRPr>
          </a:p>
          <a:p>
            <a:pPr marL="0" indent="0">
              <a:buNone/>
            </a:pPr>
            <a:r>
              <a:rPr lang="pt-BR" sz="2400" dirty="0">
                <a:latin typeface="Arial" panose="020B0604020202020204" pitchFamily="34" charset="0"/>
                <a:cs typeface="Arial" panose="020B0604020202020204" pitchFamily="34" charset="0"/>
              </a:rPr>
              <a:t>Orientar </a:t>
            </a:r>
            <a:r>
              <a:rPr lang="pt-BR" sz="2400" dirty="0" smtClean="0">
                <a:latin typeface="Arial" panose="020B0604020202020204" pitchFamily="34" charset="0"/>
                <a:cs typeface="Arial" panose="020B0604020202020204" pitchFamily="34" charset="0"/>
              </a:rPr>
              <a:t>sobre </a:t>
            </a:r>
            <a:r>
              <a:rPr lang="pt-BR" sz="2400" dirty="0">
                <a:latin typeface="Arial" panose="020B0604020202020204" pitchFamily="34" charset="0"/>
                <a:cs typeface="Arial" panose="020B0604020202020204" pitchFamily="34" charset="0"/>
              </a:rPr>
              <a:t>seus direitos </a:t>
            </a:r>
            <a:r>
              <a:rPr lang="pt-BR" sz="2400" dirty="0" smtClean="0">
                <a:latin typeface="Arial" panose="020B0604020202020204" pitchFamily="34" charset="0"/>
                <a:cs typeface="Arial" panose="020B0604020202020204" pitchFamily="34" charset="0"/>
              </a:rPr>
              <a:t>e manutenção dos registros </a:t>
            </a:r>
            <a:r>
              <a:rPr lang="pt-BR" sz="2400" dirty="0">
                <a:latin typeface="Arial" panose="020B0604020202020204" pitchFamily="34" charset="0"/>
                <a:cs typeface="Arial" panose="020B0604020202020204" pitchFamily="34" charset="0"/>
              </a:rPr>
              <a:t>de saúde</a:t>
            </a:r>
            <a:r>
              <a:rPr lang="pt-BR" sz="2400" dirty="0" smtClean="0">
                <a:latin typeface="Arial" panose="020B0604020202020204" pitchFamily="34" charset="0"/>
                <a:cs typeface="Arial" panose="020B0604020202020204" pitchFamily="34" charset="0"/>
              </a:rPr>
              <a:t>.</a:t>
            </a:r>
          </a:p>
          <a:p>
            <a:pPr marL="0" indent="0">
              <a:buNone/>
            </a:pPr>
            <a:endParaRPr lang="pt-BR" sz="2400" dirty="0">
              <a:latin typeface="Arial" panose="020B0604020202020204" pitchFamily="34" charset="0"/>
              <a:cs typeface="Arial" panose="020B0604020202020204" pitchFamily="34" charset="0"/>
            </a:endParaRPr>
          </a:p>
          <a:p>
            <a:pPr marL="0" indent="0">
              <a:buNone/>
            </a:pPr>
            <a:r>
              <a:rPr lang="pt-BR" sz="2400" dirty="0">
                <a:latin typeface="Arial" panose="020B0604020202020204" pitchFamily="34" charset="0"/>
                <a:cs typeface="Arial" panose="020B0604020202020204" pitchFamily="34" charset="0"/>
              </a:rPr>
              <a:t>Informar à comunidade e às mães </a:t>
            </a:r>
            <a:r>
              <a:rPr lang="pt-BR" sz="2400" dirty="0" smtClean="0">
                <a:latin typeface="Arial" panose="020B0604020202020204" pitchFamily="34" charset="0"/>
                <a:cs typeface="Arial" panose="020B0604020202020204" pitchFamily="34" charset="0"/>
              </a:rPr>
              <a:t>sobre o acompanhamento </a:t>
            </a:r>
            <a:r>
              <a:rPr lang="pt-BR" sz="2400" dirty="0">
                <a:latin typeface="Arial" panose="020B0604020202020204" pitchFamily="34" charset="0"/>
                <a:cs typeface="Arial" panose="020B0604020202020204" pitchFamily="34" charset="0"/>
              </a:rPr>
              <a:t>regular </a:t>
            </a:r>
            <a:r>
              <a:rPr lang="pt-BR" sz="2400" dirty="0">
                <a:latin typeface="Arial" panose="020B0604020202020204" pitchFamily="34" charset="0"/>
                <a:cs typeface="Arial" panose="020B0604020202020204" pitchFamily="34" charset="0"/>
              </a:rPr>
              <a:t>n</a:t>
            </a:r>
            <a:r>
              <a:rPr lang="pt-BR" sz="2400" dirty="0" smtClean="0">
                <a:latin typeface="Arial" panose="020B0604020202020204" pitchFamily="34" charset="0"/>
                <a:cs typeface="Arial" panose="020B0604020202020204" pitchFamily="34" charset="0"/>
              </a:rPr>
              <a:t>a UBS.</a:t>
            </a:r>
            <a:endParaRPr lang="pt-BR" sz="2400" dirty="0"/>
          </a:p>
        </p:txBody>
      </p:sp>
    </p:spTree>
    <p:extLst>
      <p:ext uri="{BB962C8B-B14F-4D97-AF65-F5344CB8AC3E}">
        <p14:creationId xmlns:p14="http://schemas.microsoft.com/office/powerpoint/2010/main" val="3666225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latin typeface="Arial" panose="020B0604020202020204" pitchFamily="34" charset="0"/>
                <a:cs typeface="Arial" panose="020B0604020202020204" pitchFamily="34" charset="0"/>
              </a:rPr>
              <a:t>Metodologia</a:t>
            </a:r>
            <a:endParaRPr lang="pt-BR"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p:txBody>
          <a:bodyPr>
            <a:normAutofit/>
          </a:bodyPr>
          <a:lstStyle/>
          <a:p>
            <a:pPr marL="0" indent="0">
              <a:buNone/>
            </a:pPr>
            <a:r>
              <a:rPr lang="pt-BR" sz="2400" b="1" dirty="0">
                <a:latin typeface="Arial" panose="020B0604020202020204" pitchFamily="34" charset="0"/>
                <a:cs typeface="Arial" panose="020B0604020202020204" pitchFamily="34" charset="0"/>
              </a:rPr>
              <a:t>4. Qualificação da prática </a:t>
            </a:r>
            <a:r>
              <a:rPr lang="pt-BR" sz="2400" b="1" dirty="0" smtClean="0">
                <a:latin typeface="Arial" panose="020B0604020202020204" pitchFamily="34" charset="0"/>
                <a:cs typeface="Arial" panose="020B0604020202020204" pitchFamily="34" charset="0"/>
              </a:rPr>
              <a:t>clínica</a:t>
            </a:r>
          </a:p>
          <a:p>
            <a:pPr marL="0" indent="0">
              <a:buNone/>
            </a:pPr>
            <a:endParaRPr lang="pt-BR" sz="2400" dirty="0">
              <a:latin typeface="Arial" panose="020B0604020202020204" pitchFamily="34" charset="0"/>
              <a:cs typeface="Arial" panose="020B0604020202020204" pitchFamily="34" charset="0"/>
            </a:endParaRPr>
          </a:p>
          <a:p>
            <a:pPr marL="0" indent="0">
              <a:buNone/>
            </a:pPr>
            <a:r>
              <a:rPr lang="pt-BR" sz="2400" dirty="0">
                <a:latin typeface="Arial" panose="020B0604020202020204" pitchFamily="34" charset="0"/>
                <a:cs typeface="Arial" panose="020B0604020202020204" pitchFamily="34" charset="0"/>
              </a:rPr>
              <a:t>Capacitar a equipe de saúde e </a:t>
            </a:r>
            <a:r>
              <a:rPr lang="pt-BR" sz="2400" dirty="0" smtClean="0">
                <a:latin typeface="Arial" panose="020B0604020202020204" pitchFamily="34" charset="0"/>
                <a:cs typeface="Arial" panose="020B0604020202020204" pitchFamily="34" charset="0"/>
              </a:rPr>
              <a:t>professores;</a:t>
            </a:r>
          </a:p>
          <a:p>
            <a:pPr marL="0" indent="0">
              <a:buNone/>
            </a:pPr>
            <a:endParaRPr lang="pt-BR" sz="2400" dirty="0" smtClean="0">
              <a:latin typeface="Arial" panose="020B0604020202020204" pitchFamily="34" charset="0"/>
              <a:cs typeface="Arial" panose="020B0604020202020204" pitchFamily="34" charset="0"/>
            </a:endParaRPr>
          </a:p>
          <a:p>
            <a:pPr marL="0" indent="0">
              <a:buNone/>
            </a:pPr>
            <a:r>
              <a:rPr lang="pt-BR" sz="2400" dirty="0" smtClean="0">
                <a:latin typeface="Arial" panose="020B0604020202020204" pitchFamily="34" charset="0"/>
                <a:cs typeface="Arial" panose="020B0604020202020204" pitchFamily="34" charset="0"/>
              </a:rPr>
              <a:t>identificar </a:t>
            </a:r>
            <a:r>
              <a:rPr lang="pt-BR" sz="2400" dirty="0">
                <a:latin typeface="Arial" panose="020B0604020202020204" pitchFamily="34" charset="0"/>
                <a:cs typeface="Arial" panose="020B0604020202020204" pitchFamily="34" charset="0"/>
              </a:rPr>
              <a:t>as crianças que faltaram as </a:t>
            </a:r>
            <a:r>
              <a:rPr lang="pt-BR" sz="2400" dirty="0" smtClean="0">
                <a:latin typeface="Arial" panose="020B0604020202020204" pitchFamily="34" charset="0"/>
                <a:cs typeface="Arial" panose="020B0604020202020204" pitchFamily="34" charset="0"/>
              </a:rPr>
              <a:t>ações;</a:t>
            </a:r>
          </a:p>
          <a:p>
            <a:pPr marL="0" indent="0">
              <a:buNone/>
            </a:pPr>
            <a:endParaRPr lang="pt-BR" sz="2400" dirty="0" smtClean="0">
              <a:latin typeface="Arial" panose="020B0604020202020204" pitchFamily="34" charset="0"/>
              <a:cs typeface="Arial" panose="020B0604020202020204" pitchFamily="34" charset="0"/>
            </a:endParaRPr>
          </a:p>
          <a:p>
            <a:pPr marL="0" indent="0">
              <a:buNone/>
            </a:pPr>
            <a:r>
              <a:rPr lang="pt-BR" sz="2400" dirty="0" smtClean="0">
                <a:latin typeface="Arial" panose="020B0604020202020204" pitchFamily="34" charset="0"/>
                <a:cs typeface="Arial" panose="020B0604020202020204" pitchFamily="34" charset="0"/>
              </a:rPr>
              <a:t>registrar </a:t>
            </a:r>
            <a:r>
              <a:rPr lang="pt-BR" sz="2400" dirty="0">
                <a:latin typeface="Arial" panose="020B0604020202020204" pitchFamily="34" charset="0"/>
                <a:cs typeface="Arial" panose="020B0604020202020204" pitchFamily="34" charset="0"/>
              </a:rPr>
              <a:t>nos </a:t>
            </a:r>
            <a:r>
              <a:rPr lang="pt-BR" sz="2400" dirty="0" smtClean="0">
                <a:latin typeface="Arial" panose="020B0604020202020204" pitchFamily="34" charset="0"/>
                <a:cs typeface="Arial" panose="020B0604020202020204" pitchFamily="34" charset="0"/>
              </a:rPr>
              <a:t>impressos, promover saúde</a:t>
            </a:r>
            <a:r>
              <a:rPr lang="pt-BR" sz="2400" dirty="0" smtClean="0">
                <a:latin typeface="Arial" panose="020B0604020202020204" pitchFamily="34" charset="0"/>
                <a:cs typeface="Arial" panose="020B0604020202020204" pitchFamily="34" charset="0"/>
              </a:rPr>
              <a:t>;</a:t>
            </a:r>
          </a:p>
          <a:p>
            <a:pPr marL="0" indent="0">
              <a:buNone/>
            </a:pPr>
            <a:endParaRPr lang="pt-BR" sz="2400" dirty="0">
              <a:latin typeface="Arial" panose="020B0604020202020204" pitchFamily="34" charset="0"/>
              <a:cs typeface="Arial" panose="020B0604020202020204" pitchFamily="34" charset="0"/>
            </a:endParaRPr>
          </a:p>
          <a:p>
            <a:pPr marL="0" indent="0">
              <a:buNone/>
            </a:pPr>
            <a:r>
              <a:rPr lang="pt-BR" sz="2400" dirty="0">
                <a:latin typeface="Arial" panose="020B0604020202020204" pitchFamily="34" charset="0"/>
                <a:cs typeface="Arial" panose="020B0604020202020204" pitchFamily="34" charset="0"/>
              </a:rPr>
              <a:t>Realização de reuniões para participação e sugestão ativa da comunidade </a:t>
            </a:r>
          </a:p>
          <a:p>
            <a:endParaRPr lang="pt-BR" dirty="0"/>
          </a:p>
        </p:txBody>
      </p:sp>
    </p:spTree>
    <p:extLst>
      <p:ext uri="{BB962C8B-B14F-4D97-AF65-F5344CB8AC3E}">
        <p14:creationId xmlns:p14="http://schemas.microsoft.com/office/powerpoint/2010/main" val="4090928876"/>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1643</TotalTime>
  <Words>2192</Words>
  <Application>Microsoft Office PowerPoint</Application>
  <PresentationFormat>Apresentação na tela (4:3)</PresentationFormat>
  <Paragraphs>252</Paragraphs>
  <Slides>44</Slides>
  <Notes>0</Notes>
  <HiddenSlides>0</HiddenSlides>
  <MMClips>0</MMClips>
  <ScaleCrop>false</ScaleCrop>
  <HeadingPairs>
    <vt:vector size="4" baseType="variant">
      <vt:variant>
        <vt:lpstr>Tema</vt:lpstr>
      </vt:variant>
      <vt:variant>
        <vt:i4>1</vt:i4>
      </vt:variant>
      <vt:variant>
        <vt:lpstr>Títulos de slides</vt:lpstr>
      </vt:variant>
      <vt:variant>
        <vt:i4>44</vt:i4>
      </vt:variant>
    </vt:vector>
  </HeadingPairs>
  <TitlesOfParts>
    <vt:vector size="45" baseType="lpstr">
      <vt:lpstr>Tema do Office</vt:lpstr>
      <vt:lpstr>      Melhoria na atenção à saúde dos escolares de 4 a 15 anos da Escola Municipal Caio Passos, de abrangência da UBS Bairro de Fátima- Módulo 38, de Parnaíba-PI.        </vt:lpstr>
      <vt:lpstr>Introdução</vt:lpstr>
      <vt:lpstr>Introdução</vt:lpstr>
      <vt:lpstr>Introdução</vt:lpstr>
      <vt:lpstr> Objetivo Geral </vt:lpstr>
      <vt:lpstr>Metodologia</vt:lpstr>
      <vt:lpstr>Metodologia</vt:lpstr>
      <vt:lpstr>Medologia</vt:lpstr>
      <vt:lpstr>Metodologia</vt:lpstr>
      <vt:lpstr>Metodologia</vt:lpstr>
      <vt:lpstr>Objetivos, Metas e Resultados</vt:lpstr>
      <vt:lpstr>Resultados</vt:lpstr>
      <vt:lpstr>Objetivos, Metas e Resultados</vt:lpstr>
      <vt:lpstr>Resultados</vt:lpstr>
      <vt:lpstr>Resultados</vt:lpstr>
      <vt:lpstr>Resultados</vt:lpstr>
      <vt:lpstr>Apresentação do PowerPoint</vt:lpstr>
      <vt:lpstr>Resultados</vt:lpstr>
      <vt:lpstr>Resultados</vt:lpstr>
      <vt:lpstr>Objetivos, Metas e Resultados</vt:lpstr>
      <vt:lpstr>Objetivos, Metas e Resultados</vt:lpstr>
      <vt:lpstr>Resultados</vt:lpstr>
      <vt:lpstr>Objetivos, Metas e Resultados</vt:lpstr>
      <vt:lpstr>Resultados</vt:lpstr>
      <vt:lpstr>Resultados</vt:lpstr>
      <vt:lpstr>Resultados</vt:lpstr>
      <vt:lpstr>Resultados</vt:lpstr>
      <vt:lpstr>Resultados</vt:lpstr>
      <vt:lpstr>Resultados</vt:lpstr>
      <vt:lpstr>Resultados</vt:lpstr>
      <vt:lpstr>Discussão</vt:lpstr>
      <vt:lpstr>Discussão</vt:lpstr>
      <vt:lpstr>Reflexão crítica sobre de aprendizagem e implementação da intervenção</vt:lpstr>
      <vt:lpstr>Reflexão crítica sobre de aprendizagem e implementação da intervenção</vt:lpstr>
      <vt:lpstr>Sensibilização com responsáveis pelos alunos da Escola Municipal Caio Passos para expor o projeto de intervenção </vt:lpstr>
      <vt:lpstr>Intervenção de avaliação dos escolares (Componente I do PSE) </vt:lpstr>
      <vt:lpstr>Realização de exame físico individual, antropometria aos escolares da Escola Caio Passos. </vt:lpstr>
      <vt:lpstr>Apresentação do PowerPoint</vt:lpstr>
      <vt:lpstr>Roda de conversa sobre gravidez na adolescência e sexualidade </vt:lpstr>
      <vt:lpstr>Atualização do cartão vacinal de alunos da Escola Caio Passos </vt:lpstr>
      <vt:lpstr>Peça teatral sobre Bullying na Escola com o apoio de enfermeiras do provab</vt:lpstr>
      <vt:lpstr>Promoção de Saúde Bucal na Escola Caio Passos </vt:lpstr>
      <vt:lpstr>Referências</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DANILA</dc:creator>
  <cp:lastModifiedBy>DANILA</cp:lastModifiedBy>
  <cp:revision>56</cp:revision>
  <dcterms:created xsi:type="dcterms:W3CDTF">2015-01-05T14:06:56Z</dcterms:created>
  <dcterms:modified xsi:type="dcterms:W3CDTF">2015-01-28T22:48:15Z</dcterms:modified>
</cp:coreProperties>
</file>