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43" autoAdjust="0"/>
    <p:restoredTop sz="94660"/>
  </p:normalViewPr>
  <p:slideViewPr>
    <p:cSldViewPr>
      <p:cViewPr varScale="1">
        <p:scale>
          <a:sx n="50" d="100"/>
          <a:sy n="50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19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a%20Luiza\Downloads\rev%20Tomasi%20Semana%2013%20Unidade%203%20Planilha%20Final%20Coleta%20de%20dados%20HAS%20e%20DM%20Revisada%20(1)%20(2)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a%20Luiza\Downloads\rev%20Tomasi%20Semana%2013%20Unidade%203%20Planilha%20Final%20Coleta%20de%20dados%20HAS%20e%20DM%20Revisada%20(1)%20(3)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672792170379006E-2"/>
          <c:y val="7.5855827117172911E-2"/>
          <c:w val="0.88371753913647833"/>
          <c:h val="0.829684747007526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'[rev Tomasi Semana 13 Unidade 3 Planilha Final Coleta de dados HAS e DM Revisada (1) (2).xls]Indicadores'!$C$4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F81BD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4F81BD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4F81BD"/>
              </a:solidFill>
              <a:ln w="25400">
                <a:noFill/>
              </a:ln>
            </c:spPr>
          </c:dPt>
          <c:cat>
            <c:strRef>
              <c:f>'[rev Tomasi Semana 13 Unidade 3 Planilha Final Coleta de dados HAS e DM Revisada (1) (2).xls]Indicadores'!$D$3:$F$3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Semana 13 Unidade 3 Planilha Final Coleta de dados HAS e DM Revisada (1) (2).xls]Indicadores'!$D$4:$F$4</c:f>
              <c:numCache>
                <c:formatCode>0.0%</c:formatCode>
                <c:ptCount val="3"/>
                <c:pt idx="0">
                  <c:v>4.8034934497816595E-2</c:v>
                </c:pt>
                <c:pt idx="1">
                  <c:v>0.12882096069868995</c:v>
                </c:pt>
                <c:pt idx="2">
                  <c:v>0.23144104803493451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58816"/>
        <c:axId val="26272896"/>
      </c:barChart>
      <c:catAx>
        <c:axId val="2625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272896"/>
        <c:crosses val="autoZero"/>
        <c:auto val="1"/>
        <c:lblAlgn val="ctr"/>
        <c:lblOffset val="100"/>
        <c:noMultiLvlLbl val="0"/>
      </c:catAx>
      <c:valAx>
        <c:axId val="262728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25881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Semana 13 Unidade 3 Planilha Final Coleta de dados HAS e DM Revisada (1) (3).xls]Indicadores'!$R$4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'[rev Tomasi Semana 13 Unidade 3 Planilha Final Coleta de dados HAS e DM Revisada (1) (3).xls]Indicadores'!$S$3:$U$3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Semana 13 Unidade 3 Planilha Final Coleta de dados HAS e DM Revisada (1) (3).xls]Indicadores'!$S$4:$U$4</c:f>
              <c:numCache>
                <c:formatCode>0.0%</c:formatCode>
                <c:ptCount val="3"/>
                <c:pt idx="0">
                  <c:v>4.4247787610619468E-2</c:v>
                </c:pt>
                <c:pt idx="1">
                  <c:v>0.15044247787610621</c:v>
                </c:pt>
                <c:pt idx="2">
                  <c:v>0.27433628318584069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482176"/>
        <c:axId val="26483712"/>
      </c:barChart>
      <c:catAx>
        <c:axId val="2648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483712"/>
        <c:crosses val="autoZero"/>
        <c:auto val="1"/>
        <c:lblAlgn val="ctr"/>
        <c:lblOffset val="100"/>
        <c:noMultiLvlLbl val="0"/>
      </c:catAx>
      <c:valAx>
        <c:axId val="264837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482176"/>
        <c:crosses val="autoZero"/>
        <c:crossBetween val="between"/>
        <c:majorUnit val="0.2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E900C-77B0-46C3-8191-01EB10504B40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064F1-FDC0-4BA9-8704-EE4D1BF783D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57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064F1-FDC0-4BA9-8704-EE4D1BF783D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70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718598B-B4F2-4681-B9AC-CF76AB7EE029}" type="slidenum">
              <a:rPr lang="pt-BR" smtClean="0"/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63E1929-8E85-4B90-8196-555576FB5198}" type="datetimeFigureOut">
              <a:rPr lang="pt-BR" smtClean="0"/>
              <a:t>16/08/2015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4940" y="977688"/>
            <a:ext cx="6044208" cy="1872208"/>
          </a:xfrm>
        </p:spPr>
        <p:txBody>
          <a:bodyPr>
            <a:noAutofit/>
          </a:bodyPr>
          <a:lstStyle/>
          <a:p>
            <a:pPr algn="ctr"/>
            <a:r>
              <a:rPr lang="pt-BR" sz="2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Universidade </a:t>
            </a:r>
            <a:r>
              <a:rPr lang="pt-BR" sz="2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Aberta do SUS - UNASUS</a:t>
            </a:r>
            <a:r>
              <a:rPr lang="pt-BR" sz="2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Universidade Federal de Pelotas</a:t>
            </a:r>
            <a:r>
              <a:rPr lang="pt-BR" sz="2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Especialização em Saúde da Família</a:t>
            </a:r>
            <a:r>
              <a:rPr lang="pt-BR" sz="2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Modalidade a Distância</a:t>
            </a:r>
            <a:r>
              <a:rPr lang="pt-BR" sz="2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Turma 8</a:t>
            </a:r>
            <a:r>
              <a:rPr lang="pt-BR" sz="22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200" dirty="0" smtClean="0">
                <a:latin typeface="Times New Roman" pitchFamily="18" charset="0"/>
                <a:cs typeface="Times New Roman" pitchFamily="18" charset="0"/>
              </a:rPr>
            </a:br>
            <a:endParaRPr lang="pt-B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280920" cy="4248472"/>
          </a:xfrm>
        </p:spPr>
        <p:txBody>
          <a:bodyPr>
            <a:normAutofit/>
          </a:bodyPr>
          <a:lstStyle/>
          <a:p>
            <a:r>
              <a:rPr lang="pt-BR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Melhoria da Atenção à Saúde da Pessoa com Hipertensão e/ou Diabetes Mellitus na UBS Cidade Nova 1, </a:t>
            </a:r>
            <a:r>
              <a:rPr lang="pt-BR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Macapá/AP</a:t>
            </a:r>
            <a:endParaRPr lang="pt-B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Especializando: Danilo José Marrero Roldán</a:t>
            </a:r>
          </a:p>
          <a:p>
            <a:r>
              <a:rPr lang="pt-BR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Orientadora: Ana Luiza </a:t>
            </a:r>
            <a:r>
              <a:rPr lang="pt-BR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Parcianello</a:t>
            </a:r>
            <a:r>
              <a:rPr lang="pt-BR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Cerdótes</a:t>
            </a:r>
            <a:endParaRPr lang="pt-B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Pelotas, </a:t>
            </a: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79512" y="332656"/>
            <a:ext cx="1728192" cy="15811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 descr="logo_saudeFami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5696"/>
            <a:ext cx="1872208" cy="158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7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" y="1700808"/>
            <a:ext cx="8229600" cy="576064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Mês 1: 5 (100%), Mês 2: 14 (82,4%), Mês 3: 24 (77,4</a:t>
            </a: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n 6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2420888"/>
            <a:ext cx="6624736" cy="31683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83568" y="5644405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Proporção de diabéticos com os exames complementares em dia de acordo com o protocolo na UBS Cidade Nova 1, Macapá/AP, 2015.</a:t>
            </a:r>
          </a:p>
          <a:p>
            <a:endParaRPr lang="pt-BR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3328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Foram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indicados os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exames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complementares a todos os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usuários;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há um grupo de usuários que não cumprem as indicações médicas 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não realizam os exames indicados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tivemos dificuldades: pouca disponibilidade dos centros de saúde para fazer os exames;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usuários pendentes  nos resultados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0832" y="1124744"/>
            <a:ext cx="8229600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Objetivo 2. Melhorar a qualidade da atenção a hipertensos e/ou diabéticos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Metas 2.5 e 2.6 Priorizar a prescrição de medicamentos da farmácia popular para 100% dos hipertensos e diabéticos cadastrados na unidade de saúde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Mês 1: 15 (68,2%), Mês 2:  43 (72,9%), Mês 3: 77 (72.6%)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n 11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3140968"/>
            <a:ext cx="6552728" cy="265747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67660" y="5825383"/>
            <a:ext cx="7088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Proporção de hipertensos com os exames complementares em dia de acordo com o protocolo na UBS Cidade Nova 1, Macapá/AP, 2015.</a:t>
            </a: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268760"/>
            <a:ext cx="8229600" cy="504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Mês 1: 4 (80%), mês 2: 13 (76,5%) e mês 3: 25 (80,6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%)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n 9"/>
          <p:cNvPicPr/>
          <p:nvPr/>
        </p:nvPicPr>
        <p:blipFill>
          <a:blip r:embed="rId2"/>
          <a:stretch>
            <a:fillRect/>
          </a:stretch>
        </p:blipFill>
        <p:spPr>
          <a:xfrm>
            <a:off x="863588" y="2114138"/>
            <a:ext cx="6624736" cy="286778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539552" y="501317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Proporção de diabéticos com prescrição de medicamentos da Farmácia Popular/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Hiperdia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priorizada de acordo com o protocolo na UBS Cidade Nova 1, Macapá/AP, 2015.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0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7848872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77 (72,6%) dos  usuários hipertensos e 25 (80,6%) dos diabéticos são tratados com medicamentos da farmácia popular; não foi possível atingir o 100 % dos hipertensos e diabéticos; alguns usuários estão controlados por tratamento médico especializado anterior por cardiologista, endócrino; mantivemos um registro das necessidades de medicamentos dos hipertensos e diabéticos e fizemos o monitoramento destes medicamentos na farmácia da UBS conseguindo uma melhoria na disponibilidade dos </a:t>
            </a: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mesmos.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8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135979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Objetivo 2. Melhorar a qualidade da atenção a hipertensos e/ou diabéticos</a:t>
            </a: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Meta 2.7 e 2.8 Realizar avaliação da necessidade de atendimento odontológico em 100% dos hipertensos e diabéticos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Realizamos avaliação odontológica em todos os usuários acompanhados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2171700" lvl="4" indent="-342900" algn="just">
              <a:buFont typeface="Wingdings" pitchFamily="2" charset="2"/>
              <a:buChar char="Ø"/>
            </a:pPr>
            <a:r>
              <a:rPr lang="pt-BR" sz="2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Hipertensos: Mês 1: 22, mês 2: 59 e mês 3: 106</a:t>
            </a:r>
          </a:p>
          <a:p>
            <a:pPr marL="2171700" lvl="4" indent="-342900" algn="just">
              <a:buFont typeface="Wingdings" pitchFamily="2" charset="2"/>
              <a:buChar char="Ø"/>
            </a:pPr>
            <a:r>
              <a:rPr lang="pt-BR" sz="2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Diabéticos: Mês 1: 5, mês 2: 17 e mês 3: 31</a:t>
            </a:r>
          </a:p>
          <a:p>
            <a:pPr algn="just">
              <a:buFont typeface="Wingdings" pitchFamily="2" charset="2"/>
              <a:buChar char="Ø"/>
            </a:pPr>
            <a:endParaRPr lang="pt-BR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Foi feita a capacitação da equipe e realizada ações de promoção da saúde sobre a importância da avaliação bucal. </a:t>
            </a:r>
          </a:p>
          <a:p>
            <a:pPr algn="just">
              <a:buFont typeface="Wingdings" pitchFamily="2" charset="2"/>
              <a:buChar char="Ø"/>
            </a:pPr>
            <a:r>
              <a:rPr lang="pt-PT" sz="2100" dirty="0" smtClean="0">
                <a:latin typeface="Times New Roman" pitchFamily="18" charset="0"/>
                <a:cs typeface="Times New Roman" pitchFamily="18" charset="0"/>
              </a:rPr>
              <a:t>Tivemos sérias dificuldades com a atenção odontológica, pois não conseguimos resolver as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necessidades avaliadas pela equipe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Não existe atenção odontológica em nossa </a:t>
            </a:r>
            <a:r>
              <a:rPr lang="pt-PT" sz="2100" dirty="0" smtClean="0">
                <a:latin typeface="Times New Roman" pitchFamily="18" charset="0"/>
                <a:cs typeface="Times New Roman" pitchFamily="18" charset="0"/>
              </a:rPr>
              <a:t>UBS, foram encaminhados os usuários com necesidade atenç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ã</a:t>
            </a:r>
            <a:r>
              <a:rPr lang="pt-PT" sz="2100" dirty="0" smtClean="0">
                <a:latin typeface="Times New Roman" pitchFamily="18" charset="0"/>
                <a:cs typeface="Times New Roman" pitchFamily="18" charset="0"/>
              </a:rPr>
              <a:t>o para outras unidades.</a:t>
            </a:r>
          </a:p>
          <a:p>
            <a:pPr algn="just"/>
            <a:endParaRPr lang="pt-PT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pt-PT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1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1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0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594928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Objetivo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3: Melhorar a adesão dos usuários diabéticos e/ou hipertensos ao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programa.</a:t>
            </a:r>
          </a:p>
          <a:p>
            <a:pPr marL="0" indent="0" algn="just">
              <a:buNone/>
            </a:pPr>
            <a:endParaRPr lang="pt-PT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Metas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3.1 e 3.2  Buscar 100% dos hipertensos e diabéticos faltosos às consultas na unidade de saúde conforme a periodicidade recomendada.</a:t>
            </a:r>
          </a:p>
          <a:p>
            <a:pPr indent="-342900" algn="just">
              <a:buFont typeface="Wingdings" pitchFamily="2" charset="2"/>
              <a:buChar char="Ø"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meta foi atingida, realizou-se a busca ativa dos usuários hipertensos e diabéticos faltosos as consultas pelos ACS e também pela equipe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2171700" lvl="4" indent="-342900" algn="just">
              <a:buFont typeface="Wingdings" pitchFamily="2" charset="2"/>
              <a:buChar char="Ø"/>
            </a:pPr>
            <a:r>
              <a:rPr lang="pt-BR" sz="2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Hipertensos: Mês 1: </a:t>
            </a:r>
            <a:r>
              <a:rPr lang="pt-BR" sz="21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15, </a:t>
            </a:r>
            <a:r>
              <a:rPr lang="pt-BR" sz="2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mês 2: </a:t>
            </a:r>
            <a:r>
              <a:rPr lang="pt-BR" sz="21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31 </a:t>
            </a:r>
            <a:r>
              <a:rPr lang="pt-BR" sz="2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e mês 3: </a:t>
            </a:r>
            <a:r>
              <a:rPr lang="pt-BR" sz="21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59.</a:t>
            </a:r>
            <a:endParaRPr lang="pt-BR" sz="21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2171700" lvl="4" indent="-342900" algn="just">
              <a:buFont typeface="Wingdings" pitchFamily="2" charset="2"/>
              <a:buChar char="Ø"/>
            </a:pPr>
            <a:r>
              <a:rPr lang="pt-BR" sz="2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Diabéticos: Mês 1: </a:t>
            </a:r>
            <a:r>
              <a:rPr lang="pt-BR" sz="21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1, </a:t>
            </a:r>
            <a:r>
              <a:rPr lang="pt-BR" sz="2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mês 2: </a:t>
            </a:r>
            <a:r>
              <a:rPr lang="pt-BR" sz="21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05 </a:t>
            </a:r>
            <a:r>
              <a:rPr lang="pt-BR" sz="2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e mês 3: </a:t>
            </a:r>
            <a:r>
              <a:rPr lang="pt-BR" sz="21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14.</a:t>
            </a:r>
            <a:endParaRPr lang="pt-BR" sz="21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100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Foram treinados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ACS de como organizar as visitas domiciliares aos usuários faltosos e a periodicidade das consultas.</a:t>
            </a:r>
          </a:p>
          <a:p>
            <a:pPr algn="just">
              <a:buFont typeface="Wingdings" pitchFamily="2" charset="2"/>
              <a:buChar char="Ø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Nas atividades educativas falamos sobre a importância e periodicidade do controle das doenças para evitar possíveis complicações.</a:t>
            </a:r>
          </a:p>
          <a:p>
            <a:pPr indent="-342900" algn="just">
              <a:buFont typeface="Wingdings" pitchFamily="2" charset="2"/>
              <a:buChar char="Ø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Muitos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usuarios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justificaram suas faltas relatando a falta de médico. </a:t>
            </a:r>
          </a:p>
          <a:p>
            <a:pPr indent="-342900" algn="just">
              <a:buFont typeface="Wingdings" pitchFamily="2" charset="2"/>
              <a:buChar char="Ø"/>
            </a:pPr>
            <a:endParaRPr lang="pt-PT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2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7620000" cy="576064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Objetivo 4: Melhorar o registro das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informações</a:t>
            </a:r>
          </a:p>
          <a:p>
            <a:pPr marL="114300" indent="0" algn="just">
              <a:buNone/>
            </a:pPr>
            <a:endParaRPr lang="pt-BR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Metas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4.1 e 4.2 Manter ficha de acompanhamento de 100% dos hipertensos e diabéticos cadastrados na equipe de Proporção de hipertensos com registro adequado na ficha de acompanhamento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>
              <a:buNone/>
            </a:pPr>
            <a:endParaRPr lang="pt-BR" sz="9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Alcançamos  100% conforme a meta prevista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Mês 1:  22(4,8%), Mês 2: 59 (12,9%), Mês 3: 106 (23,1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indent="-342900" algn="just">
              <a:buFont typeface="Wingdings" pitchFamily="2" charset="2"/>
              <a:buChar char="Ø"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Mês 1: 5 (4,4%), Mês 2: 17 (15%), Mês 3: 31 (27,4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%)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No início da intervenção 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encontramos muitas deficiências nos registros, com dados imprecisos e incompletos,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as fichas de acompanhamento não eram preenchidas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adequadamente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capacitação da equipe de saúde para assumir esta tarefa foi bem definido 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o papel de cada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um, no preenchimento adequado de os dados.</a:t>
            </a:r>
          </a:p>
          <a:p>
            <a:pPr algn="just">
              <a:buFont typeface="Wingdings" pitchFamily="2" charset="2"/>
              <a:buChar char="Ø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7620000" cy="576064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Objetivo 5: Mapear hipertensos e diabéticos de risco para doença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cardiovascular.</a:t>
            </a:r>
          </a:p>
          <a:p>
            <a:pPr marL="114300" indent="0" algn="just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Metas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5.1 e 5.2 Realizar estratificação do risco cardiovascular em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100% dos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hipertensos e diabéticos cadastrados na equipe de saúde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Atingimos 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 meta de 100%, todos os usuários acompanhados tiveram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    estratificação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de risco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Mês 1:  22(4,8%), Mês 2: 59 (12,9%), Mês 3: 106 (23,1%)</a:t>
            </a:r>
          </a:p>
          <a:p>
            <a:pPr marL="0" indent="0" algn="just">
              <a:buNone/>
            </a:pP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Mês 1: 5 (4,4%), Mês 2: 17 (15%), Mês 3: 31 (27,4%)</a:t>
            </a:r>
          </a:p>
          <a:p>
            <a:pPr marL="0" indent="0" algn="just">
              <a:buNone/>
            </a:pP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Fizemos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avaliação segundo o escore de Framingnham, o qual é um instrumento muito utilizado para a determinação do risco cardiovascular que deve ser feito uma vez ao ano. 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Nas atividades de saúde realizadas com o grupo e na comunidade orientamos sobre a importância de realizar esta avaliação.</a:t>
            </a:r>
          </a:p>
          <a:p>
            <a:pPr marL="114300" indent="0" algn="just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76672"/>
            <a:ext cx="7620000" cy="480060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Objetivo 6: Promover a saúde de hipertensos e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diabéticos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Metas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6.1 e 6.2 Garantir orientação nutricional sobre alimentação saudável a 100% dos hipertensos e diabéticos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Metas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6.3 e 6.4 Garantir orientação em relação à prática regular de atividade física a 100% dos pacientes hipertensos e diabéticos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Metas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6.5 e 6.6 Garantir orientação sobre os riscos do tabagismo a 100% dos usuários hipertensos e diabéticos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Metas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6.7 e 6.8 Garantir orientação sobre higiene bucal a 100% dos usuários hipertensos e diabéticos.</a:t>
            </a:r>
          </a:p>
          <a:p>
            <a:pPr algn="just">
              <a:buFont typeface="Wingdings" pitchFamily="2" charset="2"/>
              <a:buChar char="Ø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55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02630"/>
            <a:ext cx="76200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124744"/>
            <a:ext cx="8229600" cy="50014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sz="2100" dirty="0" smtClean="0">
                <a:latin typeface="Times New Roman" pitchFamily="18" charset="0"/>
                <a:cs typeface="Times New Roman" pitchFamily="18" charset="0"/>
              </a:rPr>
              <a:t>Macapá/AP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PT" sz="2100" dirty="0" smtClean="0">
                <a:latin typeface="Times New Roman" pitchFamily="18" charset="0"/>
                <a:cs typeface="Times New Roman" pitchFamily="18" charset="0"/>
              </a:rPr>
              <a:t>população estimada para o município em 2014 foi de </a:t>
            </a:r>
            <a:r>
              <a:rPr lang="pt-PT" sz="2100" b="1" dirty="0" smtClean="0">
                <a:latin typeface="Times New Roman" pitchFamily="18" charset="0"/>
                <a:cs typeface="Times New Roman" pitchFamily="18" charset="0"/>
              </a:rPr>
              <a:t>446 757</a:t>
            </a:r>
            <a:r>
              <a:rPr lang="pt-PT" sz="2100" dirty="0" smtClean="0">
                <a:latin typeface="Times New Roman" pitchFamily="18" charset="0"/>
                <a:cs typeface="Times New Roman" pitchFamily="18" charset="0"/>
              </a:rPr>
              <a:t> habitantes, conta com </a:t>
            </a:r>
            <a:r>
              <a:rPr lang="pt-PT" sz="2100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pt-PT" sz="2100" dirty="0" smtClean="0">
                <a:latin typeface="Times New Roman" pitchFamily="18" charset="0"/>
                <a:cs typeface="Times New Roman" pitchFamily="18" charset="0"/>
              </a:rPr>
              <a:t> bairros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oficiais, tem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 UBS,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 na área urbana e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 rural,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 Equipes de Saúde da Família (ESF),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 urbanas e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rurais.</a:t>
            </a: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A intervenção foi realizada com os usuários com hipertensão e/ou diabetes na área de abrangência da equipe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57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, na Unidades Básica de Saúde (UBS) Cidade Nova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Na UBS, existe </a:t>
            </a:r>
            <a:r>
              <a:rPr lang="pt-PT" sz="21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PT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ESF, nossa equipe está composta por um médico, uma enfermeira, duas técnicas de enfermagem e 5 agentes de saúde, atendendo a uma população de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3.012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usuários.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cadastro dos usuários estava desatualizado, não existia monitoramento e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avaliação.</a:t>
            </a: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Antes da intervenção existia um acompanhamento inadequado dos usuários, só eram acompanhados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 (17%) usuários com hipertensão e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 (14%) com diabetes.</a:t>
            </a:r>
          </a:p>
          <a:p>
            <a:pPr>
              <a:buFont typeface="Wingdings" pitchFamily="2" charset="2"/>
              <a:buChar char="Ø"/>
            </a:pPr>
            <a:endParaRPr lang="pt-BR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5256584"/>
          </a:xfrm>
        </p:spPr>
        <p:txBody>
          <a:bodyPr>
            <a:noAutofit/>
          </a:bodyPr>
          <a:lstStyle/>
          <a:p>
            <a:pPr indent="-342900" algn="just">
              <a:buFont typeface="Wingdings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Atingimos 100% de acordo a o previsto nas metas relacionadas acima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342900" algn="just">
              <a:buFont typeface="Wingdings" pitchFamily="2" charset="2"/>
              <a:buChar char="Ø"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Mês 1:  22(4,8%), Mês 2: 59 (12,9%), Mês 3: 106 (23,1%)</a:t>
            </a:r>
          </a:p>
          <a:p>
            <a:pPr indent="-342900" algn="just">
              <a:buFont typeface="Wingdings" pitchFamily="2" charset="2"/>
              <a:buChar char="Ø"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Mês 1: 5 (4,4%), Mês 2: 17 (15%), Mês 3: 31 (27,4%)</a:t>
            </a:r>
          </a:p>
          <a:p>
            <a:pPr algn="just">
              <a:buFont typeface="Wingdings" pitchFamily="2" charset="2"/>
              <a:buChar char="Ø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PT" dirty="0">
                <a:latin typeface="Times New Roman" pitchFamily="18" charset="0"/>
                <a:cs typeface="Times New Roman" pitchFamily="18" charset="0"/>
              </a:rPr>
              <a:t>A equipe foi capacitada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sobre o controle de fatores de risco modificáveis, promoção de estilo de vida saudável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dar informações corretas.</a:t>
            </a:r>
          </a:p>
          <a:p>
            <a:pPr indent="-342900" algn="just">
              <a:buFont typeface="Wingdings" pitchFamily="2" charset="2"/>
              <a:buChar char="Ø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PT" dirty="0">
                <a:latin typeface="Times New Roman" pitchFamily="18" charset="0"/>
                <a:cs typeface="Times New Roman" pitchFamily="18" charset="0"/>
              </a:rPr>
              <a:t>Foram feitas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atividades com o grupo e com a comunidade sobre a importância da alimentação saudável.</a:t>
            </a:r>
          </a:p>
          <a:p>
            <a:pPr algn="just">
              <a:buFont typeface="Wingdings" pitchFamily="2" charset="2"/>
              <a:buChar char="Ø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PT" dirty="0">
                <a:latin typeface="Times New Roman" pitchFamily="18" charset="0"/>
                <a:cs typeface="Times New Roman" pitchFamily="18" charset="0"/>
              </a:rPr>
              <a:t>O nutricionista foi envolvido no projeto para nos ajudar a abordar esse tema com a comunidade.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92696"/>
            <a:ext cx="7753672" cy="5016624"/>
          </a:xfrm>
        </p:spPr>
        <p:txBody>
          <a:bodyPr>
            <a:noAutofit/>
          </a:bodyPr>
          <a:lstStyle/>
          <a:p>
            <a:pPr indent="-342900" algn="just">
              <a:buFont typeface="Wingdings" pitchFamily="2" charset="2"/>
              <a:buChar char="Ø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Em todos os atendimentos foi verificado se o usuário estava realizando atividade física regular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Seria 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importante ter educadores físicos para desenvolver atividades com os diferentes grupos, mas nossa unidade não conta neste momento com esses profissionais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PT" sz="2500" dirty="0">
                <a:latin typeface="Times New Roman" pitchFamily="18" charset="0"/>
                <a:cs typeface="Times New Roman" pitchFamily="18" charset="0"/>
              </a:rPr>
              <a:t>A equipe foi capacitada e fizemos atividades com a comunidade onde 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orientamos sobre os riscos do tabagismo e sobre a higiene bucal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Em nossa UBS ainda não atendimento especial de controle ao tabagismo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4800600"/>
          </a:xfrm>
        </p:spPr>
        <p:txBody>
          <a:bodyPr>
            <a:normAutofit/>
          </a:bodyPr>
          <a:lstStyle/>
          <a:p>
            <a:pPr indent="-342900" algn="just">
              <a:buFont typeface="Wingdings" pitchFamily="2" charset="2"/>
              <a:buChar char="Ø"/>
            </a:pP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Todos os profissionais foram responsáveis pela divulgação do projeto e sua importância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 na comunidade da área de abrangência.</a:t>
            </a:r>
          </a:p>
          <a:p>
            <a:pPr algn="just">
              <a:buFont typeface="Wingdings" pitchFamily="2" charset="2"/>
              <a:buChar char="Ø"/>
            </a:pPr>
            <a:endParaRPr lang="pt-BR" sz="2600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Propiciou a ampliação da cobertura e uma melhoria da atenção aos hipertensos e diabéticos, que são acompanhados pela equipe; aumentou o número de consultas realizadas na comunidade.</a:t>
            </a:r>
          </a:p>
          <a:p>
            <a:pPr algn="just">
              <a:buFont typeface="Wingdings" pitchFamily="2" charset="2"/>
              <a:buChar char="Ø"/>
            </a:pPr>
            <a:endParaRPr lang="pt-BR" sz="2600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Melhorou o acolhimento, com registros adequados na ficha de acompanhamento.</a:t>
            </a:r>
          </a:p>
          <a:p>
            <a:pPr>
              <a:buFont typeface="Wingdings" pitchFamily="2" charset="2"/>
              <a:buChar char="Ø"/>
            </a:pPr>
            <a:endParaRPr lang="pt-B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DISCUSSÃO</a:t>
            </a:r>
            <a:endParaRPr lang="pt-BR" sz="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7825680" cy="5204048"/>
          </a:xfrm>
        </p:spPr>
        <p:txBody>
          <a:bodyPr>
            <a:normAutofit/>
          </a:bodyPr>
          <a:lstStyle/>
          <a:p>
            <a:pPr indent="-342900" algn="just">
              <a:buFont typeface="Wingdings" pitchFamily="2" charset="2"/>
              <a:buChar char="Ø"/>
            </a:pP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Melhora na qualificação da atenção de ambos os grupos com exame clínico apropriado sendo enfatizado a  classificação de risco cardiovascular, segundo o escore de </a:t>
            </a:r>
            <a:r>
              <a:rPr lang="pt-BR" sz="2600" dirty="0" err="1">
                <a:latin typeface="Times New Roman" pitchFamily="18" charset="0"/>
                <a:cs typeface="Times New Roman" pitchFamily="18" charset="0"/>
              </a:rPr>
              <a:t>Framinhang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 e avaliação odontológica.</a:t>
            </a:r>
          </a:p>
          <a:p>
            <a:pPr indent="-342900" algn="just">
              <a:buFont typeface="Wingdings" pitchFamily="2" charset="2"/>
              <a:buChar char="Ø"/>
            </a:pPr>
            <a:endParaRPr lang="pt-BR" sz="2600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Grande </a:t>
            </a: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repercussão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 para a equipe, exigiu que toda a equipe se capacitasse, foi necessário o esforço e integração dos membros.</a:t>
            </a:r>
          </a:p>
          <a:p>
            <a:pPr algn="just">
              <a:buFont typeface="Wingdings" pitchFamily="2" charset="2"/>
              <a:buChar char="Ø"/>
            </a:pPr>
            <a:endParaRPr lang="pt-BR" sz="2600" dirty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Aumentamos a </a:t>
            </a: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inter-relação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 com a comunidade através de conversas e ações de saúde.</a:t>
            </a:r>
          </a:p>
          <a:p>
            <a:pPr>
              <a:buFont typeface="Wingdings" pitchFamily="2" charset="2"/>
              <a:buChar char="Ø"/>
            </a:pPr>
            <a:endParaRPr lang="pt-B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DISCUSSÃO</a:t>
            </a:r>
            <a:endParaRPr lang="pt-BR" sz="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3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024" y="274638"/>
            <a:ext cx="8100392" cy="1143000"/>
          </a:xfrm>
        </p:spPr>
        <p:txBody>
          <a:bodyPr/>
          <a:lstStyle/>
          <a:p>
            <a:pPr algn="ctr"/>
            <a:r>
              <a:rPr lang="pt-BR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REFLEXÃO CRÍTICA SOBRE O PROCESSO DE APRENDIZAGEM</a:t>
            </a:r>
            <a:br>
              <a:rPr lang="pt-BR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pt-BR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064896" cy="5256584"/>
          </a:xfrm>
        </p:spPr>
        <p:txBody>
          <a:bodyPr>
            <a:normAutofit fontScale="92500" lnSpcReduction="10000"/>
          </a:bodyPr>
          <a:lstStyle/>
          <a:p>
            <a:pPr indent="-342900" algn="just">
              <a:buFont typeface="Wingdings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Tivemos a oportunidade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juntamente com a equipe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implementar um projeto de intervenção a partir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dos problemas de saúde encontrados na comunidade, assim como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maior conhecimento da área de abrangência.</a:t>
            </a: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A capacitação do pessoal favoreceu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formação continuada dos profissionais.</a:t>
            </a:r>
          </a:p>
          <a:p>
            <a:pPr indent="-342900" algn="just">
              <a:buFont typeface="Wingdings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Foi melhorada a inter-relação da equipe com a comunidade.</a:t>
            </a:r>
          </a:p>
          <a:p>
            <a:pPr indent="-342900" algn="just">
              <a:buFont typeface="Wingdings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Tivemos oportunidades na participação dos casos clínicos interativos e nos fóruns o que elevou nosso conhecimento médico.</a:t>
            </a:r>
          </a:p>
          <a:p>
            <a:pPr indent="-342900" algn="just">
              <a:buFont typeface="Wingdings" pitchFamily="2" charset="2"/>
              <a:buChar char="Ø"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Estimulou-me a aprofundar o estudo da medicina e idioma, a participação no curso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permitiu obter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conhecimentos na resolução de problemas específicos.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Conseguimos melhorar a qualidade das consultas, e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atualização médica.</a:t>
            </a:r>
          </a:p>
          <a:p>
            <a:pPr indent="-342900" algn="just">
              <a:buFont typeface="Wingdings" pitchFamily="2" charset="2"/>
              <a:buChar char="Ø"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Tive a oportunidade de interagir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pessoalmente com gestores, líderes comunitários, a comunidade e virtualmente com os orientadores e colegas do curso.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28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376" y="274638"/>
            <a:ext cx="7620000" cy="1143000"/>
          </a:xfrm>
        </p:spPr>
        <p:txBody>
          <a:bodyPr/>
          <a:lstStyle/>
          <a:p>
            <a:r>
              <a:rPr lang="pt-BR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REFERÊNCIAS</a:t>
            </a:r>
            <a:br>
              <a:rPr lang="pt-BR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pt-BR" sz="3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7908032" cy="5733256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ACCORD Study Group, Cushman WC, Evans GW,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Byington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RP et al.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Effects of intensive blood-pressure control in type 2 diabetes mellitus.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2010, 362(17): 1575–1585.</a:t>
            </a:r>
          </a:p>
          <a:p>
            <a:pPr marL="11430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marL="11430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BRASIL. Ministério da Saúde. Secretaria de Atenção à Saúde. 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Estratégias para o Cuidado das Pessoas com Doenças Crónicas. Diabetes Mellitus.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Cadernos de Atenção Básica No 36. 1ra Edição Revista. Brasília: Ministério da Saúde, 2013.</a:t>
            </a:r>
          </a:p>
          <a:p>
            <a:pPr marL="11430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marL="11430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BRASIL. Ministério da Saúde. Secretaria de Atenção à Saúde. 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Estratégias para o Cuidado das Pessoas com Doenças Crónicas. Hipertensão Arterial Sistémica.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Cadernos de Atenção Básica No 37. 1ra Edição Revista. Brasília: Ministério da Saúde, 2013.</a:t>
            </a:r>
          </a:p>
          <a:p>
            <a:pPr marL="11430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marL="11430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BRASIL. Ministério da Saúde. Secretaria de Atenção à Saúde. 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Departamento de Atenção Básica. Rastreamento.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Brasília: Ministério da Saúde, 2010. (Cadernos de Atenção Primária, n. 29).</a:t>
            </a:r>
          </a:p>
          <a:p>
            <a:pPr marL="11430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marL="11430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SOCIEDADE BRASILEIRA DE CARDIOLOGIA. VI 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Diretrizes Brasileiras de Hipertensão.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Arquivo Brasileiros de Cardiologia, São Paulo, v. 95, n. 1, p. 1-51, 2010. Suplemento 1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HEALTH ORGANIZATION.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Definition, diagnosis and classification of diabetes mellitus and its complications.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classification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diabetes mellitus.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Geneva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: WHO, 1999.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4800600"/>
          </a:xfrm>
        </p:spPr>
        <p:txBody>
          <a:bodyPr/>
          <a:lstStyle/>
          <a:p>
            <a:pPr marL="114300" indent="0" algn="just">
              <a:buNone/>
            </a:pP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Acredito que o objetivo de integrar universidades, serviços de saúde e gestores do sistema único de saúde 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educação permanente dos profissionais que atuam na rede pública, foi cumprido.</a:t>
            </a:r>
            <a:r>
              <a:rPr lang="pt-BR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pt-BR" sz="3600" b="1" dirty="0">
                <a:latin typeface="Times New Roman" pitchFamily="18" charset="0"/>
                <a:cs typeface="Times New Roman" pitchFamily="18" charset="0"/>
              </a:rPr>
              <a:t>Obrigado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Melhorar a Atenção à Saúde da Pessoa com Hipertensão e/ou Diabetes Mellitus na UBS Cidade Nova 1,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Macapá/AP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536" y="274638"/>
            <a:ext cx="76200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 GERAL</a:t>
            </a:r>
            <a:endPara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379909"/>
            <a:ext cx="8229600" cy="4929411"/>
          </a:xfrm>
        </p:spPr>
        <p:txBody>
          <a:bodyPr>
            <a:noAutofit/>
          </a:bodyPr>
          <a:lstStyle/>
          <a:p>
            <a:pPr indent="-342900"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Participaram da intervenção todas as pessoas com hipertensão e diabetes mellitus com 20 anos ou mais residentes na área e acompanhados pela equipe de saúde da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família.</a:t>
            </a:r>
          </a:p>
          <a:p>
            <a:pPr indent="-342900"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As ações realizadas na intervenção foram baseadas nos cadernos de atenção básica para Pessoas com Hipertensão Arterial e Diabetes do Ministério da Saúde (Brasil, 2013). </a:t>
            </a: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Para alcançar os objetivos propostos foram estabelecidas metas e ações. O cadastro das pessoas com hipertensão e/ou diabetes na planilha de coleta de dados foi feito no momento da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consulta.</a:t>
            </a:r>
          </a:p>
          <a:p>
            <a:pPr indent="-342900"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registro das atividades foram utilizados o prontuário clínico individual e a ficha espelho. </a:t>
            </a: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dados obtidos destes registros foram preenchidos na planilha de coleta de dados para monitoramento e acompanhamento das metas e indicadores.</a:t>
            </a:r>
          </a:p>
          <a:p>
            <a:pPr>
              <a:buFont typeface="Wingdings" pitchFamily="2" charset="2"/>
              <a:buChar char="Ø"/>
            </a:pPr>
            <a:endParaRPr lang="es-E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s-E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s-E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pt-BR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5536" y="274638"/>
            <a:ext cx="76200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97768"/>
            <a:ext cx="8460432" cy="1143000"/>
          </a:xfrm>
        </p:spPr>
        <p:txBody>
          <a:bodyPr>
            <a:noAutofit/>
          </a:bodyPr>
          <a:lstStyle/>
          <a:p>
            <a:pPr algn="ctr"/>
            <a:r>
              <a:rPr lang="pt-BR" sz="3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AÇÕES DESENVOLVIDAS NA INTERVENÇÃO</a:t>
            </a:r>
            <a:endParaRPr lang="pt-BR" sz="3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n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16451"/>
            <a:ext cx="3816424" cy="36944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772816"/>
            <a:ext cx="4087091" cy="3726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aixaDeTexto 5"/>
          <p:cNvSpPr txBox="1"/>
          <p:nvPr/>
        </p:nvSpPr>
        <p:spPr>
          <a:xfrm>
            <a:off x="179512" y="5510885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>
                <a:latin typeface="Times New Roman" pitchFamily="18" charset="0"/>
                <a:cs typeface="Times New Roman" pitchFamily="18" charset="0"/>
              </a:rPr>
              <a:t>Equipe de saúde da UBS Cidade Nova 1, </a:t>
            </a:r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Macapá/AP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211960" y="5499304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>
                <a:latin typeface="Times New Roman" pitchFamily="18" charset="0"/>
                <a:cs typeface="Times New Roman" pitchFamily="18" charset="0"/>
              </a:rPr>
              <a:t>Acompanhamento dos usúarios Hipertensos e/ou diabéticos na ESF Cidade Nova 1, </a:t>
            </a:r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Macapá/AP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96752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Objetivo 1. Ampliar a cobertura a hipertensos e/ou diabéticos</a:t>
            </a: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Metas 1.1 e 1.2 Cadastrar 40% dos hipertensos e diabéticos da área de abrangência no Programa de Atenção à Hipertensão Arterial e à Diabetes Mellitus da unidade de saúde.</a:t>
            </a:r>
          </a:p>
          <a:p>
            <a:pPr marL="0" indent="0" algn="ctr">
              <a:buNone/>
            </a:pPr>
            <a:r>
              <a:rPr lang="pt-B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Mês 1:  22(4,8%), Mês 2: 59 (12,9%), Mês 3: 106 (23,1%)</a:t>
            </a:r>
          </a:p>
          <a:p>
            <a:pPr marL="0" indent="0" algn="just">
              <a:buNone/>
            </a:pPr>
            <a:endParaRPr lang="pt-BR" sz="2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4631835"/>
              </p:ext>
            </p:extLst>
          </p:nvPr>
        </p:nvGraphicFramePr>
        <p:xfrm>
          <a:off x="1043608" y="3194116"/>
          <a:ext cx="6192688" cy="269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5890046"/>
            <a:ext cx="77048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Cobertura do programa de atenção ao hipertenso na unidade de saúde na UBS Cidade Nova 1, Macapá/AP, 2015.</a:t>
            </a:r>
          </a:p>
          <a:p>
            <a:endParaRPr lang="pt-BR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4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064896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Mês 1: 5 (4,4%), Mês 2: 17 (15%), Mês 3: 31 (27,4%)</a:t>
            </a:r>
          </a:p>
          <a:p>
            <a:pPr marL="0" indent="0" algn="ctr">
              <a:buNone/>
            </a:pPr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P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Enfrentamos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várias dificuldades, como por exemplo, pessoas doentes, férias, as chuvas, além da diminuiçao da intervencao para 12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semanas.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796324335"/>
              </p:ext>
            </p:extLst>
          </p:nvPr>
        </p:nvGraphicFramePr>
        <p:xfrm>
          <a:off x="971600" y="1834691"/>
          <a:ext cx="6624736" cy="268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71600" y="4521894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Cobertura do programa de atenção ao diabético na unidade de saúde na UBS Cidade Nova 1, Macapá/AP, 2015</a:t>
            </a: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3885"/>
            <a:ext cx="8229600" cy="5073427"/>
          </a:xfrm>
        </p:spPr>
        <p:txBody>
          <a:bodyPr>
            <a:noAutofit/>
          </a:bodyPr>
          <a:lstStyle/>
          <a:p>
            <a:pPr indent="-342900" algn="just">
              <a:buFont typeface="Wingdings" pitchFamily="2" charset="2"/>
              <a:buChar char="Ø"/>
            </a:pPr>
            <a:r>
              <a:rPr lang="pt-BR" sz="2300" b="1" dirty="0" smtClean="0">
                <a:latin typeface="Times New Roman" pitchFamily="18" charset="0"/>
                <a:cs typeface="Times New Roman" pitchFamily="18" charset="0"/>
              </a:rPr>
              <a:t>Objetivo 2. Melhorar a qualidade da atenção a hipertensos e/ou diabéticos</a:t>
            </a:r>
            <a:endParaRPr lang="pt-BR" sz="23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Metas 2.1. e 2.2 Realizar exame clínico apropriado em 100% dos hipertensos e </a:t>
            </a: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diabéticos.</a:t>
            </a:r>
            <a:endParaRPr lang="pt-BR" sz="23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3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Atingimos 100% dos usuários hipertensos e diabéticos com exame clínico apropriado de acordo com os protocolos estabelecidos</a:t>
            </a:r>
            <a:r>
              <a:rPr lang="pt-BR" sz="23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endParaRPr lang="pt-BR" sz="23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2171700" lvl="4" indent="-342900" algn="just">
              <a:buFont typeface="Wingdings" pitchFamily="2" charset="2"/>
              <a:buChar char="Ø"/>
            </a:pPr>
            <a:r>
              <a:rPr lang="pt-BR" sz="23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Hipertensos: Mês 1: 22, mês 2: 59 e mês 3: 106</a:t>
            </a:r>
          </a:p>
          <a:p>
            <a:pPr marL="2171700" lvl="4" indent="-342900" algn="just">
              <a:buFont typeface="Wingdings" pitchFamily="2" charset="2"/>
              <a:buChar char="Ø"/>
            </a:pPr>
            <a:r>
              <a:rPr lang="pt-BR" sz="23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Diabéticos: Mês 1: 5, mês 2: 17 e mês 3: 31</a:t>
            </a:r>
          </a:p>
          <a:p>
            <a:pPr indent="-342900" algn="just">
              <a:buFont typeface="Wingdings" pitchFamily="2" charset="2"/>
              <a:buChar char="Ø"/>
            </a:pPr>
            <a:endParaRPr lang="pt-BR" sz="23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3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Foi feita a capacitação da equipe e estabelecido como prioridade a realização do exame clínico apropriado</a:t>
            </a:r>
            <a:r>
              <a:rPr lang="pt-BR" sz="23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endParaRPr lang="pt-BR" sz="23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pt-BR" sz="23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Realizou-se o monitoramento destes exames clínicos de forma periódica. </a:t>
            </a:r>
          </a:p>
          <a:p>
            <a:pPr algn="just">
              <a:buFont typeface="Wingdings" pitchFamily="2" charset="2"/>
              <a:buChar char="Ø"/>
            </a:pPr>
            <a:endParaRPr lang="pt-BR" sz="23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pt-BR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300" b="1" dirty="0" smtClean="0">
                <a:latin typeface="Times New Roman" pitchFamily="18" charset="0"/>
                <a:cs typeface="Times New Roman" pitchFamily="18" charset="0"/>
              </a:rPr>
              <a:t>Objetivo 2. Melhorar a qualidade da atenção a hipertensos e/ou diabéticos</a:t>
            </a:r>
            <a:endParaRPr lang="pt-BR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Metas 2.3 e 2.4 Garantir a 100% dos hipertensos e diabéticos a realização de exames complementares em dia de acordo com o protocolo.   </a:t>
            </a:r>
          </a:p>
          <a:p>
            <a:pPr marL="0" indent="0" algn="ctr">
              <a:buNone/>
            </a:pPr>
            <a:r>
              <a:rPr lang="pt-BR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Mês 1: 15 (68,2%), Mês 2:  35 (59,3%), Mês 3: 72 (67.9%)</a:t>
            </a:r>
          </a:p>
          <a:p>
            <a:endParaRPr lang="pt-BR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n 5"/>
          <p:cNvPicPr/>
          <p:nvPr/>
        </p:nvPicPr>
        <p:blipFill>
          <a:blip r:embed="rId3"/>
          <a:stretch>
            <a:fillRect/>
          </a:stretch>
        </p:blipFill>
        <p:spPr>
          <a:xfrm>
            <a:off x="971600" y="3280757"/>
            <a:ext cx="6480720" cy="259651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9552" y="5951021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Proporção de hipertensos com os exames complementares em dia de acordo com o protocolo na UBS Cidade Nova 1, Macapá/AP, 2015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 METAS E RESULTADOS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161</TotalTime>
  <Words>2229</Words>
  <Application>Microsoft Office PowerPoint</Application>
  <PresentationFormat>On-screen Show (4:3)</PresentationFormat>
  <Paragraphs>194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Adjacência</vt:lpstr>
      <vt:lpstr>           Universidade Aberta do SUS - UNASUS Universidade Federal de Pelotas Especialização em Saúde da Família Modalidade a Distância Turma 8  </vt:lpstr>
      <vt:lpstr>INTRODUÇÃO</vt:lpstr>
      <vt:lpstr>PowerPoint Presentation</vt:lpstr>
      <vt:lpstr>PowerPoint Presentation</vt:lpstr>
      <vt:lpstr>AÇÕES DESENVOLVIDAS NA INTERVENÇÃO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OBJETIVOS METAS E RESULTADOS</vt:lpstr>
      <vt:lpstr>DISCUSSÃO</vt:lpstr>
      <vt:lpstr>DISCUSSÃO</vt:lpstr>
      <vt:lpstr>REFLEXÃO CRÍTICA SOBRE O PROCESSO DE APRENDIZAGEM </vt:lpstr>
      <vt:lpstr>REFERÊNCIAS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- UNASUS Universidade Federal de Pelotas Especialização em Saúde da Família Modalidade a Distância Turma 8</dc:title>
  <dc:creator>Ana Luiza</dc:creator>
  <cp:lastModifiedBy>Praia</cp:lastModifiedBy>
  <cp:revision>19</cp:revision>
  <dcterms:created xsi:type="dcterms:W3CDTF">2015-08-15T19:23:50Z</dcterms:created>
  <dcterms:modified xsi:type="dcterms:W3CDTF">2015-08-17T01:13:15Z</dcterms:modified>
</cp:coreProperties>
</file>