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58" r:id="rId3"/>
    <p:sldId id="260" r:id="rId4"/>
    <p:sldId id="259" r:id="rId5"/>
    <p:sldId id="261" r:id="rId6"/>
    <p:sldId id="262" r:id="rId7"/>
    <p:sldId id="289" r:id="rId8"/>
    <p:sldId id="297" r:id="rId9"/>
    <p:sldId id="300" r:id="rId10"/>
    <p:sldId id="270" r:id="rId11"/>
    <p:sldId id="290" r:id="rId12"/>
    <p:sldId id="292" r:id="rId13"/>
    <p:sldId id="284" r:id="rId14"/>
    <p:sldId id="295" r:id="rId15"/>
    <p:sldId id="296" r:id="rId16"/>
    <p:sldId id="283" r:id="rId17"/>
    <p:sldId id="293" r:id="rId18"/>
    <p:sldId id="286" r:id="rId19"/>
    <p:sldId id="288" r:id="rId20"/>
    <p:sldId id="287" r:id="rId21"/>
    <p:sldId id="301" r:id="rId22"/>
    <p:sldId id="299" r:id="rId2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504" autoAdjust="0"/>
    <p:restoredTop sz="94660"/>
  </p:normalViewPr>
  <p:slideViewPr>
    <p:cSldViewPr>
      <p:cViewPr>
        <p:scale>
          <a:sx n="69" d="100"/>
          <a:sy n="69" d="100"/>
        </p:scale>
        <p:origin x="-103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ndida\Desktop\DAVID%20-%20DADOS%20-%20IDOSOS%2012%20NOVO.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Planilha_do_Microsoft_Office_Excel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Candida\Desktop\DAVID%20-%20DADOS%20-%20IDOSOS%2012%20NOVO.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0.13980147823503195"/>
          <c:y val="0.28195121951219509"/>
          <c:w val="0.86019852176496792"/>
          <c:h val="0.61879700403303273"/>
        </c:manualLayout>
      </c:layout>
      <c:barChart>
        <c:barDir val="col"/>
        <c:grouping val="clustered"/>
        <c:ser>
          <c:idx val="0"/>
          <c:order val="0"/>
          <c:tx>
            <c:strRef>
              <c:f>Indicadores!$C$4</c:f>
              <c:strCache>
                <c:ptCount val="1"/>
                <c:pt idx="0">
                  <c:v>Cobertura do programa de atenção à saúde do idoso na unidade de saúde</c:v>
                </c:pt>
              </c:strCache>
            </c:strRef>
          </c:tx>
          <c:spPr>
            <a:solidFill>
              <a:srgbClr val="DF8521"/>
            </a:solidFill>
            <a:ln w="25400">
              <a:noFill/>
            </a:ln>
          </c:spPr>
          <c:dLbls>
            <c:showVal val="1"/>
          </c:dLbls>
          <c:cat>
            <c:strRef>
              <c:f>Indicadores!$D$3:$G$3</c:f>
              <c:strCache>
                <c:ptCount val="4"/>
                <c:pt idx="0">
                  <c:v>Mês 1</c:v>
                </c:pt>
                <c:pt idx="1">
                  <c:v>Mês 2</c:v>
                </c:pt>
                <c:pt idx="2">
                  <c:v>Mês 3</c:v>
                </c:pt>
                <c:pt idx="3">
                  <c:v>Mês 4</c:v>
                </c:pt>
              </c:strCache>
            </c:strRef>
          </c:cat>
          <c:val>
            <c:numRef>
              <c:f>Indicadores!$D$4:$G$4</c:f>
              <c:numCache>
                <c:formatCode>0.0%</c:formatCode>
                <c:ptCount val="4"/>
                <c:pt idx="0">
                  <c:v>3.2225579053373622E-2</c:v>
                </c:pt>
                <c:pt idx="1">
                  <c:v>8.0563947633434052E-2</c:v>
                </c:pt>
                <c:pt idx="2">
                  <c:v>0.16012084592145018</c:v>
                </c:pt>
                <c:pt idx="3">
                  <c:v>0</c:v>
                </c:pt>
              </c:numCache>
            </c:numRef>
          </c:val>
        </c:ser>
        <c:dLbls/>
        <c:axId val="71579136"/>
        <c:axId val="71787264"/>
      </c:barChart>
      <c:catAx>
        <c:axId val="7157913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1787264"/>
        <c:crosses val="autoZero"/>
        <c:auto val="1"/>
        <c:lblAlgn val="ctr"/>
        <c:lblOffset val="100"/>
      </c:catAx>
      <c:valAx>
        <c:axId val="71787264"/>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1579136"/>
        <c:crosses val="autoZero"/>
        <c:crossBetween val="between"/>
        <c:majorUnit val="0.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pt-BR"/>
  <c:style val="18"/>
  <c:chart>
    <c:autoTitleDeleted val="1"/>
    <c:plotArea>
      <c:layout/>
      <c:barChart>
        <c:barDir val="col"/>
        <c:grouping val="clustered"/>
        <c:ser>
          <c:idx val="0"/>
          <c:order val="0"/>
          <c:tx>
            <c:strRef>
              <c:f>Indicadores!$C$29</c:f>
              <c:strCache>
                <c:ptCount val="1"/>
                <c:pt idx="0">
                  <c:v>Proporção de idosos acamados ou com problemas de locomoção cadastrados</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Indicadores!$D$28:$G$28</c:f>
              <c:strCache>
                <c:ptCount val="4"/>
                <c:pt idx="0">
                  <c:v>Mês 1</c:v>
                </c:pt>
                <c:pt idx="1">
                  <c:v>Mês 2</c:v>
                </c:pt>
                <c:pt idx="2">
                  <c:v>Mês 3</c:v>
                </c:pt>
                <c:pt idx="3">
                  <c:v>Mês 4</c:v>
                </c:pt>
              </c:strCache>
            </c:strRef>
          </c:cat>
          <c:val>
            <c:numRef>
              <c:f>Indicadores!$D$29:$G$29</c:f>
              <c:numCache>
                <c:formatCode>0.0%</c:formatCode>
                <c:ptCount val="4"/>
                <c:pt idx="0">
                  <c:v>6.3291139240506333E-2</c:v>
                </c:pt>
                <c:pt idx="1">
                  <c:v>0.15189873417721525</c:v>
                </c:pt>
                <c:pt idx="2">
                  <c:v>0.30379746835443044</c:v>
                </c:pt>
                <c:pt idx="3">
                  <c:v>0</c:v>
                </c:pt>
              </c:numCache>
            </c:numRef>
          </c:val>
        </c:ser>
        <c:dLbls/>
        <c:axId val="77471744"/>
        <c:axId val="77473280"/>
      </c:barChart>
      <c:catAx>
        <c:axId val="77471744"/>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7473280"/>
        <c:crosses val="autoZero"/>
        <c:auto val="1"/>
        <c:lblAlgn val="ctr"/>
        <c:lblOffset val="100"/>
      </c:catAx>
      <c:valAx>
        <c:axId val="77473280"/>
        <c:scaling>
          <c:orientation val="minMax"/>
          <c:max val="1"/>
        </c:scaling>
        <c:axPos val="l"/>
        <c:numFmt formatCode="0%" sourceLinked="0"/>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7471744"/>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pt-BR"/>
  <c:style val="18"/>
  <c:chart>
    <c:autoTitleDeleted val="1"/>
    <c:plotArea>
      <c:layout/>
      <c:barChart>
        <c:barDir val="col"/>
        <c:grouping val="clustered"/>
        <c:ser>
          <c:idx val="0"/>
          <c:order val="0"/>
          <c:tx>
            <c:strRef>
              <c:f>Indicadores!$C$54</c:f>
              <c:strCache>
                <c:ptCount val="1"/>
                <c:pt idx="0">
                  <c:v>Proporção de idosos com primeira consulta odontológica programática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howVal val="1"/>
          </c:dLbls>
          <c:cat>
            <c:strRef>
              <c:f>Indicadores!$D$53:$G$53</c:f>
              <c:strCache>
                <c:ptCount val="4"/>
                <c:pt idx="0">
                  <c:v>Mês 1</c:v>
                </c:pt>
                <c:pt idx="1">
                  <c:v>Mês 2</c:v>
                </c:pt>
                <c:pt idx="2">
                  <c:v>Mês 3</c:v>
                </c:pt>
                <c:pt idx="3">
                  <c:v>Mês 4</c:v>
                </c:pt>
              </c:strCache>
            </c:strRef>
          </c:cat>
          <c:val>
            <c:numRef>
              <c:f>Indicadores!$D$54:$G$54</c:f>
              <c:numCache>
                <c:formatCode>0.0%</c:formatCode>
                <c:ptCount val="4"/>
                <c:pt idx="0">
                  <c:v>0.5625</c:v>
                </c:pt>
                <c:pt idx="1">
                  <c:v>0.82500000000000007</c:v>
                </c:pt>
                <c:pt idx="2">
                  <c:v>0.86792452830188693</c:v>
                </c:pt>
                <c:pt idx="3">
                  <c:v>0</c:v>
                </c:pt>
              </c:numCache>
            </c:numRef>
          </c:val>
        </c:ser>
        <c:dLbls/>
        <c:axId val="74262400"/>
        <c:axId val="74263936"/>
      </c:barChart>
      <c:catAx>
        <c:axId val="74262400"/>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4263936"/>
        <c:crosses val="autoZero"/>
        <c:auto val="1"/>
        <c:lblAlgn val="ctr"/>
        <c:lblOffset val="100"/>
      </c:catAx>
      <c:valAx>
        <c:axId val="74263936"/>
        <c:scaling>
          <c:orientation val="minMax"/>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4262400"/>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368F6D-7E06-40A8-B365-985FC1655942}" type="datetimeFigureOut">
              <a:rPr lang="pt-BR" smtClean="0"/>
              <a:pPr/>
              <a:t>31/07/2015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5FC55D-34EC-4112-A17E-48E0A763CD6E}" type="slidenum">
              <a:rPr lang="pt-BR" smtClean="0"/>
              <a:pPr/>
              <a:t>‹nº›</a:t>
            </a:fld>
            <a:endParaRPr lang="pt-BR"/>
          </a:p>
        </p:txBody>
      </p:sp>
    </p:spTree>
    <p:extLst>
      <p:ext uri="{BB962C8B-B14F-4D97-AF65-F5344CB8AC3E}">
        <p14:creationId xmlns:p14="http://schemas.microsoft.com/office/powerpoint/2010/main" xmlns="" val="513061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35FC55D-34EC-4112-A17E-48E0A763CD6E}" type="slidenum">
              <a:rPr lang="pt-BR" smtClean="0"/>
              <a:pPr/>
              <a:t>9</a:t>
            </a:fld>
            <a:endParaRPr lang="pt-BR"/>
          </a:p>
        </p:txBody>
      </p:sp>
    </p:spTree>
    <p:extLst>
      <p:ext uri="{BB962C8B-B14F-4D97-AF65-F5344CB8AC3E}">
        <p14:creationId xmlns:p14="http://schemas.microsoft.com/office/powerpoint/2010/main" xmlns="" val="3563721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35FC55D-34EC-4112-A17E-48E0A763CD6E}" type="slidenum">
              <a:rPr lang="pt-BR" smtClean="0"/>
              <a:pPr/>
              <a:t>14</a:t>
            </a:fld>
            <a:endParaRPr lang="pt-BR"/>
          </a:p>
        </p:txBody>
      </p:sp>
    </p:spTree>
    <p:extLst>
      <p:ext uri="{BB962C8B-B14F-4D97-AF65-F5344CB8AC3E}">
        <p14:creationId xmlns:p14="http://schemas.microsoft.com/office/powerpoint/2010/main" xmlns="" val="3807242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pt-BR" smtClean="0"/>
              <a:t>Clique para editar o título mestre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7" name="Date Placeholder 6"/>
          <p:cNvSpPr>
            <a:spLocks noGrp="1"/>
          </p:cNvSpPr>
          <p:nvPr>
            <p:ph type="dt" sz="half" idx="10"/>
          </p:nvPr>
        </p:nvSpPr>
        <p:spPr/>
        <p:txBody>
          <a:bodyPr/>
          <a:lstStyle/>
          <a:p>
            <a:fld id="{B7AD6297-B9D6-4A49-BBC3-E5FBC85DF7D0}" type="datetimeFigureOut">
              <a:rPr lang="pt-BR" smtClean="0"/>
              <a:pPr/>
              <a:t>31/07/2015</a:t>
            </a:fld>
            <a:endParaRPr lang="pt-BR"/>
          </a:p>
        </p:txBody>
      </p:sp>
      <p:sp>
        <p:nvSpPr>
          <p:cNvPr id="8" name="Slide Number Placeholder 7"/>
          <p:cNvSpPr>
            <a:spLocks noGrp="1"/>
          </p:cNvSpPr>
          <p:nvPr>
            <p:ph type="sldNum" sz="quarter" idx="11"/>
          </p:nvPr>
        </p:nvSpPr>
        <p:spPr/>
        <p:txBody>
          <a:bodyPr/>
          <a:lstStyle/>
          <a:p>
            <a:fld id="{EEF7B3B5-6394-472F-A0CA-5DCEC3BE1A43}" type="slidenum">
              <a:rPr lang="pt-BR" smtClean="0"/>
              <a:pPr/>
              <a:t>‹nº›</a:t>
            </a:fld>
            <a:endParaRPr lang="pt-BR"/>
          </a:p>
        </p:txBody>
      </p:sp>
      <p:sp>
        <p:nvSpPr>
          <p:cNvPr id="9" name="Footer Placeholder 8"/>
          <p:cNvSpPr>
            <a:spLocks noGrp="1"/>
          </p:cNvSpPr>
          <p:nvPr>
            <p:ph type="ftr" sz="quarter" idx="12"/>
          </p:nvPr>
        </p:nvSpPr>
        <p:spPr/>
        <p:txBody>
          <a:bodyPr/>
          <a:lstStyle/>
          <a:p>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B7AD6297-B9D6-4A49-BBC3-E5FBC85DF7D0}" type="datetimeFigureOut">
              <a:rPr lang="pt-BR" smtClean="0"/>
              <a:pPr/>
              <a:t>31/07/2015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EF7B3B5-6394-472F-A0CA-5DCEC3BE1A43}"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B7AD6297-B9D6-4A49-BBC3-E5FBC85DF7D0}" type="datetimeFigureOut">
              <a:rPr lang="pt-BR" smtClean="0"/>
              <a:pPr/>
              <a:t>31/07/2015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EF7B3B5-6394-472F-A0CA-5DCEC3BE1A43}"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smtClean="0"/>
          </a:p>
        </p:txBody>
      </p:sp>
      <p:sp>
        <p:nvSpPr>
          <p:cNvPr id="4" name="Date Placeholder 3"/>
          <p:cNvSpPr>
            <a:spLocks noGrp="1"/>
          </p:cNvSpPr>
          <p:nvPr>
            <p:ph type="dt" sz="half" idx="10"/>
          </p:nvPr>
        </p:nvSpPr>
        <p:spPr/>
        <p:txBody>
          <a:bodyPr/>
          <a:lstStyle/>
          <a:p>
            <a:fld id="{B7AD6297-B9D6-4A49-BBC3-E5FBC85DF7D0}" type="datetimeFigureOut">
              <a:rPr lang="pt-BR" smtClean="0"/>
              <a:pPr/>
              <a:t>31/07/2015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EF7B3B5-6394-472F-A0CA-5DCEC3BE1A43}"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7AD6297-B9D6-4A49-BBC3-E5FBC85DF7D0}" type="datetimeFigureOut">
              <a:rPr lang="pt-BR" smtClean="0"/>
              <a:pPr/>
              <a:t>31/07/2015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EF7B3B5-6394-472F-A0CA-5DCEC3BE1A43}" type="slidenum">
              <a:rPr lang="pt-BR" smtClean="0"/>
              <a:pPr/>
              <a:t>‹nº›</a:t>
            </a:fld>
            <a:endParaRPr lang="pt-B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smtClean="0"/>
          </a:p>
        </p:txBody>
      </p:sp>
      <p:sp>
        <p:nvSpPr>
          <p:cNvPr id="5" name="Date Placeholder 4"/>
          <p:cNvSpPr>
            <a:spLocks noGrp="1"/>
          </p:cNvSpPr>
          <p:nvPr>
            <p:ph type="dt" sz="half" idx="10"/>
          </p:nvPr>
        </p:nvSpPr>
        <p:spPr/>
        <p:txBody>
          <a:bodyPr/>
          <a:lstStyle/>
          <a:p>
            <a:fld id="{B7AD6297-B9D6-4A49-BBC3-E5FBC85DF7D0}" type="datetimeFigureOut">
              <a:rPr lang="pt-BR" smtClean="0"/>
              <a:pPr/>
              <a:t>31/07/2015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EF7B3B5-6394-472F-A0CA-5DCEC3BE1A43}" type="slidenum">
              <a:rPr lang="pt-BR" smtClean="0"/>
              <a:pPr/>
              <a:t>‹nº›</a:t>
            </a:fld>
            <a:endParaRPr lang="pt-BR"/>
          </a:p>
        </p:txBody>
      </p:sp>
      <p:sp>
        <p:nvSpPr>
          <p:cNvPr id="9" name="Content Placeholder 8"/>
          <p:cNvSpPr>
            <a:spLocks noGrp="1"/>
          </p:cNvSpPr>
          <p:nvPr>
            <p:ph sz="quarter" idx="13"/>
          </p:nvPr>
        </p:nvSpPr>
        <p:spPr>
          <a:xfrm>
            <a:off x="365760" y="1600200"/>
            <a:ext cx="4041648" cy="452628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7" name="Date Placeholder 6"/>
          <p:cNvSpPr>
            <a:spLocks noGrp="1"/>
          </p:cNvSpPr>
          <p:nvPr>
            <p:ph type="dt" sz="half" idx="10"/>
          </p:nvPr>
        </p:nvSpPr>
        <p:spPr/>
        <p:txBody>
          <a:bodyPr/>
          <a:lstStyle/>
          <a:p>
            <a:fld id="{B7AD6297-B9D6-4A49-BBC3-E5FBC85DF7D0}" type="datetimeFigureOut">
              <a:rPr lang="pt-BR" smtClean="0"/>
              <a:pPr/>
              <a:t>31/07/2015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EEF7B3B5-6394-472F-A0CA-5DCEC3BE1A43}" type="slidenum">
              <a:rPr lang="pt-BR" smtClean="0"/>
              <a:pPr/>
              <a:t>‹nº›</a:t>
            </a:fld>
            <a:endParaRPr lang="pt-BR"/>
          </a:p>
        </p:txBody>
      </p:sp>
      <p:sp>
        <p:nvSpPr>
          <p:cNvPr id="11" name="Content Placeholder 10"/>
          <p:cNvSpPr>
            <a:spLocks noGrp="1"/>
          </p:cNvSpPr>
          <p:nvPr>
            <p:ph sz="quarter" idx="13"/>
          </p:nvPr>
        </p:nvSpPr>
        <p:spPr>
          <a:xfrm>
            <a:off x="457200" y="2212848"/>
            <a:ext cx="4041648" cy="391363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7AD6297-B9D6-4A49-BBC3-E5FBC85DF7D0}" type="datetimeFigureOut">
              <a:rPr lang="pt-BR" smtClean="0"/>
              <a:pPr/>
              <a:t>31/07/2015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EF7B3B5-6394-472F-A0CA-5DCEC3BE1A43}"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D6297-B9D6-4A49-BBC3-E5FBC85DF7D0}" type="datetimeFigureOut">
              <a:rPr lang="pt-BR" smtClean="0"/>
              <a:pPr/>
              <a:t>31/07/2015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EF7B3B5-6394-472F-A0CA-5DCEC3BE1A43}"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pt-BR" smtClean="0"/>
              <a:t>Clique para editar o título mestre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7AD6297-B9D6-4A49-BBC3-E5FBC85DF7D0}" type="datetimeFigureOut">
              <a:rPr lang="pt-BR" smtClean="0"/>
              <a:pPr/>
              <a:t>31/07/2015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EF7B3B5-6394-472F-A0CA-5DCEC3BE1A43}"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pt-BR" smtClean="0"/>
              <a:t>Clique para editar o título mestre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7AD6297-B9D6-4A49-BBC3-E5FBC85DF7D0}" type="datetimeFigureOut">
              <a:rPr lang="pt-BR" smtClean="0"/>
              <a:pPr/>
              <a:t>31/07/2015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EF7B3B5-6394-472F-A0CA-5DCEC3BE1A43}"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7AD6297-B9D6-4A49-BBC3-E5FBC85DF7D0}" type="datetimeFigureOut">
              <a:rPr lang="pt-BR" smtClean="0"/>
              <a:pPr/>
              <a:t>31/07/2015</a:t>
            </a:fld>
            <a:endParaRPr lang="pt-B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pt-B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EF7B3B5-6394-472F-A0CA-5DCEC3BE1A43}" type="slidenum">
              <a:rPr lang="pt-BR" smtClean="0"/>
              <a:pPr/>
              <a:t>‹nº›</a:t>
            </a:fld>
            <a:endParaRPr lang="pt-B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476672"/>
            <a:ext cx="7992888" cy="6048672"/>
          </a:xfrm>
        </p:spPr>
        <p:txBody>
          <a:bodyPr>
            <a:normAutofit lnSpcReduction="10000"/>
          </a:bodyPr>
          <a:lstStyle/>
          <a:p>
            <a:r>
              <a:rPr lang="pt-BR" sz="2000" b="1" dirty="0" smtClean="0">
                <a:solidFill>
                  <a:schemeClr val="tx1"/>
                </a:solidFill>
                <a:latin typeface="Arial" panose="020B0604020202020204" pitchFamily="34" charset="0"/>
                <a:cs typeface="Arial" panose="020B0604020202020204" pitchFamily="34" charset="0"/>
              </a:rPr>
              <a:t>Universidade Federal de Pelotas</a:t>
            </a:r>
          </a:p>
          <a:p>
            <a:r>
              <a:rPr lang="pt-BR" sz="2000" b="1" dirty="0" smtClean="0">
                <a:solidFill>
                  <a:schemeClr val="tx1"/>
                </a:solidFill>
                <a:latin typeface="Arial" panose="020B0604020202020204" pitchFamily="34" charset="0"/>
                <a:cs typeface="Arial" panose="020B0604020202020204" pitchFamily="34" charset="0"/>
              </a:rPr>
              <a:t>Departamento de Medicina Social</a:t>
            </a:r>
          </a:p>
          <a:p>
            <a:r>
              <a:rPr lang="pt-BR" sz="2000" b="1" dirty="0" smtClean="0">
                <a:solidFill>
                  <a:schemeClr val="tx1"/>
                </a:solidFill>
                <a:latin typeface="Arial" panose="020B0604020202020204" pitchFamily="34" charset="0"/>
                <a:cs typeface="Arial" panose="020B0604020202020204" pitchFamily="34" charset="0"/>
              </a:rPr>
              <a:t>Especialização em Saúde da Família</a:t>
            </a:r>
          </a:p>
          <a:p>
            <a:endParaRPr lang="pt-BR" sz="2000" b="1" dirty="0" smtClean="0">
              <a:solidFill>
                <a:schemeClr val="tx1"/>
              </a:solidFill>
              <a:latin typeface="Arial" panose="020B0604020202020204" pitchFamily="34" charset="0"/>
              <a:cs typeface="Arial" panose="020B0604020202020204" pitchFamily="34" charset="0"/>
            </a:endParaRPr>
          </a:p>
          <a:p>
            <a:endParaRPr lang="pt-BR" sz="2000" b="1" dirty="0" smtClean="0">
              <a:solidFill>
                <a:schemeClr val="tx1"/>
              </a:solidFill>
              <a:latin typeface="Arial" panose="020B0604020202020204" pitchFamily="34" charset="0"/>
              <a:cs typeface="Arial" panose="020B0604020202020204" pitchFamily="34" charset="0"/>
            </a:endParaRPr>
          </a:p>
          <a:p>
            <a:endParaRPr lang="pt-BR" sz="2000" b="1" dirty="0">
              <a:solidFill>
                <a:schemeClr val="tx1"/>
              </a:solidFill>
              <a:latin typeface="Arial" panose="020B0604020202020204" pitchFamily="34" charset="0"/>
              <a:cs typeface="Arial" panose="020B0604020202020204" pitchFamily="34" charset="0"/>
            </a:endParaRPr>
          </a:p>
          <a:p>
            <a:r>
              <a:rPr lang="pt-BR" sz="2600" b="1" dirty="0" smtClean="0">
                <a:solidFill>
                  <a:schemeClr val="tx1"/>
                </a:solidFill>
                <a:latin typeface="Arial" panose="020B0604020202020204" pitchFamily="34" charset="0"/>
                <a:cs typeface="Arial" panose="020B0604020202020204" pitchFamily="34" charset="0"/>
              </a:rPr>
              <a:t>Melhoria da atenção aos idosos</a:t>
            </a:r>
          </a:p>
          <a:p>
            <a:r>
              <a:rPr lang="pt-BR" sz="2600" b="1" dirty="0" smtClean="0">
                <a:solidFill>
                  <a:schemeClr val="tx1"/>
                </a:solidFill>
                <a:latin typeface="Arial" panose="020B0604020202020204" pitchFamily="34" charset="0"/>
                <a:cs typeface="Arial" panose="020B0604020202020204" pitchFamily="34" charset="0"/>
              </a:rPr>
              <a:t> na UBS Barro Duro, Pelotas/RS</a:t>
            </a:r>
          </a:p>
          <a:p>
            <a:endParaRPr lang="pt-BR" sz="2000" b="1" dirty="0" smtClean="0">
              <a:solidFill>
                <a:schemeClr val="tx1"/>
              </a:solidFill>
              <a:latin typeface="Arial" panose="020B0604020202020204" pitchFamily="34" charset="0"/>
              <a:cs typeface="Arial" panose="020B0604020202020204" pitchFamily="34" charset="0"/>
            </a:endParaRPr>
          </a:p>
          <a:p>
            <a:endParaRPr lang="pt-BR" sz="2000" b="1" dirty="0">
              <a:solidFill>
                <a:schemeClr val="tx1"/>
              </a:solidFill>
              <a:latin typeface="Arial" panose="020B0604020202020204" pitchFamily="34" charset="0"/>
              <a:cs typeface="Arial" panose="020B0604020202020204" pitchFamily="34" charset="0"/>
            </a:endParaRPr>
          </a:p>
          <a:p>
            <a:r>
              <a:rPr lang="pt-BR" sz="2000" b="1" dirty="0" smtClean="0">
                <a:solidFill>
                  <a:schemeClr val="tx1"/>
                </a:solidFill>
                <a:latin typeface="Arial" panose="020B0604020202020204" pitchFamily="34" charset="0"/>
                <a:cs typeface="Arial" panose="020B0604020202020204" pitchFamily="34" charset="0"/>
              </a:rPr>
              <a:t>David Augusto Caetano de Mello</a:t>
            </a:r>
          </a:p>
          <a:p>
            <a:endParaRPr lang="pt-BR" sz="2000" b="1" dirty="0" smtClean="0">
              <a:solidFill>
                <a:schemeClr val="tx1"/>
              </a:solidFill>
              <a:latin typeface="Arial" panose="020B0604020202020204" pitchFamily="34" charset="0"/>
              <a:cs typeface="Arial" panose="020B0604020202020204" pitchFamily="34" charset="0"/>
            </a:endParaRPr>
          </a:p>
          <a:p>
            <a:r>
              <a:rPr lang="pt-BR" sz="1800" b="1" dirty="0" smtClean="0">
                <a:solidFill>
                  <a:schemeClr val="tx1"/>
                </a:solidFill>
                <a:latin typeface="Arial" panose="020B0604020202020204" pitchFamily="34" charset="0"/>
                <a:cs typeface="Arial" panose="020B0604020202020204" pitchFamily="34" charset="0"/>
              </a:rPr>
              <a:t>Orientadora Maria Emília Nunes Bueno</a:t>
            </a:r>
          </a:p>
          <a:p>
            <a:endParaRPr lang="pt-BR" sz="2000" b="1" dirty="0" smtClean="0">
              <a:solidFill>
                <a:schemeClr val="tx1"/>
              </a:solidFill>
              <a:latin typeface="Arial" panose="020B0604020202020204" pitchFamily="34" charset="0"/>
              <a:cs typeface="Arial" panose="020B0604020202020204" pitchFamily="34" charset="0"/>
            </a:endParaRPr>
          </a:p>
          <a:p>
            <a:endParaRPr lang="pt-BR" sz="2000" b="1" dirty="0">
              <a:solidFill>
                <a:schemeClr val="tx1"/>
              </a:solidFill>
              <a:latin typeface="Arial" panose="020B0604020202020204" pitchFamily="34" charset="0"/>
              <a:cs typeface="Arial" panose="020B0604020202020204" pitchFamily="34" charset="0"/>
            </a:endParaRPr>
          </a:p>
          <a:p>
            <a:endParaRPr lang="pt-BR" sz="2000" b="1" dirty="0" smtClean="0">
              <a:solidFill>
                <a:schemeClr val="tx1"/>
              </a:solidFill>
              <a:latin typeface="Arial" panose="020B0604020202020204" pitchFamily="34" charset="0"/>
              <a:cs typeface="Arial" panose="020B0604020202020204" pitchFamily="34" charset="0"/>
            </a:endParaRPr>
          </a:p>
          <a:p>
            <a:r>
              <a:rPr lang="pt-BR" sz="2000" b="1" dirty="0" smtClean="0">
                <a:solidFill>
                  <a:schemeClr val="tx1"/>
                </a:solidFill>
                <a:latin typeface="Arial" panose="020B0604020202020204" pitchFamily="34" charset="0"/>
                <a:cs typeface="Arial" panose="020B0604020202020204" pitchFamily="34" charset="0"/>
              </a:rPr>
              <a:t>Pelotas/RS, 2015.</a:t>
            </a:r>
          </a:p>
        </p:txBody>
      </p:sp>
      <p:pic>
        <p:nvPicPr>
          <p:cNvPr id="4" name="Image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38320" y="182742"/>
            <a:ext cx="2304255" cy="1543027"/>
          </a:xfrm>
          <a:prstGeom prst="rect">
            <a:avLst/>
          </a:prstGeom>
        </p:spPr>
      </p:pic>
      <p:pic>
        <p:nvPicPr>
          <p:cNvPr id="6" name="Image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7158" y="214290"/>
            <a:ext cx="1530185" cy="1542311"/>
          </a:xfrm>
          <a:prstGeom prst="rect">
            <a:avLst/>
          </a:prstGeom>
        </p:spPr>
      </p:pic>
    </p:spTree>
    <p:extLst>
      <p:ext uri="{BB962C8B-B14F-4D97-AF65-F5344CB8AC3E}">
        <p14:creationId xmlns:p14="http://schemas.microsoft.com/office/powerpoint/2010/main" xmlns="" val="3565076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229600" cy="619472"/>
          </a:xfrm>
        </p:spPr>
        <p:txBody>
          <a:bodyPr/>
          <a:lstStyle/>
          <a:p>
            <a:r>
              <a:rPr lang="pt-BR" sz="3200" dirty="0" smtClean="0">
                <a:solidFill>
                  <a:schemeClr val="accent5">
                    <a:lumMod val="75000"/>
                  </a:schemeClr>
                </a:solidFill>
                <a:latin typeface="Arial" panose="020B0604020202020204" pitchFamily="34" charset="0"/>
                <a:cs typeface="Arial" panose="020B0604020202020204" pitchFamily="34" charset="0"/>
              </a:rPr>
              <a:t>Objetivos, metas e resultados</a:t>
            </a:r>
            <a:endParaRPr lang="pt-BR" sz="3200" dirty="0">
              <a:solidFill>
                <a:schemeClr val="accent5">
                  <a:lumMod val="75000"/>
                </a:schemeClr>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75708" y="737390"/>
            <a:ext cx="8229600" cy="4525963"/>
          </a:xfrm>
        </p:spPr>
        <p:txBody>
          <a:bodyPr/>
          <a:lstStyle/>
          <a:p>
            <a:pPr marL="0" indent="0">
              <a:buNone/>
            </a:pPr>
            <a:r>
              <a:rPr lang="pt-BR" sz="2200" u="sng" dirty="0">
                <a:solidFill>
                  <a:schemeClr val="tx1"/>
                </a:solidFill>
                <a:latin typeface="Arial" panose="020B0604020202020204" pitchFamily="34" charset="0"/>
                <a:cs typeface="Arial" panose="020B0604020202020204" pitchFamily="34" charset="0"/>
              </a:rPr>
              <a:t>Objetivo 1. Ampliar a cobertura do Programa de Saúde do Idoso</a:t>
            </a:r>
            <a:endParaRPr lang="pt-BR" sz="2200" dirty="0">
              <a:solidFill>
                <a:schemeClr val="tx1"/>
              </a:solidFill>
              <a:latin typeface="Arial" panose="020B0604020202020204" pitchFamily="34" charset="0"/>
              <a:cs typeface="Arial" panose="020B0604020202020204" pitchFamily="34" charset="0"/>
            </a:endParaRPr>
          </a:p>
          <a:p>
            <a:pPr marL="0" indent="0">
              <a:buNone/>
            </a:pPr>
            <a:endParaRPr lang="pt-BR" sz="2200" dirty="0">
              <a:solidFill>
                <a:schemeClr val="tx1"/>
              </a:solidFill>
              <a:latin typeface="Arial" panose="020B0604020202020204" pitchFamily="34" charset="0"/>
              <a:cs typeface="Arial" panose="020B0604020202020204" pitchFamily="34" charset="0"/>
            </a:endParaRPr>
          </a:p>
          <a:p>
            <a:pPr marL="0" indent="0">
              <a:buNone/>
            </a:pPr>
            <a:r>
              <a:rPr lang="pt-BR" sz="2200" dirty="0" smtClean="0">
                <a:solidFill>
                  <a:schemeClr val="tx1"/>
                </a:solidFill>
                <a:latin typeface="Arial" panose="020B0604020202020204" pitchFamily="34" charset="0"/>
                <a:cs typeface="Arial" panose="020B0604020202020204" pitchFamily="34" charset="0"/>
              </a:rPr>
              <a:t>Meta </a:t>
            </a:r>
            <a:r>
              <a:rPr lang="pt-BR" sz="2200" dirty="0">
                <a:solidFill>
                  <a:schemeClr val="tx1"/>
                </a:solidFill>
                <a:latin typeface="Arial" panose="020B0604020202020204" pitchFamily="34" charset="0"/>
                <a:cs typeface="Arial" panose="020B0604020202020204" pitchFamily="34" charset="0"/>
              </a:rPr>
              <a:t>1.1. Ampliar a cobertura de atenção à saúde do idoso da área da unidade de saúde para 60</a:t>
            </a:r>
            <a:r>
              <a:rPr lang="pt-BR" sz="2200" dirty="0" smtClean="0">
                <a:solidFill>
                  <a:schemeClr val="tx1"/>
                </a:solidFill>
                <a:latin typeface="Arial" panose="020B0604020202020204" pitchFamily="34" charset="0"/>
                <a:cs typeface="Arial" panose="020B0604020202020204" pitchFamily="34" charset="0"/>
              </a:rPr>
              <a:t>%</a:t>
            </a:r>
            <a:endParaRPr lang="pt-BR" sz="2200" dirty="0">
              <a:solidFill>
                <a:schemeClr val="tx1"/>
              </a:solidFill>
              <a:latin typeface="Arial" panose="020B0604020202020204" pitchFamily="34" charset="0"/>
              <a:cs typeface="Arial" panose="020B0604020202020204" pitchFamily="34" charset="0"/>
            </a:endParaRPr>
          </a:p>
          <a:p>
            <a:pPr marL="0" indent="0">
              <a:buNone/>
            </a:pPr>
            <a:endParaRPr lang="pt-BR" dirty="0"/>
          </a:p>
        </p:txBody>
      </p:sp>
      <p:sp>
        <p:nvSpPr>
          <p:cNvPr id="6" name="CaixaDeTexto 5"/>
          <p:cNvSpPr txBox="1"/>
          <p:nvPr/>
        </p:nvSpPr>
        <p:spPr>
          <a:xfrm>
            <a:off x="2000232" y="3000372"/>
            <a:ext cx="5715040" cy="923330"/>
          </a:xfrm>
          <a:prstGeom prst="rect">
            <a:avLst/>
          </a:prstGeom>
          <a:noFill/>
        </p:spPr>
        <p:txBody>
          <a:bodyPr wrap="square" rtlCol="0">
            <a:spAutoFit/>
          </a:bodyPr>
          <a:lstStyle/>
          <a:p>
            <a:pPr algn="ctr"/>
            <a:r>
              <a:rPr lang="pt-BR" b="1" dirty="0" smtClean="0"/>
              <a:t>Cobertura do programa de atenção à saúde do idoso na unidade de saúde</a:t>
            </a:r>
          </a:p>
          <a:p>
            <a:endParaRPr lang="pt-BR" dirty="0"/>
          </a:p>
        </p:txBody>
      </p:sp>
      <p:sp>
        <p:nvSpPr>
          <p:cNvPr id="7" name="CaixaDeTexto 6"/>
          <p:cNvSpPr txBox="1"/>
          <p:nvPr/>
        </p:nvSpPr>
        <p:spPr>
          <a:xfrm>
            <a:off x="357158" y="4143380"/>
            <a:ext cx="1643074" cy="1296445"/>
          </a:xfrm>
          <a:prstGeom prst="rect">
            <a:avLst/>
          </a:prstGeom>
          <a:noFill/>
        </p:spPr>
        <p:txBody>
          <a:bodyPr wrap="square" rtlCol="0">
            <a:spAutoFit/>
          </a:bodyPr>
          <a:lstStyle/>
          <a:p>
            <a:pPr>
              <a:lnSpc>
                <a:spcPct val="150000"/>
              </a:lnSpc>
            </a:pPr>
            <a:r>
              <a:rPr lang="pt-BR" b="1" dirty="0" smtClean="0">
                <a:solidFill>
                  <a:srgbClr val="FF0000"/>
                </a:solidFill>
              </a:rPr>
              <a:t>Mês 1= 32</a:t>
            </a:r>
          </a:p>
          <a:p>
            <a:pPr>
              <a:lnSpc>
                <a:spcPct val="150000"/>
              </a:lnSpc>
            </a:pPr>
            <a:r>
              <a:rPr lang="pt-BR" b="1" dirty="0" smtClean="0">
                <a:solidFill>
                  <a:srgbClr val="FF0000"/>
                </a:solidFill>
              </a:rPr>
              <a:t>Mês 2= 80</a:t>
            </a:r>
          </a:p>
          <a:p>
            <a:pPr>
              <a:lnSpc>
                <a:spcPct val="150000"/>
              </a:lnSpc>
            </a:pPr>
            <a:r>
              <a:rPr lang="pt-BR" b="1" dirty="0" smtClean="0">
                <a:solidFill>
                  <a:srgbClr val="FF0000"/>
                </a:solidFill>
              </a:rPr>
              <a:t>Mês 3=  159</a:t>
            </a:r>
            <a:endParaRPr lang="pt-BR" b="1" dirty="0">
              <a:solidFill>
                <a:srgbClr val="FF0000"/>
              </a:solidFill>
            </a:endParaRPr>
          </a:p>
        </p:txBody>
      </p:sp>
      <p:graphicFrame>
        <p:nvGraphicFramePr>
          <p:cNvPr id="8" name="Gráfico 7"/>
          <p:cNvGraphicFramePr>
            <a:graphicFrameLocks/>
          </p:cNvGraphicFramePr>
          <p:nvPr>
            <p:extLst>
              <p:ext uri="{D42A27DB-BD31-4B8C-83A1-F6EECF244321}">
                <p14:modId xmlns:p14="http://schemas.microsoft.com/office/powerpoint/2010/main" xmlns="" val="2900716132"/>
              </p:ext>
            </p:extLst>
          </p:nvPr>
        </p:nvGraphicFramePr>
        <p:xfrm>
          <a:off x="2267744" y="3645025"/>
          <a:ext cx="5256584" cy="2927214"/>
        </p:xfrm>
        <a:graphic>
          <a:graphicData uri="http://schemas.openxmlformats.org/drawingml/2006/chart">
            <c:chart xmlns:c="http://schemas.openxmlformats.org/drawingml/2006/chart" xmlns:r="http://schemas.openxmlformats.org/officeDocument/2006/relationships" r:id="rId2"/>
          </a:graphicData>
        </a:graphic>
      </p:graphicFrame>
      <p:sp>
        <p:nvSpPr>
          <p:cNvPr id="9" name="CaixaDeTexto 8"/>
          <p:cNvSpPr txBox="1"/>
          <p:nvPr/>
        </p:nvSpPr>
        <p:spPr>
          <a:xfrm>
            <a:off x="2000232" y="2393431"/>
            <a:ext cx="5596104"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pt-BR" dirty="0" smtClean="0"/>
              <a:t>993 idosos residentes na área adstrita da UBS </a:t>
            </a:r>
            <a:endParaRPr lang="pt-BR" dirty="0"/>
          </a:p>
        </p:txBody>
      </p:sp>
    </p:spTree>
    <p:extLst>
      <p:ext uri="{BB962C8B-B14F-4D97-AF65-F5344CB8AC3E}">
        <p14:creationId xmlns:p14="http://schemas.microsoft.com/office/powerpoint/2010/main" xmlns="" val="1106707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6448" y="116632"/>
            <a:ext cx="7283152" cy="574848"/>
          </a:xfrm>
        </p:spPr>
        <p:txBody>
          <a:bodyPr/>
          <a:lstStyle/>
          <a:p>
            <a:r>
              <a:rPr lang="pt-BR" sz="2800" dirty="0">
                <a:solidFill>
                  <a:schemeClr val="accent5">
                    <a:lumMod val="75000"/>
                  </a:schemeClr>
                </a:solidFill>
                <a:latin typeface="Arial" panose="020B0604020202020204" pitchFamily="34" charset="0"/>
                <a:cs typeface="Arial" panose="020B0604020202020204" pitchFamily="34" charset="0"/>
              </a:rPr>
              <a:t>Objetivos, metas e resultados</a:t>
            </a:r>
          </a:p>
        </p:txBody>
      </p:sp>
      <p:sp>
        <p:nvSpPr>
          <p:cNvPr id="3" name="Espaço Reservado para Conteúdo 2"/>
          <p:cNvSpPr>
            <a:spLocks noGrp="1"/>
          </p:cNvSpPr>
          <p:nvPr>
            <p:ph idx="1"/>
          </p:nvPr>
        </p:nvSpPr>
        <p:spPr>
          <a:xfrm>
            <a:off x="303752" y="819486"/>
            <a:ext cx="8424936" cy="504056"/>
          </a:xfrm>
        </p:spPr>
        <p:txBody>
          <a:bodyPr>
            <a:noAutofit/>
          </a:bodyPr>
          <a:lstStyle/>
          <a:p>
            <a:pPr marL="0" indent="0">
              <a:buNone/>
            </a:pPr>
            <a:r>
              <a:rPr lang="pt-BR" sz="2000" u="sng" dirty="0">
                <a:solidFill>
                  <a:schemeClr val="tx1"/>
                </a:solidFill>
                <a:latin typeface="Arial" panose="020B0604020202020204" pitchFamily="34" charset="0"/>
                <a:cs typeface="Arial" panose="020B0604020202020204" pitchFamily="34" charset="0"/>
              </a:rPr>
              <a:t>Objetivo 2. Melhorar a qualidade da atenção ao idoso na UBS</a:t>
            </a:r>
          </a:p>
        </p:txBody>
      </p:sp>
      <p:sp>
        <p:nvSpPr>
          <p:cNvPr id="5" name="CaixaDeTexto 4"/>
          <p:cNvSpPr txBox="1"/>
          <p:nvPr/>
        </p:nvSpPr>
        <p:spPr>
          <a:xfrm>
            <a:off x="285720" y="1214422"/>
            <a:ext cx="8382988" cy="4662815"/>
          </a:xfrm>
          <a:prstGeom prst="rect">
            <a:avLst/>
          </a:prstGeom>
          <a:noFill/>
        </p:spPr>
        <p:txBody>
          <a:bodyPr wrap="square" rtlCol="0">
            <a:spAutoFit/>
          </a:bodyPr>
          <a:lstStyle/>
          <a:p>
            <a:pPr algn="just">
              <a:lnSpc>
                <a:spcPct val="150000"/>
              </a:lnSpc>
            </a:pPr>
            <a:r>
              <a:rPr lang="pt-BR" b="1" dirty="0">
                <a:latin typeface="Arial" panose="020B0604020202020204" pitchFamily="34" charset="0"/>
                <a:cs typeface="Arial" panose="020B0604020202020204" pitchFamily="34" charset="0"/>
              </a:rPr>
              <a:t>Meta 2.1. </a:t>
            </a:r>
            <a:r>
              <a:rPr lang="pt-BR" dirty="0">
                <a:latin typeface="Arial" panose="020B0604020202020204" pitchFamily="34" charset="0"/>
                <a:cs typeface="Arial" panose="020B0604020202020204" pitchFamily="34" charset="0"/>
              </a:rPr>
              <a:t>Realizar Avaliação Multidimensional Rápida de 100% dos idosos da área de abrangência utilizando como modelo a proposta de avaliação do Ministério da </a:t>
            </a:r>
            <a:r>
              <a:rPr lang="pt-BR" dirty="0" smtClean="0">
                <a:latin typeface="Arial" panose="020B0604020202020204" pitchFamily="34" charset="0"/>
                <a:cs typeface="Arial" panose="020B0604020202020204" pitchFamily="34" charset="0"/>
              </a:rPr>
              <a:t>Saúde</a:t>
            </a:r>
          </a:p>
          <a:p>
            <a:pPr algn="just">
              <a:lnSpc>
                <a:spcPct val="150000"/>
              </a:lnSpc>
            </a:pPr>
            <a:r>
              <a:rPr lang="pt-BR" b="1" dirty="0" smtClean="0">
                <a:latin typeface="Arial" panose="020B0604020202020204" pitchFamily="34" charset="0"/>
                <a:cs typeface="Arial" panose="020B0604020202020204" pitchFamily="34" charset="0"/>
              </a:rPr>
              <a:t>Meta </a:t>
            </a:r>
            <a:r>
              <a:rPr lang="pt-BR" b="1" dirty="0">
                <a:latin typeface="Arial" panose="020B0604020202020204" pitchFamily="34" charset="0"/>
                <a:cs typeface="Arial" panose="020B0604020202020204" pitchFamily="34" charset="0"/>
              </a:rPr>
              <a:t>2.2.</a:t>
            </a:r>
            <a:r>
              <a:rPr lang="pt-BR" dirty="0">
                <a:latin typeface="Arial" panose="020B0604020202020204" pitchFamily="34" charset="0"/>
                <a:cs typeface="Arial" panose="020B0604020202020204" pitchFamily="34" charset="0"/>
              </a:rPr>
              <a:t> Realizar exame clínico apropriado em 100% das consultas, incluindo exame físico dos pés, com palpação dos pulsos tibial posterior e pedioso e medida da sensibilidade a cada 3 meses para diabéticos</a:t>
            </a:r>
          </a:p>
          <a:p>
            <a:pPr algn="just">
              <a:lnSpc>
                <a:spcPct val="150000"/>
              </a:lnSpc>
            </a:pPr>
            <a:r>
              <a:rPr lang="pt-BR" b="1" dirty="0" smtClean="0">
                <a:latin typeface="Arial" panose="020B0604020202020204" pitchFamily="34" charset="0"/>
                <a:cs typeface="Arial" panose="020B0604020202020204" pitchFamily="34" charset="0"/>
              </a:rPr>
              <a:t>Meta </a:t>
            </a:r>
            <a:r>
              <a:rPr lang="pt-BR" b="1" dirty="0">
                <a:latin typeface="Arial" panose="020B0604020202020204" pitchFamily="34" charset="0"/>
                <a:cs typeface="Arial" panose="020B0604020202020204" pitchFamily="34" charset="0"/>
              </a:rPr>
              <a:t>2.3. </a:t>
            </a:r>
            <a:r>
              <a:rPr lang="pt-BR" dirty="0">
                <a:latin typeface="Arial" panose="020B0604020202020204" pitchFamily="34" charset="0"/>
                <a:cs typeface="Arial" panose="020B0604020202020204" pitchFamily="34" charset="0"/>
              </a:rPr>
              <a:t>Realizar a solicitação de exames complementares periódicos em 100% dos idosos hipertensos e/ou diabéticos</a:t>
            </a:r>
          </a:p>
          <a:p>
            <a:pPr algn="just">
              <a:lnSpc>
                <a:spcPct val="150000"/>
              </a:lnSpc>
            </a:pPr>
            <a:r>
              <a:rPr lang="pt-BR" b="1" dirty="0" smtClean="0">
                <a:latin typeface="Arial" panose="020B0604020202020204" pitchFamily="34" charset="0"/>
                <a:cs typeface="Arial" panose="020B0604020202020204" pitchFamily="34" charset="0"/>
              </a:rPr>
              <a:t>Meta </a:t>
            </a:r>
            <a:r>
              <a:rPr lang="pt-BR" b="1" dirty="0">
                <a:latin typeface="Arial" panose="020B0604020202020204" pitchFamily="34" charset="0"/>
                <a:cs typeface="Arial" panose="020B0604020202020204" pitchFamily="34" charset="0"/>
              </a:rPr>
              <a:t>2.4. </a:t>
            </a:r>
            <a:r>
              <a:rPr lang="pt-BR" dirty="0">
                <a:latin typeface="Arial" panose="020B0604020202020204" pitchFamily="34" charset="0"/>
                <a:cs typeface="Arial" panose="020B0604020202020204" pitchFamily="34" charset="0"/>
              </a:rPr>
              <a:t>Priorizar a prescrição de medicamentos da Farmácia Popular a 100% dos idosos</a:t>
            </a:r>
          </a:p>
          <a:p>
            <a:pPr algn="just">
              <a:lnSpc>
                <a:spcPct val="150000"/>
              </a:lnSpc>
            </a:pPr>
            <a:endParaRPr lang="pt-BR" dirty="0">
              <a:latin typeface="Arial" panose="020B0604020202020204" pitchFamily="34" charset="0"/>
              <a:cs typeface="Arial" panose="020B0604020202020204" pitchFamily="34" charset="0"/>
            </a:endParaRPr>
          </a:p>
        </p:txBody>
      </p:sp>
      <p:sp>
        <p:nvSpPr>
          <p:cNvPr id="6" name="CaixaDeTexto 5"/>
          <p:cNvSpPr txBox="1"/>
          <p:nvPr/>
        </p:nvSpPr>
        <p:spPr>
          <a:xfrm>
            <a:off x="2857488" y="5500702"/>
            <a:ext cx="3714776"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pt-BR" sz="2400" b="1" dirty="0" smtClean="0"/>
              <a:t>Metas atingidas em 100%</a:t>
            </a:r>
            <a:endParaRPr lang="pt-BR" sz="2400" b="1" dirty="0"/>
          </a:p>
        </p:txBody>
      </p:sp>
    </p:spTree>
    <p:extLst>
      <p:ext uri="{BB962C8B-B14F-4D97-AF65-F5344CB8AC3E}">
        <p14:creationId xmlns:p14="http://schemas.microsoft.com/office/powerpoint/2010/main" xmlns="" val="2327650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0648"/>
            <a:ext cx="8229600" cy="543407"/>
          </a:xfrm>
        </p:spPr>
        <p:txBody>
          <a:bodyPr/>
          <a:lstStyle/>
          <a:p>
            <a:r>
              <a:rPr lang="pt-BR" sz="2800" dirty="0">
                <a:solidFill>
                  <a:schemeClr val="accent5">
                    <a:lumMod val="75000"/>
                  </a:schemeClr>
                </a:solidFill>
                <a:latin typeface="Arial" panose="020B0604020202020204" pitchFamily="34" charset="0"/>
                <a:cs typeface="Arial" panose="020B0604020202020204" pitchFamily="34" charset="0"/>
              </a:rPr>
              <a:t>Objetivos, metas e resultados</a:t>
            </a:r>
          </a:p>
        </p:txBody>
      </p:sp>
      <p:sp>
        <p:nvSpPr>
          <p:cNvPr id="3" name="Espaço Reservado para Conteúdo 2"/>
          <p:cNvSpPr>
            <a:spLocks noGrp="1"/>
          </p:cNvSpPr>
          <p:nvPr>
            <p:ph idx="1"/>
          </p:nvPr>
        </p:nvSpPr>
        <p:spPr>
          <a:xfrm>
            <a:off x="429592" y="1124745"/>
            <a:ext cx="8285812" cy="1089810"/>
          </a:xfrm>
        </p:spPr>
        <p:txBody>
          <a:bodyPr>
            <a:noAutofit/>
          </a:bodyPr>
          <a:lstStyle/>
          <a:p>
            <a:pPr marL="0" indent="0" algn="just">
              <a:lnSpc>
                <a:spcPct val="150000"/>
              </a:lnSpc>
              <a:spcBef>
                <a:spcPts val="0"/>
              </a:spcBef>
              <a:buNone/>
            </a:pPr>
            <a:r>
              <a:rPr lang="pt-BR" sz="2000" b="1" dirty="0">
                <a:solidFill>
                  <a:schemeClr val="tx1"/>
                </a:solidFill>
                <a:latin typeface="Arial" panose="020B0604020202020204" pitchFamily="34" charset="0"/>
                <a:cs typeface="Arial" panose="020B0604020202020204" pitchFamily="34" charset="0"/>
              </a:rPr>
              <a:t>Meta 2.5. </a:t>
            </a:r>
            <a:r>
              <a:rPr lang="pt-BR" sz="2000" dirty="0">
                <a:solidFill>
                  <a:schemeClr val="tx1"/>
                </a:solidFill>
                <a:latin typeface="Arial" panose="020B0604020202020204" pitchFamily="34" charset="0"/>
                <a:cs typeface="Arial" panose="020B0604020202020204" pitchFamily="34" charset="0"/>
              </a:rPr>
              <a:t>Cadastrar 100% dos idosos acamados ou com problemas de </a:t>
            </a:r>
            <a:r>
              <a:rPr lang="pt-BR" sz="2000" dirty="0" smtClean="0">
                <a:solidFill>
                  <a:schemeClr val="tx1"/>
                </a:solidFill>
                <a:latin typeface="Arial" panose="020B0604020202020204" pitchFamily="34" charset="0"/>
                <a:cs typeface="Arial" panose="020B0604020202020204" pitchFamily="34" charset="0"/>
              </a:rPr>
              <a:t>locomoção (estimativa </a:t>
            </a:r>
            <a:r>
              <a:rPr lang="pt-BR" sz="2000" dirty="0">
                <a:solidFill>
                  <a:schemeClr val="tx1"/>
                </a:solidFill>
                <a:latin typeface="Arial" panose="020B0604020202020204" pitchFamily="34" charset="0"/>
                <a:cs typeface="Arial" panose="020B0604020202020204" pitchFamily="34" charset="0"/>
              </a:rPr>
              <a:t>de 8% dos idosos da área</a:t>
            </a:r>
            <a:r>
              <a:rPr lang="pt-BR" sz="2000" dirty="0" smtClean="0">
                <a:solidFill>
                  <a:schemeClr val="tx1"/>
                </a:solidFill>
                <a:latin typeface="Arial" panose="020B0604020202020204" pitchFamily="34" charset="0"/>
                <a:cs typeface="Arial" panose="020B0604020202020204" pitchFamily="34" charset="0"/>
              </a:rPr>
              <a:t>)</a:t>
            </a:r>
            <a:endParaRPr lang="pt-BR" sz="2000" dirty="0">
              <a:solidFill>
                <a:schemeClr val="tx1"/>
              </a:solidFill>
              <a:latin typeface="Arial" panose="020B0604020202020204" pitchFamily="34" charset="0"/>
              <a:cs typeface="Arial" panose="020B0604020202020204" pitchFamily="34" charset="0"/>
            </a:endParaRPr>
          </a:p>
          <a:p>
            <a:pPr marL="0" indent="0" algn="just">
              <a:lnSpc>
                <a:spcPct val="150000"/>
              </a:lnSpc>
              <a:spcBef>
                <a:spcPts val="0"/>
              </a:spcBef>
              <a:buNone/>
            </a:pPr>
            <a:endParaRPr lang="pt-BR" sz="2000" dirty="0">
              <a:solidFill>
                <a:schemeClr val="tx1"/>
              </a:solidFill>
              <a:latin typeface="Arial" panose="020B0604020202020204" pitchFamily="34" charset="0"/>
              <a:cs typeface="Arial" panose="020B0604020202020204" pitchFamily="34" charset="0"/>
            </a:endParaRPr>
          </a:p>
        </p:txBody>
      </p:sp>
      <p:sp>
        <p:nvSpPr>
          <p:cNvPr id="6" name="CaixaDeTexto 5"/>
          <p:cNvSpPr txBox="1"/>
          <p:nvPr/>
        </p:nvSpPr>
        <p:spPr>
          <a:xfrm>
            <a:off x="1857356" y="2928934"/>
            <a:ext cx="5500726" cy="923330"/>
          </a:xfrm>
          <a:prstGeom prst="rect">
            <a:avLst/>
          </a:prstGeom>
          <a:noFill/>
        </p:spPr>
        <p:txBody>
          <a:bodyPr wrap="square" rtlCol="0">
            <a:spAutoFit/>
          </a:bodyPr>
          <a:lstStyle/>
          <a:p>
            <a:pPr algn="ctr"/>
            <a:r>
              <a:rPr lang="pt-BR" b="1" dirty="0" smtClean="0"/>
              <a:t>Proporção de idosos acamados ou com problemas de locomoção cadastrados</a:t>
            </a:r>
          </a:p>
          <a:p>
            <a:endParaRPr lang="pt-BR" dirty="0"/>
          </a:p>
        </p:txBody>
      </p:sp>
      <p:sp>
        <p:nvSpPr>
          <p:cNvPr id="7" name="CaixaDeTexto 6"/>
          <p:cNvSpPr txBox="1"/>
          <p:nvPr/>
        </p:nvSpPr>
        <p:spPr>
          <a:xfrm>
            <a:off x="357158" y="3857628"/>
            <a:ext cx="1643074" cy="1338828"/>
          </a:xfrm>
          <a:prstGeom prst="rect">
            <a:avLst/>
          </a:prstGeom>
          <a:noFill/>
        </p:spPr>
        <p:txBody>
          <a:bodyPr wrap="square" rtlCol="0">
            <a:spAutoFit/>
          </a:bodyPr>
          <a:lstStyle/>
          <a:p>
            <a:pPr>
              <a:lnSpc>
                <a:spcPct val="150000"/>
              </a:lnSpc>
            </a:pPr>
            <a:r>
              <a:rPr lang="pt-BR" b="1" dirty="0" smtClean="0">
                <a:solidFill>
                  <a:srgbClr val="FF0000"/>
                </a:solidFill>
              </a:rPr>
              <a:t>Mês 1= 5</a:t>
            </a:r>
          </a:p>
          <a:p>
            <a:pPr>
              <a:lnSpc>
                <a:spcPct val="150000"/>
              </a:lnSpc>
            </a:pPr>
            <a:r>
              <a:rPr lang="pt-BR" b="1" dirty="0" smtClean="0">
                <a:solidFill>
                  <a:srgbClr val="FF0000"/>
                </a:solidFill>
              </a:rPr>
              <a:t>Mês 2= 12</a:t>
            </a:r>
          </a:p>
          <a:p>
            <a:pPr>
              <a:lnSpc>
                <a:spcPct val="150000"/>
              </a:lnSpc>
            </a:pPr>
            <a:r>
              <a:rPr lang="pt-BR" b="1" dirty="0" smtClean="0">
                <a:solidFill>
                  <a:srgbClr val="FF0000"/>
                </a:solidFill>
              </a:rPr>
              <a:t>Mês 3=  24</a:t>
            </a:r>
            <a:endParaRPr lang="pt-BR" b="1" dirty="0">
              <a:solidFill>
                <a:srgbClr val="FF0000"/>
              </a:solidFill>
            </a:endParaRPr>
          </a:p>
        </p:txBody>
      </p:sp>
      <p:sp>
        <p:nvSpPr>
          <p:cNvPr id="8" name="CaixaDeTexto 7"/>
          <p:cNvSpPr txBox="1"/>
          <p:nvPr/>
        </p:nvSpPr>
        <p:spPr>
          <a:xfrm>
            <a:off x="428596" y="2214554"/>
            <a:ext cx="792961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pt-BR" dirty="0" smtClean="0"/>
              <a:t>79 idosos acamados ou com problemas de locomoção residentes na área adstrita da UBS </a:t>
            </a:r>
            <a:endParaRPr lang="pt-BR" dirty="0"/>
          </a:p>
        </p:txBody>
      </p:sp>
      <p:graphicFrame>
        <p:nvGraphicFramePr>
          <p:cNvPr id="9" name="Chart 1"/>
          <p:cNvGraphicFramePr>
            <a:graphicFrameLocks/>
          </p:cNvGraphicFramePr>
          <p:nvPr>
            <p:extLst>
              <p:ext uri="{D42A27DB-BD31-4B8C-83A1-F6EECF244321}">
                <p14:modId xmlns:p14="http://schemas.microsoft.com/office/powerpoint/2010/main" xmlns="" val="3451726364"/>
              </p:ext>
            </p:extLst>
          </p:nvPr>
        </p:nvGraphicFramePr>
        <p:xfrm>
          <a:off x="1995474" y="3645024"/>
          <a:ext cx="5351782" cy="28595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3197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5963" y="116632"/>
            <a:ext cx="8229600" cy="547464"/>
          </a:xfrm>
        </p:spPr>
        <p:txBody>
          <a:bodyPr/>
          <a:lstStyle/>
          <a:p>
            <a:r>
              <a:rPr lang="pt-BR" sz="2800" dirty="0">
                <a:solidFill>
                  <a:schemeClr val="accent5">
                    <a:lumMod val="75000"/>
                  </a:schemeClr>
                </a:solidFill>
                <a:latin typeface="Arial" panose="020B0604020202020204" pitchFamily="34" charset="0"/>
                <a:cs typeface="Arial" panose="020B0604020202020204" pitchFamily="34" charset="0"/>
              </a:rPr>
              <a:t>Objetivos, metas e resultados</a:t>
            </a:r>
          </a:p>
        </p:txBody>
      </p:sp>
      <p:sp>
        <p:nvSpPr>
          <p:cNvPr id="3" name="Espaço Reservado para Conteúdo 2"/>
          <p:cNvSpPr>
            <a:spLocks noGrp="1"/>
          </p:cNvSpPr>
          <p:nvPr>
            <p:ph idx="1"/>
          </p:nvPr>
        </p:nvSpPr>
        <p:spPr>
          <a:xfrm>
            <a:off x="323528" y="1124744"/>
            <a:ext cx="8064896" cy="4464496"/>
          </a:xfrm>
        </p:spPr>
        <p:txBody>
          <a:bodyPr>
            <a:normAutofit/>
          </a:bodyPr>
          <a:lstStyle/>
          <a:p>
            <a:pPr marL="0" indent="0" algn="just">
              <a:lnSpc>
                <a:spcPct val="150000"/>
              </a:lnSpc>
              <a:spcBef>
                <a:spcPts val="0"/>
              </a:spcBef>
              <a:buNone/>
            </a:pPr>
            <a:r>
              <a:rPr lang="pt-BR" sz="2000" b="1" dirty="0">
                <a:solidFill>
                  <a:schemeClr val="tx1"/>
                </a:solidFill>
                <a:latin typeface="Arial" panose="020B0604020202020204" pitchFamily="34" charset="0"/>
                <a:cs typeface="Arial" panose="020B0604020202020204" pitchFamily="34" charset="0"/>
              </a:rPr>
              <a:t>Meta 2.6.</a:t>
            </a:r>
            <a:r>
              <a:rPr lang="pt-BR" sz="2000" dirty="0">
                <a:solidFill>
                  <a:schemeClr val="tx1"/>
                </a:solidFill>
                <a:latin typeface="Arial" panose="020B0604020202020204" pitchFamily="34" charset="0"/>
                <a:cs typeface="Arial" panose="020B0604020202020204" pitchFamily="34" charset="0"/>
              </a:rPr>
              <a:t> Realizar visita domiciliar a 100% dos idosos acamados ou com problemas de locomoção</a:t>
            </a:r>
          </a:p>
          <a:p>
            <a:pPr marL="0" indent="0" algn="just">
              <a:lnSpc>
                <a:spcPct val="150000"/>
              </a:lnSpc>
              <a:spcBef>
                <a:spcPts val="0"/>
              </a:spcBef>
              <a:buNone/>
            </a:pPr>
            <a:r>
              <a:rPr lang="pt-BR" sz="2000" b="1" dirty="0" smtClean="0">
                <a:solidFill>
                  <a:schemeClr val="tx1"/>
                </a:solidFill>
                <a:latin typeface="Arial" panose="020B0604020202020204" pitchFamily="34" charset="0"/>
                <a:cs typeface="Arial" panose="020B0604020202020204" pitchFamily="34" charset="0"/>
              </a:rPr>
              <a:t>Meta </a:t>
            </a:r>
            <a:r>
              <a:rPr lang="pt-BR" sz="2000" b="1" dirty="0">
                <a:solidFill>
                  <a:schemeClr val="tx1"/>
                </a:solidFill>
                <a:latin typeface="Arial" panose="020B0604020202020204" pitchFamily="34" charset="0"/>
                <a:cs typeface="Arial" panose="020B0604020202020204" pitchFamily="34" charset="0"/>
              </a:rPr>
              <a:t>2.7</a:t>
            </a:r>
            <a:r>
              <a:rPr lang="pt-BR" sz="2000" b="1" dirty="0">
                <a:solidFill>
                  <a:schemeClr val="tx1">
                    <a:lumMod val="95000"/>
                    <a:lumOff val="5000"/>
                  </a:schemeClr>
                </a:solidFill>
                <a:latin typeface="Arial" panose="020B0604020202020204" pitchFamily="34" charset="0"/>
                <a:cs typeface="Arial" panose="020B0604020202020204" pitchFamily="34" charset="0"/>
              </a:rPr>
              <a:t>.</a:t>
            </a:r>
            <a:r>
              <a:rPr lang="pt-BR" sz="2000" dirty="0">
                <a:solidFill>
                  <a:schemeClr val="tx1">
                    <a:lumMod val="95000"/>
                    <a:lumOff val="5000"/>
                  </a:schemeClr>
                </a:solidFill>
                <a:latin typeface="Arial" panose="020B0604020202020204" pitchFamily="34" charset="0"/>
                <a:cs typeface="Arial" panose="020B0604020202020204" pitchFamily="34" charset="0"/>
              </a:rPr>
              <a:t> Rastrear 100% dos idosos para Hipertensão Arterial Sistêmica </a:t>
            </a:r>
            <a:r>
              <a:rPr lang="pt-BR" sz="2000" dirty="0">
                <a:solidFill>
                  <a:schemeClr val="tx1"/>
                </a:solidFill>
                <a:latin typeface="Arial" panose="020B0604020202020204" pitchFamily="34" charset="0"/>
                <a:cs typeface="Arial" panose="020B0604020202020204" pitchFamily="34" charset="0"/>
              </a:rPr>
              <a:t>(HAS</a:t>
            </a:r>
            <a:r>
              <a:rPr lang="pt-BR" sz="2000" dirty="0" smtClean="0">
                <a:solidFill>
                  <a:schemeClr val="tx1"/>
                </a:solidFill>
                <a:latin typeface="Arial" panose="020B0604020202020204" pitchFamily="34" charset="0"/>
                <a:cs typeface="Arial" panose="020B0604020202020204" pitchFamily="34" charset="0"/>
              </a:rPr>
              <a:t>)</a:t>
            </a:r>
          </a:p>
          <a:p>
            <a:pPr marL="0" indent="0" algn="just">
              <a:lnSpc>
                <a:spcPct val="150000"/>
              </a:lnSpc>
              <a:spcBef>
                <a:spcPts val="0"/>
              </a:spcBef>
              <a:buNone/>
            </a:pPr>
            <a:r>
              <a:rPr lang="pt-BR" sz="2000" b="1" dirty="0" smtClean="0">
                <a:solidFill>
                  <a:schemeClr val="tx1">
                    <a:lumMod val="95000"/>
                    <a:lumOff val="5000"/>
                  </a:schemeClr>
                </a:solidFill>
                <a:latin typeface="Arial" panose="020B0604020202020204" pitchFamily="34" charset="0"/>
                <a:cs typeface="Arial" panose="020B0604020202020204" pitchFamily="34" charset="0"/>
              </a:rPr>
              <a:t>Meta </a:t>
            </a:r>
            <a:r>
              <a:rPr lang="pt-BR" sz="2000" b="1" dirty="0">
                <a:solidFill>
                  <a:schemeClr val="tx1">
                    <a:lumMod val="95000"/>
                    <a:lumOff val="5000"/>
                  </a:schemeClr>
                </a:solidFill>
                <a:latin typeface="Arial" panose="020B0604020202020204" pitchFamily="34" charset="0"/>
                <a:cs typeface="Arial" panose="020B0604020202020204" pitchFamily="34" charset="0"/>
              </a:rPr>
              <a:t>2.8. </a:t>
            </a:r>
            <a:r>
              <a:rPr lang="pt-BR" sz="2000" dirty="0">
                <a:solidFill>
                  <a:schemeClr val="tx1">
                    <a:lumMod val="95000"/>
                    <a:lumOff val="5000"/>
                  </a:schemeClr>
                </a:solidFill>
                <a:latin typeface="Arial" panose="020B0604020202020204" pitchFamily="34" charset="0"/>
                <a:cs typeface="Arial" panose="020B0604020202020204" pitchFamily="34" charset="0"/>
              </a:rPr>
              <a:t>Rastrear 100% dos idosos com pressão arterial sustentada maior que 135/80 mmHg ou com diagnóstico de hipertensão arterial para Diabetes Mellitus (DM</a:t>
            </a:r>
            <a:r>
              <a:rPr lang="pt-BR" sz="2000" dirty="0" smtClean="0">
                <a:solidFill>
                  <a:schemeClr val="tx1">
                    <a:lumMod val="95000"/>
                    <a:lumOff val="5000"/>
                  </a:schemeClr>
                </a:solidFill>
                <a:latin typeface="Arial" panose="020B0604020202020204" pitchFamily="34" charset="0"/>
                <a:cs typeface="Arial" panose="020B0604020202020204" pitchFamily="34" charset="0"/>
              </a:rPr>
              <a:t>)</a:t>
            </a:r>
          </a:p>
          <a:p>
            <a:pPr marL="0" indent="0" algn="just">
              <a:lnSpc>
                <a:spcPct val="150000"/>
              </a:lnSpc>
              <a:spcBef>
                <a:spcPts val="0"/>
              </a:spcBef>
              <a:buNone/>
            </a:pPr>
            <a:r>
              <a:rPr lang="pt-BR" sz="2000" b="1" dirty="0" smtClean="0">
                <a:solidFill>
                  <a:schemeClr val="tx1"/>
                </a:solidFill>
                <a:latin typeface="Arial" panose="020B0604020202020204" pitchFamily="34" charset="0"/>
                <a:cs typeface="Arial" panose="020B0604020202020204" pitchFamily="34" charset="0"/>
              </a:rPr>
              <a:t>Meta </a:t>
            </a:r>
            <a:r>
              <a:rPr lang="pt-BR" sz="2000" b="1" dirty="0">
                <a:solidFill>
                  <a:schemeClr val="tx1"/>
                </a:solidFill>
                <a:latin typeface="Arial" panose="020B0604020202020204" pitchFamily="34" charset="0"/>
                <a:cs typeface="Arial" panose="020B0604020202020204" pitchFamily="34" charset="0"/>
              </a:rPr>
              <a:t>2.9.</a:t>
            </a:r>
            <a:r>
              <a:rPr lang="pt-BR" sz="2000" dirty="0">
                <a:solidFill>
                  <a:schemeClr val="tx1"/>
                </a:solidFill>
                <a:latin typeface="Arial" panose="020B0604020202020204" pitchFamily="34" charset="0"/>
                <a:cs typeface="Arial" panose="020B0604020202020204" pitchFamily="34" charset="0"/>
              </a:rPr>
              <a:t> Realizar avaliação da necessidade de atendimento odontológico em 100% dos idosos</a:t>
            </a:r>
          </a:p>
          <a:p>
            <a:pPr marL="0" indent="0">
              <a:buNone/>
            </a:pPr>
            <a:endParaRPr lang="pt-BR" sz="2000" dirty="0">
              <a:solidFill>
                <a:schemeClr val="tx1">
                  <a:lumMod val="95000"/>
                  <a:lumOff val="5000"/>
                </a:schemeClr>
              </a:solidFill>
              <a:latin typeface="Arial" panose="020B0604020202020204" pitchFamily="34" charset="0"/>
              <a:cs typeface="Arial" panose="020B0604020202020204" pitchFamily="34" charset="0"/>
            </a:endParaRPr>
          </a:p>
          <a:p>
            <a:pPr marL="0" indent="0">
              <a:buNone/>
            </a:pPr>
            <a:endParaRPr lang="pt-BR" dirty="0"/>
          </a:p>
        </p:txBody>
      </p:sp>
      <p:sp>
        <p:nvSpPr>
          <p:cNvPr id="4" name="CaixaDeTexto 3"/>
          <p:cNvSpPr txBox="1"/>
          <p:nvPr/>
        </p:nvSpPr>
        <p:spPr>
          <a:xfrm>
            <a:off x="2857488" y="5500702"/>
            <a:ext cx="3714776"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pt-BR" sz="2400" b="1" dirty="0" smtClean="0"/>
              <a:t>Metas atingidas em 100%</a:t>
            </a:r>
            <a:endParaRPr lang="pt-BR" sz="2400" b="1" dirty="0"/>
          </a:p>
        </p:txBody>
      </p:sp>
    </p:spTree>
    <p:extLst>
      <p:ext uri="{BB962C8B-B14F-4D97-AF65-F5344CB8AC3E}">
        <p14:creationId xmlns:p14="http://schemas.microsoft.com/office/powerpoint/2010/main" xmlns="" val="2843611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4381" y="332656"/>
            <a:ext cx="8229600" cy="475456"/>
          </a:xfrm>
        </p:spPr>
        <p:txBody>
          <a:bodyPr/>
          <a:lstStyle/>
          <a:p>
            <a:r>
              <a:rPr lang="pt-BR" sz="2800" dirty="0">
                <a:solidFill>
                  <a:schemeClr val="accent5">
                    <a:lumMod val="75000"/>
                  </a:schemeClr>
                </a:solidFill>
                <a:latin typeface="Arial" panose="020B0604020202020204" pitchFamily="34" charset="0"/>
                <a:cs typeface="Arial" panose="020B0604020202020204" pitchFamily="34" charset="0"/>
              </a:rPr>
              <a:t>Objetivos, metas e resultados</a:t>
            </a:r>
          </a:p>
        </p:txBody>
      </p:sp>
      <p:sp>
        <p:nvSpPr>
          <p:cNvPr id="4" name="CaixaDeTexto 3"/>
          <p:cNvSpPr txBox="1"/>
          <p:nvPr/>
        </p:nvSpPr>
        <p:spPr>
          <a:xfrm>
            <a:off x="857224" y="928670"/>
            <a:ext cx="7335973" cy="958660"/>
          </a:xfrm>
          <a:prstGeom prst="rect">
            <a:avLst/>
          </a:prstGeom>
          <a:noFill/>
        </p:spPr>
        <p:txBody>
          <a:bodyPr wrap="square" rtlCol="0">
            <a:spAutoFit/>
          </a:bodyPr>
          <a:lstStyle/>
          <a:p>
            <a:pPr>
              <a:lnSpc>
                <a:spcPct val="150000"/>
              </a:lnSpc>
            </a:pPr>
            <a:r>
              <a:rPr lang="pt-BR" sz="2000" b="1" dirty="0">
                <a:latin typeface="Arial" panose="020B0604020202020204" pitchFamily="34" charset="0"/>
                <a:cs typeface="Arial" panose="020B0604020202020204" pitchFamily="34" charset="0"/>
              </a:rPr>
              <a:t>Meta 2.10. </a:t>
            </a:r>
            <a:r>
              <a:rPr lang="pt-BR" sz="2000" dirty="0">
                <a:latin typeface="Arial" panose="020B0604020202020204" pitchFamily="34" charset="0"/>
                <a:cs typeface="Arial" panose="020B0604020202020204" pitchFamily="34" charset="0"/>
              </a:rPr>
              <a:t>Realizar a primeira consulta odontológica para 100% dos </a:t>
            </a:r>
            <a:r>
              <a:rPr lang="pt-BR" sz="2000" dirty="0" smtClean="0">
                <a:latin typeface="Arial" panose="020B0604020202020204" pitchFamily="34" charset="0"/>
                <a:cs typeface="Arial" panose="020B0604020202020204" pitchFamily="34" charset="0"/>
              </a:rPr>
              <a:t>idosos</a:t>
            </a:r>
            <a:endParaRPr lang="pt-BR" sz="2000" dirty="0">
              <a:latin typeface="Arial" panose="020B0604020202020204" pitchFamily="34" charset="0"/>
              <a:cs typeface="Arial" panose="020B0604020202020204" pitchFamily="34" charset="0"/>
            </a:endParaRPr>
          </a:p>
        </p:txBody>
      </p:sp>
      <p:sp>
        <p:nvSpPr>
          <p:cNvPr id="5" name="CaixaDeTexto 4"/>
          <p:cNvSpPr txBox="1"/>
          <p:nvPr/>
        </p:nvSpPr>
        <p:spPr>
          <a:xfrm>
            <a:off x="1857356" y="2571744"/>
            <a:ext cx="5572164" cy="923330"/>
          </a:xfrm>
          <a:prstGeom prst="rect">
            <a:avLst/>
          </a:prstGeom>
          <a:noFill/>
        </p:spPr>
        <p:txBody>
          <a:bodyPr wrap="square" rtlCol="0">
            <a:spAutoFit/>
          </a:bodyPr>
          <a:lstStyle/>
          <a:p>
            <a:pPr algn="ctr"/>
            <a:r>
              <a:rPr lang="pt-BR" b="1" dirty="0" smtClean="0"/>
              <a:t>Proporção de idosos com primeira consulta odontológica programática</a:t>
            </a:r>
          </a:p>
          <a:p>
            <a:endParaRPr lang="pt-BR" dirty="0"/>
          </a:p>
        </p:txBody>
      </p:sp>
      <p:sp>
        <p:nvSpPr>
          <p:cNvPr id="6" name="CaixaDeTexto 5"/>
          <p:cNvSpPr txBox="1"/>
          <p:nvPr/>
        </p:nvSpPr>
        <p:spPr>
          <a:xfrm>
            <a:off x="357158" y="3857628"/>
            <a:ext cx="1643074" cy="1338828"/>
          </a:xfrm>
          <a:prstGeom prst="rect">
            <a:avLst/>
          </a:prstGeom>
          <a:noFill/>
        </p:spPr>
        <p:txBody>
          <a:bodyPr wrap="square" rtlCol="0">
            <a:spAutoFit/>
          </a:bodyPr>
          <a:lstStyle/>
          <a:p>
            <a:pPr>
              <a:lnSpc>
                <a:spcPct val="150000"/>
              </a:lnSpc>
            </a:pPr>
            <a:r>
              <a:rPr lang="pt-BR" b="1" dirty="0" smtClean="0">
                <a:solidFill>
                  <a:srgbClr val="FF0000"/>
                </a:solidFill>
              </a:rPr>
              <a:t>Mês 1= 18 </a:t>
            </a:r>
          </a:p>
          <a:p>
            <a:pPr>
              <a:lnSpc>
                <a:spcPct val="150000"/>
              </a:lnSpc>
            </a:pPr>
            <a:r>
              <a:rPr lang="pt-BR" b="1" dirty="0" smtClean="0">
                <a:solidFill>
                  <a:srgbClr val="FF0000"/>
                </a:solidFill>
              </a:rPr>
              <a:t>Mês 2= 66 </a:t>
            </a:r>
          </a:p>
          <a:p>
            <a:pPr>
              <a:lnSpc>
                <a:spcPct val="150000"/>
              </a:lnSpc>
            </a:pPr>
            <a:r>
              <a:rPr lang="pt-BR" b="1" dirty="0" smtClean="0">
                <a:solidFill>
                  <a:srgbClr val="FF0000"/>
                </a:solidFill>
              </a:rPr>
              <a:t>Mês 3=  138</a:t>
            </a:r>
            <a:endParaRPr lang="pt-BR" b="1" dirty="0">
              <a:solidFill>
                <a:srgbClr val="FF0000"/>
              </a:solidFill>
            </a:endParaRPr>
          </a:p>
        </p:txBody>
      </p:sp>
      <p:graphicFrame>
        <p:nvGraphicFramePr>
          <p:cNvPr id="8" name="Chart 4"/>
          <p:cNvGraphicFramePr>
            <a:graphicFrameLocks/>
          </p:cNvGraphicFramePr>
          <p:nvPr>
            <p:extLst>
              <p:ext uri="{D42A27DB-BD31-4B8C-83A1-F6EECF244321}">
                <p14:modId xmlns:p14="http://schemas.microsoft.com/office/powerpoint/2010/main" xmlns="" val="1302401449"/>
              </p:ext>
            </p:extLst>
          </p:nvPr>
        </p:nvGraphicFramePr>
        <p:xfrm>
          <a:off x="2280273" y="3284984"/>
          <a:ext cx="5244055" cy="2911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926571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60648"/>
            <a:ext cx="8229600" cy="475456"/>
          </a:xfrm>
        </p:spPr>
        <p:txBody>
          <a:bodyPr/>
          <a:lstStyle/>
          <a:p>
            <a:r>
              <a:rPr lang="pt-BR" sz="2800" dirty="0">
                <a:solidFill>
                  <a:schemeClr val="accent5">
                    <a:lumMod val="75000"/>
                  </a:schemeClr>
                </a:solidFill>
              </a:rPr>
              <a:t>Objetivos, metas e resultados</a:t>
            </a:r>
          </a:p>
        </p:txBody>
      </p:sp>
      <p:sp>
        <p:nvSpPr>
          <p:cNvPr id="3" name="Espaço Reservado para Conteúdo 2"/>
          <p:cNvSpPr>
            <a:spLocks noGrp="1"/>
          </p:cNvSpPr>
          <p:nvPr>
            <p:ph idx="1"/>
          </p:nvPr>
        </p:nvSpPr>
        <p:spPr>
          <a:xfrm>
            <a:off x="500034" y="1196752"/>
            <a:ext cx="8042750" cy="676672"/>
          </a:xfrm>
        </p:spPr>
        <p:txBody>
          <a:bodyPr>
            <a:normAutofit fontScale="92500" lnSpcReduction="10000"/>
          </a:bodyPr>
          <a:lstStyle/>
          <a:p>
            <a:pPr marL="0" indent="0">
              <a:buNone/>
            </a:pPr>
            <a:r>
              <a:rPr lang="pt-BR" sz="2200" u="sng" dirty="0">
                <a:solidFill>
                  <a:schemeClr val="tx1"/>
                </a:solidFill>
                <a:latin typeface="Arial" panose="020B0604020202020204" pitchFamily="34" charset="0"/>
                <a:cs typeface="Arial" panose="020B0604020202020204" pitchFamily="34" charset="0"/>
              </a:rPr>
              <a:t>Objetivo 3. Melhorar a adesão dos idosos ao Programa de Saúde do Idoso</a:t>
            </a:r>
          </a:p>
          <a:p>
            <a:pPr marL="0" indent="0">
              <a:buNone/>
            </a:pPr>
            <a:endParaRPr lang="pt-BR" dirty="0"/>
          </a:p>
        </p:txBody>
      </p:sp>
      <p:sp>
        <p:nvSpPr>
          <p:cNvPr id="6" name="CaixaDeTexto 5"/>
          <p:cNvSpPr txBox="1"/>
          <p:nvPr/>
        </p:nvSpPr>
        <p:spPr>
          <a:xfrm>
            <a:off x="500034" y="1857364"/>
            <a:ext cx="8358246" cy="3970318"/>
          </a:xfrm>
          <a:prstGeom prst="rect">
            <a:avLst/>
          </a:prstGeom>
          <a:noFill/>
        </p:spPr>
        <p:txBody>
          <a:bodyPr wrap="square" rtlCol="0">
            <a:spAutoFit/>
          </a:bodyPr>
          <a:lstStyle/>
          <a:p>
            <a:r>
              <a:rPr lang="pt-BR" sz="2000" dirty="0">
                <a:latin typeface="Arial" panose="020B0604020202020204" pitchFamily="34" charset="0"/>
                <a:cs typeface="Arial" panose="020B0604020202020204" pitchFamily="34" charset="0"/>
              </a:rPr>
              <a:t>Meta 3.1.  Buscar 100% dos idosos faltosos às consultas </a:t>
            </a:r>
            <a:r>
              <a:rPr lang="pt-BR" sz="2000" dirty="0" smtClean="0">
                <a:latin typeface="Arial" panose="020B0604020202020204" pitchFamily="34" charset="0"/>
                <a:cs typeface="Arial" panose="020B0604020202020204" pitchFamily="34" charset="0"/>
              </a:rPr>
              <a:t>programadas</a:t>
            </a:r>
            <a:endParaRPr lang="pt-BR" sz="2000" dirty="0">
              <a:latin typeface="Arial" panose="020B0604020202020204" pitchFamily="34" charset="0"/>
              <a:cs typeface="Arial" panose="020B0604020202020204" pitchFamily="34" charset="0"/>
            </a:endParaRPr>
          </a:p>
          <a:p>
            <a:endParaRPr lang="pt-BR" dirty="0" smtClean="0"/>
          </a:p>
          <a:p>
            <a:endParaRPr lang="pt-BR" dirty="0" smtClean="0"/>
          </a:p>
          <a:p>
            <a:r>
              <a:rPr lang="pt-BR" sz="2000" u="sng" dirty="0" smtClean="0">
                <a:latin typeface="Arial" panose="020B0604020202020204" pitchFamily="34" charset="0"/>
                <a:cs typeface="Arial" panose="020B0604020202020204" pitchFamily="34" charset="0"/>
              </a:rPr>
              <a:t>Objetivo </a:t>
            </a:r>
            <a:r>
              <a:rPr lang="pt-BR" sz="2000" u="sng" dirty="0">
                <a:latin typeface="Arial" panose="020B0604020202020204" pitchFamily="34" charset="0"/>
                <a:cs typeface="Arial" panose="020B0604020202020204" pitchFamily="34" charset="0"/>
              </a:rPr>
              <a:t>4. Melhorar o registro das informações</a:t>
            </a: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Meta 4.1. Manter registro específico de 100% das pessoas idosas</a:t>
            </a:r>
          </a:p>
          <a:p>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Meta 4.2. Distribuir a caderneta da pessoa idosa para 100% dos idosos cadastrados</a:t>
            </a:r>
          </a:p>
          <a:p>
            <a:endParaRPr lang="pt-BR" sz="2000"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a:p>
            <a:endParaRPr lang="pt-BR" dirty="0" smtClean="0"/>
          </a:p>
          <a:p>
            <a:endParaRPr lang="pt-BR" dirty="0"/>
          </a:p>
        </p:txBody>
      </p:sp>
      <p:sp>
        <p:nvSpPr>
          <p:cNvPr id="5" name="CaixaDeTexto 4"/>
          <p:cNvSpPr txBox="1"/>
          <p:nvPr/>
        </p:nvSpPr>
        <p:spPr>
          <a:xfrm>
            <a:off x="2928926" y="5143512"/>
            <a:ext cx="3714776"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pt-BR" sz="2400" b="1" dirty="0" smtClean="0"/>
              <a:t>Metas atingidas em 100%</a:t>
            </a:r>
            <a:endParaRPr lang="pt-BR" sz="2400" b="1" dirty="0"/>
          </a:p>
        </p:txBody>
      </p:sp>
    </p:spTree>
    <p:extLst>
      <p:ext uri="{BB962C8B-B14F-4D97-AF65-F5344CB8AC3E}">
        <p14:creationId xmlns:p14="http://schemas.microsoft.com/office/powerpoint/2010/main" xmlns="" val="2398693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216" y="260648"/>
            <a:ext cx="8229600" cy="475456"/>
          </a:xfrm>
        </p:spPr>
        <p:txBody>
          <a:bodyPr/>
          <a:lstStyle/>
          <a:p>
            <a:r>
              <a:rPr lang="pt-BR" sz="2800" dirty="0">
                <a:solidFill>
                  <a:schemeClr val="accent5">
                    <a:lumMod val="75000"/>
                  </a:schemeClr>
                </a:solidFill>
                <a:latin typeface="Arial" panose="020B0604020202020204" pitchFamily="34" charset="0"/>
                <a:cs typeface="Arial" panose="020B0604020202020204" pitchFamily="34" charset="0"/>
              </a:rPr>
              <a:t>Objetivos, metas e resultados</a:t>
            </a:r>
          </a:p>
        </p:txBody>
      </p:sp>
      <p:sp>
        <p:nvSpPr>
          <p:cNvPr id="3" name="Espaço Reservado para Conteúdo 2"/>
          <p:cNvSpPr>
            <a:spLocks noGrp="1"/>
          </p:cNvSpPr>
          <p:nvPr>
            <p:ph idx="1"/>
          </p:nvPr>
        </p:nvSpPr>
        <p:spPr>
          <a:xfrm>
            <a:off x="467544" y="1020360"/>
            <a:ext cx="8229600" cy="748680"/>
          </a:xfrm>
        </p:spPr>
        <p:txBody>
          <a:bodyPr>
            <a:normAutofit/>
          </a:bodyPr>
          <a:lstStyle/>
          <a:p>
            <a:pPr marL="0" indent="0">
              <a:buNone/>
            </a:pPr>
            <a:r>
              <a:rPr lang="pt-BR" sz="2000" u="sng" dirty="0">
                <a:solidFill>
                  <a:schemeClr val="tx1"/>
                </a:solidFill>
                <a:latin typeface="Arial" panose="020B0604020202020204" pitchFamily="34" charset="0"/>
                <a:cs typeface="Arial" panose="020B0604020202020204" pitchFamily="34" charset="0"/>
              </a:rPr>
              <a:t>Objetivo 5. Mapear os idosos de risco da área de abrangência</a:t>
            </a:r>
          </a:p>
          <a:p>
            <a:pPr marL="0" indent="0">
              <a:buNone/>
            </a:pPr>
            <a:endParaRPr lang="pt-BR" dirty="0"/>
          </a:p>
        </p:txBody>
      </p:sp>
      <p:sp>
        <p:nvSpPr>
          <p:cNvPr id="4" name="CaixaDeTexto 3"/>
          <p:cNvSpPr txBox="1"/>
          <p:nvPr/>
        </p:nvSpPr>
        <p:spPr>
          <a:xfrm>
            <a:off x="467544" y="1722874"/>
            <a:ext cx="8064896" cy="3939540"/>
          </a:xfrm>
          <a:prstGeom prst="rect">
            <a:avLst/>
          </a:prstGeom>
          <a:noFill/>
        </p:spPr>
        <p:txBody>
          <a:bodyPr wrap="square" rtlCol="0">
            <a:spAutoFit/>
          </a:bodyPr>
          <a:lstStyle/>
          <a:p>
            <a:pPr algn="just">
              <a:lnSpc>
                <a:spcPct val="150000"/>
              </a:lnSpc>
            </a:pPr>
            <a:r>
              <a:rPr lang="pt-BR" sz="2000" b="1" dirty="0" smtClean="0">
                <a:latin typeface="Arial" panose="020B0604020202020204" pitchFamily="34" charset="0"/>
                <a:cs typeface="Arial" panose="020B0604020202020204" pitchFamily="34" charset="0"/>
              </a:rPr>
              <a:t>Meta 5.1.  </a:t>
            </a:r>
            <a:r>
              <a:rPr lang="pt-BR" sz="2000" dirty="0" smtClean="0">
                <a:latin typeface="Arial" panose="020B0604020202020204" pitchFamily="34" charset="0"/>
                <a:cs typeface="Arial" panose="020B0604020202020204" pitchFamily="34" charset="0"/>
              </a:rPr>
              <a:t>Rastrear 100% das pessoas idosas para os riscos de morbimortalidade</a:t>
            </a:r>
          </a:p>
          <a:p>
            <a:pPr algn="just">
              <a:lnSpc>
                <a:spcPct val="150000"/>
              </a:lnSpc>
            </a:pPr>
            <a:endParaRPr lang="pt-BR" sz="2000" dirty="0">
              <a:latin typeface="Arial" panose="020B0604020202020204" pitchFamily="34" charset="0"/>
              <a:cs typeface="Arial" panose="020B0604020202020204" pitchFamily="34" charset="0"/>
            </a:endParaRPr>
          </a:p>
          <a:p>
            <a:pPr algn="just">
              <a:lnSpc>
                <a:spcPct val="150000"/>
              </a:lnSpc>
            </a:pPr>
            <a:r>
              <a:rPr lang="pt-BR" sz="2000" b="1" dirty="0">
                <a:latin typeface="Arial" panose="020B0604020202020204" pitchFamily="34" charset="0"/>
                <a:cs typeface="Arial" panose="020B0604020202020204" pitchFamily="34" charset="0"/>
              </a:rPr>
              <a:t>Meta 5.2.</a:t>
            </a:r>
            <a:r>
              <a:rPr lang="pt-BR" sz="2000" dirty="0">
                <a:latin typeface="Arial" panose="020B0604020202020204" pitchFamily="34" charset="0"/>
                <a:cs typeface="Arial" panose="020B0604020202020204" pitchFamily="34" charset="0"/>
              </a:rPr>
              <a:t>  Investigar a presença de indicadores de fragilização na velhice em 100% das pessoas </a:t>
            </a:r>
            <a:r>
              <a:rPr lang="pt-BR" sz="2000" dirty="0" smtClean="0">
                <a:latin typeface="Arial" panose="020B0604020202020204" pitchFamily="34" charset="0"/>
                <a:cs typeface="Arial" panose="020B0604020202020204" pitchFamily="34" charset="0"/>
              </a:rPr>
              <a:t>idosas</a:t>
            </a:r>
          </a:p>
          <a:p>
            <a:pPr algn="just">
              <a:lnSpc>
                <a:spcPct val="150000"/>
              </a:lnSpc>
            </a:pPr>
            <a:endParaRPr lang="pt-BR" sz="2000" dirty="0">
              <a:latin typeface="Arial" panose="020B0604020202020204" pitchFamily="34" charset="0"/>
              <a:cs typeface="Arial" panose="020B0604020202020204" pitchFamily="34" charset="0"/>
            </a:endParaRPr>
          </a:p>
          <a:p>
            <a:pPr algn="just">
              <a:lnSpc>
                <a:spcPct val="150000"/>
              </a:lnSpc>
            </a:pPr>
            <a:r>
              <a:rPr lang="pt-BR" sz="2000" b="1" dirty="0">
                <a:latin typeface="Arial" panose="020B0604020202020204" pitchFamily="34" charset="0"/>
                <a:cs typeface="Arial" panose="020B0604020202020204" pitchFamily="34" charset="0"/>
              </a:rPr>
              <a:t>Meta 5.3. </a:t>
            </a:r>
            <a:r>
              <a:rPr lang="pt-BR" sz="2000" dirty="0">
                <a:latin typeface="Arial" panose="020B0604020202020204" pitchFamily="34" charset="0"/>
                <a:cs typeface="Arial" panose="020B0604020202020204" pitchFamily="34" charset="0"/>
              </a:rPr>
              <a:t>Avaliar a rede social de 100% das pessoas idosas</a:t>
            </a:r>
          </a:p>
          <a:p>
            <a:endParaRPr lang="pt-BR" sz="2000" dirty="0">
              <a:latin typeface="Arial" panose="020B0604020202020204" pitchFamily="34" charset="0"/>
              <a:cs typeface="Arial" panose="020B0604020202020204" pitchFamily="34" charset="0"/>
            </a:endParaRPr>
          </a:p>
          <a:p>
            <a:endParaRPr lang="pt-BR" sz="2000" dirty="0">
              <a:latin typeface="Arial" panose="020B0604020202020204" pitchFamily="34" charset="0"/>
              <a:cs typeface="Arial" panose="020B0604020202020204" pitchFamily="34" charset="0"/>
            </a:endParaRPr>
          </a:p>
        </p:txBody>
      </p:sp>
      <p:sp>
        <p:nvSpPr>
          <p:cNvPr id="5" name="CaixaDeTexto 4"/>
          <p:cNvSpPr txBox="1"/>
          <p:nvPr/>
        </p:nvSpPr>
        <p:spPr>
          <a:xfrm>
            <a:off x="3071802" y="5572140"/>
            <a:ext cx="3714776"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pt-BR" sz="2400" b="1" dirty="0" smtClean="0"/>
              <a:t>Metas atingidas em 100%</a:t>
            </a:r>
            <a:endParaRPr lang="pt-BR" sz="2400" b="1" dirty="0"/>
          </a:p>
        </p:txBody>
      </p:sp>
    </p:spTree>
    <p:extLst>
      <p:ext uri="{BB962C8B-B14F-4D97-AF65-F5344CB8AC3E}">
        <p14:creationId xmlns:p14="http://schemas.microsoft.com/office/powerpoint/2010/main" xmlns="" val="676592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116632"/>
            <a:ext cx="8229600" cy="547464"/>
          </a:xfrm>
        </p:spPr>
        <p:txBody>
          <a:bodyPr/>
          <a:lstStyle/>
          <a:p>
            <a:r>
              <a:rPr lang="pt-BR" sz="2800" dirty="0">
                <a:solidFill>
                  <a:schemeClr val="accent5">
                    <a:lumMod val="75000"/>
                  </a:schemeClr>
                </a:solidFill>
                <a:latin typeface="Arial" panose="020B0604020202020204" pitchFamily="34" charset="0"/>
                <a:cs typeface="Arial" panose="020B0604020202020204" pitchFamily="34" charset="0"/>
              </a:rPr>
              <a:t>Objetivos, metas e resultados</a:t>
            </a:r>
          </a:p>
        </p:txBody>
      </p:sp>
      <p:sp>
        <p:nvSpPr>
          <p:cNvPr id="3" name="Espaço Reservado para Conteúdo 2"/>
          <p:cNvSpPr>
            <a:spLocks noGrp="1"/>
          </p:cNvSpPr>
          <p:nvPr>
            <p:ph idx="1"/>
          </p:nvPr>
        </p:nvSpPr>
        <p:spPr>
          <a:xfrm>
            <a:off x="755576" y="876213"/>
            <a:ext cx="7910535" cy="676672"/>
          </a:xfrm>
        </p:spPr>
        <p:txBody>
          <a:bodyPr>
            <a:noAutofit/>
          </a:bodyPr>
          <a:lstStyle/>
          <a:p>
            <a:pPr marL="0" indent="0">
              <a:buNone/>
            </a:pPr>
            <a:r>
              <a:rPr lang="pt-BR" sz="2000" u="sng" dirty="0">
                <a:solidFill>
                  <a:schemeClr val="tx1"/>
                </a:solidFill>
                <a:latin typeface="Arial" panose="020B0604020202020204" pitchFamily="34" charset="0"/>
                <a:cs typeface="Arial" panose="020B0604020202020204" pitchFamily="34" charset="0"/>
              </a:rPr>
              <a:t>Objetivo 6. Promover a saúde dos idosos</a:t>
            </a:r>
          </a:p>
          <a:p>
            <a:endParaRPr lang="pt-BR" sz="2000" dirty="0">
              <a:latin typeface="Arial" panose="020B0604020202020204" pitchFamily="34" charset="0"/>
              <a:cs typeface="Arial" panose="020B0604020202020204" pitchFamily="34" charset="0"/>
            </a:endParaRPr>
          </a:p>
        </p:txBody>
      </p:sp>
      <p:sp>
        <p:nvSpPr>
          <p:cNvPr id="5" name="CaixaDeTexto 4"/>
          <p:cNvSpPr txBox="1"/>
          <p:nvPr/>
        </p:nvSpPr>
        <p:spPr>
          <a:xfrm>
            <a:off x="827585" y="1628801"/>
            <a:ext cx="7602068" cy="4370427"/>
          </a:xfrm>
          <a:prstGeom prst="rect">
            <a:avLst/>
          </a:prstGeom>
          <a:noFill/>
        </p:spPr>
        <p:txBody>
          <a:bodyPr wrap="square" rtlCol="0">
            <a:spAutoFit/>
          </a:bodyPr>
          <a:lstStyle/>
          <a:p>
            <a:pPr algn="just">
              <a:lnSpc>
                <a:spcPct val="150000"/>
              </a:lnSpc>
            </a:pPr>
            <a:r>
              <a:rPr lang="pt-BR" sz="2000" b="1" dirty="0">
                <a:latin typeface="Arial" panose="020B0604020202020204" pitchFamily="34" charset="0"/>
                <a:cs typeface="Arial" panose="020B0604020202020204" pitchFamily="34" charset="0"/>
              </a:rPr>
              <a:t>Meta 6.1. </a:t>
            </a:r>
            <a:r>
              <a:rPr lang="pt-BR" sz="2000" dirty="0">
                <a:latin typeface="Arial" panose="020B0604020202020204" pitchFamily="34" charset="0"/>
                <a:cs typeface="Arial" panose="020B0604020202020204" pitchFamily="34" charset="0"/>
              </a:rPr>
              <a:t>Garantir orientação nutricional para hábitos alimentares saudáveis para 100% dos </a:t>
            </a:r>
            <a:r>
              <a:rPr lang="pt-BR" sz="2000" dirty="0" smtClean="0">
                <a:latin typeface="Arial" panose="020B0604020202020204" pitchFamily="34" charset="0"/>
                <a:cs typeface="Arial" panose="020B0604020202020204" pitchFamily="34" charset="0"/>
              </a:rPr>
              <a:t>idosos</a:t>
            </a:r>
          </a:p>
          <a:p>
            <a:pPr algn="just">
              <a:lnSpc>
                <a:spcPct val="150000"/>
              </a:lnSpc>
            </a:pPr>
            <a:r>
              <a:rPr lang="pt-BR" sz="2000" b="1" dirty="0" smtClean="0">
                <a:latin typeface="Arial" panose="020B0604020202020204" pitchFamily="34" charset="0"/>
                <a:cs typeface="Arial" panose="020B0604020202020204" pitchFamily="34" charset="0"/>
              </a:rPr>
              <a:t>Meta </a:t>
            </a:r>
            <a:r>
              <a:rPr lang="pt-BR" sz="2000" b="1" dirty="0">
                <a:latin typeface="Arial" panose="020B0604020202020204" pitchFamily="34" charset="0"/>
                <a:cs typeface="Arial" panose="020B0604020202020204" pitchFamily="34" charset="0"/>
              </a:rPr>
              <a:t>6.2. </a:t>
            </a:r>
            <a:r>
              <a:rPr lang="pt-BR" sz="2000" dirty="0">
                <a:latin typeface="Arial" panose="020B0604020202020204" pitchFamily="34" charset="0"/>
                <a:cs typeface="Arial" panose="020B0604020202020204" pitchFamily="34" charset="0"/>
              </a:rPr>
              <a:t>Garantir orientação para prática regular de atividade física a 100% dos </a:t>
            </a:r>
            <a:r>
              <a:rPr lang="pt-BR" sz="2000" dirty="0" smtClean="0">
                <a:latin typeface="Arial" panose="020B0604020202020204" pitchFamily="34" charset="0"/>
                <a:cs typeface="Arial" panose="020B0604020202020204" pitchFamily="34" charset="0"/>
              </a:rPr>
              <a:t>idosos</a:t>
            </a:r>
          </a:p>
          <a:p>
            <a:pPr algn="just">
              <a:lnSpc>
                <a:spcPct val="150000"/>
              </a:lnSpc>
            </a:pPr>
            <a:r>
              <a:rPr lang="pt-BR" sz="2000" b="1" dirty="0" smtClean="0">
                <a:latin typeface="Arial" panose="020B0604020202020204" pitchFamily="34" charset="0"/>
                <a:cs typeface="Arial" panose="020B0604020202020204" pitchFamily="34" charset="0"/>
              </a:rPr>
              <a:t>Meta </a:t>
            </a:r>
            <a:r>
              <a:rPr lang="pt-BR" sz="2000" b="1" dirty="0">
                <a:latin typeface="Arial" panose="020B0604020202020204" pitchFamily="34" charset="0"/>
                <a:cs typeface="Arial" panose="020B0604020202020204" pitchFamily="34" charset="0"/>
              </a:rPr>
              <a:t>6.3. </a:t>
            </a:r>
            <a:r>
              <a:rPr lang="pt-BR" sz="2000" dirty="0">
                <a:latin typeface="Arial" panose="020B0604020202020204" pitchFamily="34" charset="0"/>
                <a:cs typeface="Arial" panose="020B0604020202020204" pitchFamily="34" charset="0"/>
              </a:rPr>
              <a:t>Garantir orientações sobre higiene bucal (inclusive prótese) a 100% dos idosos cadastrados</a:t>
            </a:r>
          </a:p>
          <a:p>
            <a:pPr algn="just">
              <a:lnSpc>
                <a:spcPct val="150000"/>
              </a:lnSpc>
            </a:pPr>
            <a:endParaRPr lang="pt-BR" sz="2000" dirty="0">
              <a:latin typeface="Arial" panose="020B0604020202020204" pitchFamily="34" charset="0"/>
              <a:cs typeface="Arial" panose="020B0604020202020204" pitchFamily="34" charset="0"/>
            </a:endParaRPr>
          </a:p>
          <a:p>
            <a:endParaRPr lang="pt-BR" sz="3000" dirty="0" smtClean="0">
              <a:latin typeface="Arial" panose="020B0604020202020204" pitchFamily="34" charset="0"/>
              <a:cs typeface="Arial" panose="020B0604020202020204" pitchFamily="34" charset="0"/>
            </a:endParaRPr>
          </a:p>
          <a:p>
            <a:r>
              <a:rPr lang="pt-BR" sz="2000" dirty="0" smtClean="0">
                <a:latin typeface="Arial" panose="020B0604020202020204" pitchFamily="34" charset="0"/>
                <a:cs typeface="Arial" panose="020B0604020202020204" pitchFamily="34" charset="0"/>
              </a:rPr>
              <a:t>-&gt; </a:t>
            </a:r>
            <a:r>
              <a:rPr lang="pt-BR" sz="2000" b="1" dirty="0" smtClean="0">
                <a:latin typeface="Arial" panose="020B0604020202020204" pitchFamily="34" charset="0"/>
                <a:cs typeface="Arial" panose="020B0604020202020204" pitchFamily="34" charset="0"/>
              </a:rPr>
              <a:t>Das 20 metas, 17 foram atingidas e 3 não foram atingidas.</a:t>
            </a:r>
            <a:endParaRPr lang="pt-BR" sz="2000" b="1" dirty="0">
              <a:latin typeface="Arial" panose="020B0604020202020204" pitchFamily="34" charset="0"/>
              <a:cs typeface="Arial" panose="020B0604020202020204" pitchFamily="34" charset="0"/>
            </a:endParaRPr>
          </a:p>
          <a:p>
            <a:endParaRPr lang="pt-BR" dirty="0"/>
          </a:p>
        </p:txBody>
      </p:sp>
      <p:sp>
        <p:nvSpPr>
          <p:cNvPr id="6" name="CaixaDeTexto 5"/>
          <p:cNvSpPr txBox="1"/>
          <p:nvPr/>
        </p:nvSpPr>
        <p:spPr>
          <a:xfrm>
            <a:off x="2643174" y="4643446"/>
            <a:ext cx="3714776"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pt-BR" sz="2400" b="1" dirty="0" smtClean="0"/>
              <a:t>Metas atingidas em 100%</a:t>
            </a:r>
            <a:endParaRPr lang="pt-BR" sz="2400" b="1" dirty="0"/>
          </a:p>
        </p:txBody>
      </p:sp>
    </p:spTree>
    <p:extLst>
      <p:ext uri="{BB962C8B-B14F-4D97-AF65-F5344CB8AC3E}">
        <p14:creationId xmlns:p14="http://schemas.microsoft.com/office/powerpoint/2010/main" xmlns="" val="3085173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29600" cy="619472"/>
          </a:xfrm>
        </p:spPr>
        <p:txBody>
          <a:bodyPr/>
          <a:lstStyle/>
          <a:p>
            <a:r>
              <a:rPr lang="pt-BR" sz="3600" dirty="0" smtClean="0">
                <a:solidFill>
                  <a:schemeClr val="accent5">
                    <a:lumMod val="75000"/>
                  </a:schemeClr>
                </a:solidFill>
                <a:latin typeface="Arial" panose="020B0604020202020204" pitchFamily="34" charset="0"/>
                <a:cs typeface="Arial" panose="020B0604020202020204" pitchFamily="34" charset="0"/>
              </a:rPr>
              <a:t>Discussão</a:t>
            </a:r>
            <a:endParaRPr lang="pt-BR" sz="3600" dirty="0">
              <a:solidFill>
                <a:schemeClr val="accent5">
                  <a:lumMod val="75000"/>
                </a:schemeClr>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67544" y="908720"/>
            <a:ext cx="8219256" cy="5544616"/>
          </a:xfrm>
        </p:spPr>
        <p:txBody>
          <a:bodyPr>
            <a:normAutofit fontScale="77500" lnSpcReduction="20000"/>
          </a:bodyPr>
          <a:lstStyle/>
          <a:p>
            <a:pPr marL="0" indent="0">
              <a:buNone/>
            </a:pPr>
            <a:r>
              <a:rPr lang="pt-BR" u="sng" dirty="0" smtClean="0">
                <a:solidFill>
                  <a:schemeClr val="tx1"/>
                </a:solidFill>
                <a:latin typeface="Arial" panose="020B0604020202020204" pitchFamily="34" charset="0"/>
                <a:cs typeface="Arial" panose="020B0604020202020204" pitchFamily="34" charset="0"/>
              </a:rPr>
              <a:t>Importância</a:t>
            </a:r>
            <a:r>
              <a:rPr lang="pt-BR" dirty="0" smtClean="0">
                <a:solidFill>
                  <a:schemeClr val="tx1"/>
                </a:solidFill>
                <a:latin typeface="Arial" panose="020B0604020202020204" pitchFamily="34" charset="0"/>
                <a:cs typeface="Arial" panose="020B0604020202020204" pitchFamily="34" charset="0"/>
              </a:rPr>
              <a:t>:</a:t>
            </a:r>
          </a:p>
          <a:p>
            <a:pPr marL="0" indent="0">
              <a:buNone/>
            </a:pPr>
            <a:endParaRPr lang="pt-BR" dirty="0" smtClean="0">
              <a:solidFill>
                <a:schemeClr val="tx1"/>
              </a:solidFill>
              <a:latin typeface="Arial" panose="020B0604020202020204" pitchFamily="34" charset="0"/>
              <a:cs typeface="Arial" panose="020B0604020202020204" pitchFamily="34" charset="0"/>
            </a:endParaRPr>
          </a:p>
          <a:p>
            <a:pPr marL="0" indent="0" algn="just">
              <a:lnSpc>
                <a:spcPct val="150000"/>
              </a:lnSpc>
              <a:spcBef>
                <a:spcPts val="0"/>
              </a:spcBef>
              <a:buNone/>
            </a:pPr>
            <a:r>
              <a:rPr lang="pt-BR" b="1" dirty="0" smtClean="0">
                <a:solidFill>
                  <a:schemeClr val="tx1"/>
                </a:solidFill>
                <a:latin typeface="Arial" panose="020B0604020202020204" pitchFamily="34" charset="0"/>
                <a:cs typeface="Arial" panose="020B0604020202020204" pitchFamily="34" charset="0"/>
              </a:rPr>
              <a:t>Comunidade </a:t>
            </a:r>
            <a:r>
              <a:rPr lang="pt-BR" dirty="0" smtClean="0">
                <a:solidFill>
                  <a:schemeClr val="tx1"/>
                </a:solidFill>
                <a:latin typeface="Arial" panose="020B0604020202020204" pitchFamily="34" charset="0"/>
                <a:cs typeface="Arial" panose="020B0604020202020204" pitchFamily="34" charset="0"/>
              </a:rPr>
              <a:t>– Melhorou o atendimento, fez o público sentir que há preocupação consigo e mais acolhido.</a:t>
            </a:r>
          </a:p>
          <a:p>
            <a:pPr marL="0" indent="0" algn="just">
              <a:lnSpc>
                <a:spcPct val="150000"/>
              </a:lnSpc>
              <a:spcBef>
                <a:spcPts val="0"/>
              </a:spcBef>
              <a:buNone/>
            </a:pPr>
            <a:endParaRPr lang="pt-BR" dirty="0" smtClean="0">
              <a:solidFill>
                <a:schemeClr val="tx1"/>
              </a:solidFill>
              <a:latin typeface="Arial" panose="020B0604020202020204" pitchFamily="34" charset="0"/>
              <a:cs typeface="Arial" panose="020B0604020202020204" pitchFamily="34" charset="0"/>
            </a:endParaRPr>
          </a:p>
          <a:p>
            <a:pPr marL="0" indent="0" algn="just">
              <a:lnSpc>
                <a:spcPct val="150000"/>
              </a:lnSpc>
              <a:spcBef>
                <a:spcPts val="0"/>
              </a:spcBef>
              <a:buNone/>
            </a:pPr>
            <a:r>
              <a:rPr lang="pt-BR" b="1" dirty="0" smtClean="0">
                <a:solidFill>
                  <a:schemeClr val="tx1"/>
                </a:solidFill>
                <a:latin typeface="Arial" panose="020B0604020202020204" pitchFamily="34" charset="0"/>
                <a:cs typeface="Arial" panose="020B0604020202020204" pitchFamily="34" charset="0"/>
              </a:rPr>
              <a:t>Serviço</a:t>
            </a:r>
            <a:r>
              <a:rPr lang="pt-BR" dirty="0" smtClean="0">
                <a:solidFill>
                  <a:schemeClr val="tx1"/>
                </a:solidFill>
                <a:latin typeface="Arial" panose="020B0604020202020204" pitchFamily="34" charset="0"/>
                <a:cs typeface="Arial" panose="020B0604020202020204" pitchFamily="34" charset="0"/>
              </a:rPr>
              <a:t> – Descoberta de ações que melhoram o atendimento, instituição do hábito de reuniões que abordam como melhorar os atendimentos, desconcentração das atividades do médico, otimização do tempo, definição de competências, influência positiva sobre todos os demais serviços da unidade.</a:t>
            </a:r>
          </a:p>
          <a:p>
            <a:pPr marL="0" indent="0" algn="just">
              <a:lnSpc>
                <a:spcPct val="150000"/>
              </a:lnSpc>
              <a:spcBef>
                <a:spcPts val="0"/>
              </a:spcBef>
              <a:buNone/>
            </a:pPr>
            <a:endParaRPr lang="pt-BR" dirty="0" smtClean="0">
              <a:solidFill>
                <a:schemeClr val="tx1"/>
              </a:solidFill>
              <a:latin typeface="Arial" panose="020B0604020202020204" pitchFamily="34" charset="0"/>
              <a:cs typeface="Arial" panose="020B0604020202020204" pitchFamily="34" charset="0"/>
            </a:endParaRPr>
          </a:p>
          <a:p>
            <a:pPr marL="0" indent="0" algn="just">
              <a:lnSpc>
                <a:spcPct val="150000"/>
              </a:lnSpc>
              <a:spcBef>
                <a:spcPts val="0"/>
              </a:spcBef>
              <a:buNone/>
            </a:pPr>
            <a:r>
              <a:rPr lang="pt-BR" b="1" dirty="0" smtClean="0">
                <a:solidFill>
                  <a:schemeClr val="tx1"/>
                </a:solidFill>
                <a:latin typeface="Arial" panose="020B0604020202020204" pitchFamily="34" charset="0"/>
                <a:cs typeface="Arial" panose="020B0604020202020204" pitchFamily="34" charset="0"/>
              </a:rPr>
              <a:t>Profissionais</a:t>
            </a:r>
            <a:r>
              <a:rPr lang="pt-BR" dirty="0" smtClean="0">
                <a:solidFill>
                  <a:schemeClr val="tx1"/>
                </a:solidFill>
                <a:latin typeface="Arial" panose="020B0604020202020204" pitchFamily="34" charset="0"/>
                <a:cs typeface="Arial" panose="020B0604020202020204" pitchFamily="34" charset="0"/>
              </a:rPr>
              <a:t> – Maior qualificação, compensação para si por saber que estão fazendo um bom trabalho, reconhecimento pela população, estímulo ao trabalho, promoção ao trabalho integrado entre as equipes.</a:t>
            </a:r>
          </a:p>
          <a:p>
            <a:pPr marL="0" indent="0">
              <a:buNone/>
            </a:pPr>
            <a:endParaRPr lang="pt-BR" dirty="0" smtClean="0"/>
          </a:p>
        </p:txBody>
      </p:sp>
    </p:spTree>
    <p:extLst>
      <p:ext uri="{BB962C8B-B14F-4D97-AF65-F5344CB8AC3E}">
        <p14:creationId xmlns:p14="http://schemas.microsoft.com/office/powerpoint/2010/main" xmlns="" val="2922026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29600" cy="763488"/>
          </a:xfrm>
        </p:spPr>
        <p:txBody>
          <a:bodyPr/>
          <a:lstStyle/>
          <a:p>
            <a:r>
              <a:rPr lang="pt-BR" sz="3600" dirty="0" smtClean="0">
                <a:solidFill>
                  <a:schemeClr val="accent5">
                    <a:lumMod val="75000"/>
                  </a:schemeClr>
                </a:solidFill>
              </a:rPr>
              <a:t>Discussão</a:t>
            </a:r>
            <a:endParaRPr lang="pt-BR" sz="3600" dirty="0">
              <a:solidFill>
                <a:schemeClr val="accent5">
                  <a:lumMod val="75000"/>
                </a:schemeClr>
              </a:solidFill>
            </a:endParaRPr>
          </a:p>
        </p:txBody>
      </p:sp>
      <p:sp>
        <p:nvSpPr>
          <p:cNvPr id="3" name="Espaço Reservado para Conteúdo 2"/>
          <p:cNvSpPr>
            <a:spLocks noGrp="1"/>
          </p:cNvSpPr>
          <p:nvPr>
            <p:ph idx="1"/>
          </p:nvPr>
        </p:nvSpPr>
        <p:spPr>
          <a:xfrm>
            <a:off x="457200" y="1196752"/>
            <a:ext cx="8219256" cy="4896544"/>
          </a:xfrm>
        </p:spPr>
        <p:txBody>
          <a:bodyPr>
            <a:normAutofit lnSpcReduction="10000"/>
          </a:bodyPr>
          <a:lstStyle/>
          <a:p>
            <a:pPr marL="0" indent="0">
              <a:lnSpc>
                <a:spcPct val="150000"/>
              </a:lnSpc>
              <a:spcBef>
                <a:spcPts val="0"/>
              </a:spcBef>
              <a:buNone/>
            </a:pPr>
            <a:r>
              <a:rPr lang="pt-BR" u="sng" dirty="0" smtClean="0">
                <a:solidFill>
                  <a:schemeClr val="tx1"/>
                </a:solidFill>
                <a:latin typeface="Arial" panose="020B0604020202020204" pitchFamily="34" charset="0"/>
                <a:cs typeface="Arial" panose="020B0604020202020204" pitchFamily="34" charset="0"/>
              </a:rPr>
              <a:t>Viabilidade  de incorporação à rotina do serviço:</a:t>
            </a:r>
          </a:p>
          <a:p>
            <a:pPr marL="0" indent="0">
              <a:lnSpc>
                <a:spcPct val="150000"/>
              </a:lnSpc>
              <a:spcBef>
                <a:spcPts val="0"/>
              </a:spcBef>
              <a:buNone/>
            </a:pPr>
            <a:r>
              <a:rPr lang="pt-BR" dirty="0">
                <a:solidFill>
                  <a:schemeClr val="tx1"/>
                </a:solidFill>
                <a:latin typeface="Arial" panose="020B0604020202020204" pitchFamily="34" charset="0"/>
                <a:cs typeface="Arial" panose="020B0604020202020204" pitchFamily="34" charset="0"/>
              </a:rPr>
              <a:t>Todas as ações demonstraram-se cabíveis de serem incorporadas à rotina do </a:t>
            </a:r>
            <a:r>
              <a:rPr lang="pt-BR" dirty="0" smtClean="0">
                <a:solidFill>
                  <a:schemeClr val="tx1"/>
                </a:solidFill>
                <a:latin typeface="Arial" panose="020B0604020202020204" pitchFamily="34" charset="0"/>
                <a:cs typeface="Arial" panose="020B0604020202020204" pitchFamily="34" charset="0"/>
              </a:rPr>
              <a:t>serviço.</a:t>
            </a:r>
          </a:p>
          <a:p>
            <a:pPr marL="0" indent="0">
              <a:lnSpc>
                <a:spcPct val="150000"/>
              </a:lnSpc>
              <a:spcBef>
                <a:spcPts val="0"/>
              </a:spcBef>
              <a:buNone/>
            </a:pPr>
            <a:r>
              <a:rPr lang="pt-BR" u="sng" dirty="0" smtClean="0">
                <a:solidFill>
                  <a:schemeClr val="tx1"/>
                </a:solidFill>
                <a:latin typeface="Arial" panose="020B0604020202020204" pitchFamily="34" charset="0"/>
                <a:cs typeface="Arial" panose="020B0604020202020204" pitchFamily="34" charset="0"/>
              </a:rPr>
              <a:t>Como ainda melhorar:</a:t>
            </a:r>
          </a:p>
          <a:p>
            <a:pPr marL="0" indent="0">
              <a:lnSpc>
                <a:spcPct val="150000"/>
              </a:lnSpc>
              <a:spcBef>
                <a:spcPts val="0"/>
              </a:spcBef>
              <a:buFont typeface="Wingdings" pitchFamily="2" charset="2"/>
              <a:buChar char="Ø"/>
            </a:pPr>
            <a:r>
              <a:rPr lang="pt-BR" dirty="0" smtClean="0">
                <a:solidFill>
                  <a:schemeClr val="tx1"/>
                </a:solidFill>
                <a:latin typeface="Arial" panose="020B0604020202020204" pitchFamily="34" charset="0"/>
                <a:cs typeface="Arial" panose="020B0604020202020204" pitchFamily="34" charset="0"/>
              </a:rPr>
              <a:t>Evitar acúmulo de trabalho;</a:t>
            </a:r>
          </a:p>
          <a:p>
            <a:pPr marL="0" indent="0">
              <a:lnSpc>
                <a:spcPct val="150000"/>
              </a:lnSpc>
              <a:spcBef>
                <a:spcPts val="0"/>
              </a:spcBef>
              <a:buFont typeface="Wingdings" pitchFamily="2" charset="2"/>
              <a:buChar char="Ø"/>
            </a:pPr>
            <a:r>
              <a:rPr lang="pt-BR" dirty="0" smtClean="0">
                <a:solidFill>
                  <a:schemeClr val="tx1"/>
                </a:solidFill>
                <a:latin typeface="Arial" panose="020B0604020202020204" pitchFamily="34" charset="0"/>
                <a:cs typeface="Arial" panose="020B0604020202020204" pitchFamily="34" charset="0"/>
              </a:rPr>
              <a:t>Especificar mais os registros;</a:t>
            </a:r>
          </a:p>
          <a:p>
            <a:pPr marL="0" indent="0">
              <a:lnSpc>
                <a:spcPct val="150000"/>
              </a:lnSpc>
              <a:spcBef>
                <a:spcPts val="0"/>
              </a:spcBef>
              <a:buFont typeface="Wingdings" pitchFamily="2" charset="2"/>
              <a:buChar char="Ø"/>
            </a:pPr>
            <a:r>
              <a:rPr lang="pt-BR" dirty="0" smtClean="0">
                <a:solidFill>
                  <a:schemeClr val="tx1"/>
                </a:solidFill>
                <a:latin typeface="Arial" panose="020B0604020202020204" pitchFamily="34" charset="0"/>
                <a:cs typeface="Arial" panose="020B0604020202020204" pitchFamily="34" charset="0"/>
              </a:rPr>
              <a:t>Promoção de grupo de idosos;</a:t>
            </a:r>
          </a:p>
          <a:p>
            <a:pPr marL="0" indent="0">
              <a:lnSpc>
                <a:spcPct val="150000"/>
              </a:lnSpc>
              <a:spcBef>
                <a:spcPts val="0"/>
              </a:spcBef>
              <a:buFont typeface="Wingdings" pitchFamily="2" charset="2"/>
              <a:buChar char="Ø"/>
            </a:pPr>
            <a:r>
              <a:rPr lang="pt-BR" dirty="0" smtClean="0">
                <a:solidFill>
                  <a:schemeClr val="tx1"/>
                </a:solidFill>
                <a:latin typeface="Arial" panose="020B0604020202020204" pitchFamily="34" charset="0"/>
                <a:cs typeface="Arial" panose="020B0604020202020204" pitchFamily="34" charset="0"/>
              </a:rPr>
              <a:t>Identificar idosos com periodicidade dos exames atrasados e realizar busca ativa.</a:t>
            </a:r>
            <a:endParaRPr lang="pt-B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48294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8229600" cy="691480"/>
          </a:xfrm>
        </p:spPr>
        <p:txBody>
          <a:bodyPr/>
          <a:lstStyle/>
          <a:p>
            <a:r>
              <a:rPr lang="pt-BR" sz="3800" dirty="0" smtClean="0">
                <a:solidFill>
                  <a:schemeClr val="accent5">
                    <a:lumMod val="75000"/>
                  </a:schemeClr>
                </a:solidFill>
                <a:latin typeface="Arial" panose="020B0604020202020204" pitchFamily="34" charset="0"/>
                <a:cs typeface="Arial" panose="020B0604020202020204" pitchFamily="34" charset="0"/>
              </a:rPr>
              <a:t>Introdução – Importância da ação</a:t>
            </a:r>
            <a:endParaRPr lang="pt-BR" sz="3800" dirty="0">
              <a:solidFill>
                <a:schemeClr val="accent5">
                  <a:lumMod val="75000"/>
                </a:schemeClr>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67544" y="1340768"/>
            <a:ext cx="8363272" cy="5184576"/>
          </a:xfrm>
        </p:spPr>
        <p:txBody>
          <a:bodyPr>
            <a:normAutofit fontScale="85000" lnSpcReduction="20000"/>
          </a:bodyPr>
          <a:lstStyle/>
          <a:p>
            <a:pPr marL="0" indent="0">
              <a:lnSpc>
                <a:spcPct val="160000"/>
              </a:lnSpc>
              <a:spcBef>
                <a:spcPts val="0"/>
              </a:spcBef>
              <a:buNone/>
            </a:pPr>
            <a:r>
              <a:rPr lang="pt-BR" dirty="0" smtClean="0">
                <a:solidFill>
                  <a:schemeClr val="tx1"/>
                </a:solidFill>
                <a:latin typeface="Arial" panose="020B0604020202020204" pitchFamily="34" charset="0"/>
                <a:cs typeface="Arial" panose="020B0604020202020204" pitchFamily="34" charset="0"/>
              </a:rPr>
              <a:t>- Idosos correspondem a 13,04% da população brasileira;</a:t>
            </a:r>
            <a:endParaRPr lang="pt-BR" sz="3000" dirty="0" smtClean="0">
              <a:solidFill>
                <a:schemeClr val="tx1"/>
              </a:solidFill>
              <a:latin typeface="Arial" panose="020B0604020202020204" pitchFamily="34" charset="0"/>
              <a:cs typeface="Arial" panose="020B0604020202020204" pitchFamily="34" charset="0"/>
            </a:endParaRPr>
          </a:p>
          <a:p>
            <a:pPr marL="0" indent="0">
              <a:lnSpc>
                <a:spcPct val="160000"/>
              </a:lnSpc>
              <a:spcBef>
                <a:spcPts val="0"/>
              </a:spcBef>
              <a:buNone/>
            </a:pPr>
            <a:r>
              <a:rPr lang="pt-BR" dirty="0" smtClean="0">
                <a:solidFill>
                  <a:schemeClr val="tx1"/>
                </a:solidFill>
                <a:latin typeface="Arial" panose="020B0604020202020204" pitchFamily="34" charset="0"/>
                <a:cs typeface="Arial" panose="020B0604020202020204" pitchFamily="34" charset="0"/>
              </a:rPr>
              <a:t>- Distinguem-se por ter várias características próprias do processo saúde-doença;</a:t>
            </a:r>
          </a:p>
          <a:p>
            <a:pPr marL="0" indent="0">
              <a:lnSpc>
                <a:spcPct val="160000"/>
              </a:lnSpc>
              <a:spcBef>
                <a:spcPts val="0"/>
              </a:spcBef>
              <a:buNone/>
            </a:pPr>
            <a:r>
              <a:rPr lang="pt-BR" dirty="0" smtClean="0">
                <a:solidFill>
                  <a:schemeClr val="tx1"/>
                </a:solidFill>
                <a:latin typeface="Arial" panose="020B0604020202020204" pitchFamily="34" charset="0"/>
                <a:cs typeface="Arial" panose="020B0604020202020204" pitchFamily="34" charset="0"/>
              </a:rPr>
              <a:t>- 77,6% das pessoas com mais de 65 anos relataram ter doenças crônicas;</a:t>
            </a:r>
          </a:p>
          <a:p>
            <a:pPr marL="0" indent="0">
              <a:lnSpc>
                <a:spcPct val="160000"/>
              </a:lnSpc>
              <a:spcBef>
                <a:spcPts val="0"/>
              </a:spcBef>
              <a:buNone/>
            </a:pPr>
            <a:r>
              <a:rPr lang="pt-BR" dirty="0" smtClean="0">
                <a:solidFill>
                  <a:schemeClr val="tx1"/>
                </a:solidFill>
                <a:latin typeface="Arial" panose="020B0604020202020204" pitchFamily="34" charset="0"/>
                <a:cs typeface="Arial" panose="020B0604020202020204" pitchFamily="34" charset="0"/>
              </a:rPr>
              <a:t>- O maior temor nessa idade é a dependência e faz parte da atenção buscar evitá-la ou procrastiná-la;</a:t>
            </a:r>
          </a:p>
          <a:p>
            <a:pPr marL="0" indent="0">
              <a:lnSpc>
                <a:spcPct val="160000"/>
              </a:lnSpc>
              <a:spcBef>
                <a:spcPts val="0"/>
              </a:spcBef>
              <a:buNone/>
            </a:pPr>
            <a:r>
              <a:rPr lang="pt-BR" dirty="0" smtClean="0">
                <a:solidFill>
                  <a:schemeClr val="tx1"/>
                </a:solidFill>
                <a:latin typeface="Arial" panose="020B0604020202020204" pitchFamily="34" charset="0"/>
                <a:cs typeface="Arial" panose="020B0604020202020204" pitchFamily="34" charset="0"/>
              </a:rPr>
              <a:t>- A política nacional prevê que a porta de entrada dessa população deve ser a atenção básica;</a:t>
            </a:r>
          </a:p>
          <a:p>
            <a:pPr marL="0" indent="0">
              <a:lnSpc>
                <a:spcPct val="160000"/>
              </a:lnSpc>
              <a:spcBef>
                <a:spcPts val="0"/>
              </a:spcBef>
              <a:buNone/>
            </a:pPr>
            <a:r>
              <a:rPr lang="pt-BR" dirty="0" smtClean="0">
                <a:solidFill>
                  <a:schemeClr val="tx1"/>
                </a:solidFill>
                <a:latin typeface="Arial" panose="020B0604020202020204" pitchFamily="34" charset="0"/>
                <a:cs typeface="Arial" panose="020B0604020202020204" pitchFamily="34" charset="0"/>
              </a:rPr>
              <a:t>- A atenção à saúde, pelas condições sociopolítico-econômicas do país e pela complexidade inerente à área, clama por melhorias.</a:t>
            </a:r>
          </a:p>
          <a:p>
            <a:pPr marL="0" indent="0" algn="r">
              <a:buNone/>
            </a:pPr>
            <a:r>
              <a:rPr lang="pt-BR" dirty="0" smtClean="0">
                <a:solidFill>
                  <a:schemeClr val="tx1"/>
                </a:solidFill>
                <a:latin typeface="Arial" panose="020B0604020202020204" pitchFamily="34" charset="0"/>
                <a:cs typeface="Arial" panose="020B0604020202020204" pitchFamily="34" charset="0"/>
              </a:rPr>
              <a:t>(BRASIL, 2010)</a:t>
            </a:r>
          </a:p>
        </p:txBody>
      </p:sp>
    </p:spTree>
    <p:extLst>
      <p:ext uri="{BB962C8B-B14F-4D97-AF65-F5344CB8AC3E}">
        <p14:creationId xmlns:p14="http://schemas.microsoft.com/office/powerpoint/2010/main" xmlns="" val="4046757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12776"/>
          </a:xfrm>
        </p:spPr>
        <p:txBody>
          <a:bodyPr/>
          <a:lstStyle/>
          <a:p>
            <a:pPr>
              <a:lnSpc>
                <a:spcPct val="100000"/>
              </a:lnSpc>
            </a:pPr>
            <a:r>
              <a:rPr lang="pt-BR" sz="2800" dirty="0" smtClean="0">
                <a:solidFill>
                  <a:schemeClr val="accent5">
                    <a:lumMod val="75000"/>
                  </a:schemeClr>
                </a:solidFill>
                <a:latin typeface="Arial" panose="020B0604020202020204" pitchFamily="34" charset="0"/>
                <a:cs typeface="Arial" panose="020B0604020202020204" pitchFamily="34" charset="0"/>
              </a:rPr>
              <a:t>Reflexão crítica sobre o processo pessoal de aprendizagem</a:t>
            </a:r>
            <a:endParaRPr lang="pt-BR" sz="2800" dirty="0">
              <a:solidFill>
                <a:schemeClr val="accent5">
                  <a:lumMod val="75000"/>
                </a:schemeClr>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95536" y="1600200"/>
            <a:ext cx="8291264" cy="4709120"/>
          </a:xfrm>
        </p:spPr>
        <p:txBody>
          <a:bodyPr>
            <a:normAutofit lnSpcReduction="10000"/>
          </a:bodyPr>
          <a:lstStyle/>
          <a:p>
            <a:pPr marL="0" indent="0" algn="just">
              <a:lnSpc>
                <a:spcPct val="150000"/>
              </a:lnSpc>
              <a:spcBef>
                <a:spcPts val="0"/>
              </a:spcBef>
              <a:buFont typeface="Wingdings" pitchFamily="2" charset="2"/>
              <a:buChar char="Ø"/>
            </a:pPr>
            <a:r>
              <a:rPr lang="pt-BR" dirty="0" smtClean="0">
                <a:solidFill>
                  <a:schemeClr val="tx1"/>
                </a:solidFill>
                <a:latin typeface="Arial" panose="020B0604020202020204" pitchFamily="34" charset="0"/>
                <a:cs typeface="Arial" panose="020B0604020202020204" pitchFamily="34" charset="0"/>
              </a:rPr>
              <a:t>Desenvolvimento do curso mostrou que grandes conquistas são possíveis e os esforços valem a pena;</a:t>
            </a:r>
          </a:p>
          <a:p>
            <a:pPr marL="0" indent="0" algn="just">
              <a:lnSpc>
                <a:spcPct val="150000"/>
              </a:lnSpc>
              <a:spcBef>
                <a:spcPts val="0"/>
              </a:spcBef>
              <a:buFont typeface="Wingdings" pitchFamily="2" charset="2"/>
              <a:buChar char="Ø"/>
            </a:pPr>
            <a:r>
              <a:rPr lang="pt-BR" dirty="0" smtClean="0">
                <a:solidFill>
                  <a:schemeClr val="tx1"/>
                </a:solidFill>
                <a:latin typeface="Arial" panose="020B0604020202020204" pitchFamily="34" charset="0"/>
                <a:cs typeface="Arial" panose="020B0604020202020204" pitchFamily="34" charset="0"/>
              </a:rPr>
              <a:t>Proporcionou qualificação técnica, por meio da utilização de materiais didáticos e troca de conhecimentos, a melhorar a minha inserção e desempenho profissional;</a:t>
            </a:r>
          </a:p>
          <a:p>
            <a:pPr marL="0" indent="0" algn="just">
              <a:lnSpc>
                <a:spcPct val="150000"/>
              </a:lnSpc>
              <a:spcBef>
                <a:spcPts val="0"/>
              </a:spcBef>
              <a:buFont typeface="Wingdings" pitchFamily="2" charset="2"/>
              <a:buChar char="Ø"/>
            </a:pPr>
            <a:r>
              <a:rPr lang="pt-BR" dirty="0" smtClean="0">
                <a:solidFill>
                  <a:schemeClr val="tx1"/>
                </a:solidFill>
                <a:latin typeface="Arial" panose="020B0604020202020204" pitchFamily="34" charset="0"/>
                <a:cs typeface="Arial" panose="020B0604020202020204" pitchFamily="34" charset="0"/>
              </a:rPr>
              <a:t>Proporcionou qualificação humana, através da experiência com resiliência, capacidade de receber críticas, cumprimento de regras e capacidade de agir discricionariamente.</a:t>
            </a:r>
            <a:endParaRPr lang="pt-B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22848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116632"/>
            <a:ext cx="6851104" cy="475456"/>
          </a:xfrm>
        </p:spPr>
        <p:txBody>
          <a:bodyPr/>
          <a:lstStyle/>
          <a:p>
            <a:r>
              <a:rPr lang="pt-BR" sz="2800" dirty="0" smtClean="0">
                <a:solidFill>
                  <a:schemeClr val="accent5">
                    <a:lumMod val="75000"/>
                  </a:schemeClr>
                </a:solidFill>
                <a:latin typeface="Arial" panose="020B0604020202020204" pitchFamily="34" charset="0"/>
                <a:cs typeface="Arial" panose="020B0604020202020204" pitchFamily="34" charset="0"/>
              </a:rPr>
              <a:t>Referências</a:t>
            </a:r>
            <a:endParaRPr lang="pt-BR" sz="2800" dirty="0">
              <a:solidFill>
                <a:schemeClr val="accent5">
                  <a:lumMod val="75000"/>
                </a:schemeClr>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07504" y="620688"/>
            <a:ext cx="9144000" cy="6552728"/>
          </a:xfrm>
        </p:spPr>
        <p:txBody>
          <a:bodyPr>
            <a:normAutofit/>
          </a:bodyPr>
          <a:lstStyle/>
          <a:p>
            <a:pPr marL="0" indent="0">
              <a:buNone/>
            </a:pPr>
            <a:r>
              <a:rPr lang="pt-BR" sz="2000" dirty="0">
                <a:solidFill>
                  <a:schemeClr val="tx1"/>
                </a:solidFill>
                <a:latin typeface="Arial" panose="020B0604020202020204" pitchFamily="34" charset="0"/>
                <a:cs typeface="Arial" panose="020B0604020202020204" pitchFamily="34" charset="0"/>
              </a:rPr>
              <a:t>BRASIL. Ministério da Saúde. Secretaria de Atenção à Saúde. Departamento de Ações Programáticas e Estratégicas. Atenção à saúde da pessoa idosa e envelhecimento. Atenção à saúde da pessoa idosa e envelhecimento. (Série B. Textos Básicos de Saúde) (Série Pactos pela Saúde 2006, v. 12). Brasília: Ministério da Saúde, 2010.</a:t>
            </a:r>
          </a:p>
          <a:p>
            <a:pPr marL="0" indent="0">
              <a:buNone/>
            </a:pPr>
            <a:r>
              <a:rPr lang="pt-BR" sz="2000" dirty="0">
                <a:solidFill>
                  <a:schemeClr val="tx1"/>
                </a:solidFill>
                <a:latin typeface="Arial" panose="020B0604020202020204" pitchFamily="34" charset="0"/>
                <a:cs typeface="Arial" panose="020B0604020202020204" pitchFamily="34" charset="0"/>
              </a:rPr>
              <a:t> </a:t>
            </a:r>
          </a:p>
          <a:p>
            <a:pPr marL="0" indent="0">
              <a:buNone/>
            </a:pPr>
            <a:r>
              <a:rPr lang="pt-BR" sz="2000" dirty="0">
                <a:solidFill>
                  <a:schemeClr val="tx1"/>
                </a:solidFill>
                <a:latin typeface="Arial" panose="020B0604020202020204" pitchFamily="34" charset="0"/>
                <a:cs typeface="Arial" panose="020B0604020202020204" pitchFamily="34" charset="0"/>
              </a:rPr>
              <a:t>BRASIL. Ministério da Saúde. Secretaria de Atenção à Saúde. Departamento de Atenção Básica. Envelhecimento e saúde da pessoa idosa. (Série A. Normas e Manuais Técnicos) (Cadernos de Atenção Básica, n. 19). Brasília: Ministério da Saúde, 2006.</a:t>
            </a:r>
          </a:p>
          <a:p>
            <a:pPr marL="0" indent="0">
              <a:buNone/>
            </a:pPr>
            <a:r>
              <a:rPr lang="pt-BR" sz="2000" dirty="0">
                <a:solidFill>
                  <a:schemeClr val="tx1"/>
                </a:solidFill>
                <a:latin typeface="Arial" panose="020B0604020202020204" pitchFamily="34" charset="0"/>
                <a:cs typeface="Arial" panose="020B0604020202020204" pitchFamily="34" charset="0"/>
              </a:rPr>
              <a:t> </a:t>
            </a:r>
          </a:p>
          <a:p>
            <a:pPr marL="0" indent="0">
              <a:buNone/>
            </a:pPr>
            <a:r>
              <a:rPr lang="pt-BR" sz="2000" dirty="0">
                <a:solidFill>
                  <a:schemeClr val="tx1"/>
                </a:solidFill>
                <a:latin typeface="Arial" panose="020B0604020202020204" pitchFamily="34" charset="0"/>
                <a:cs typeface="Arial" panose="020B0604020202020204" pitchFamily="34" charset="0"/>
              </a:rPr>
              <a:t>GUSSO, Gustavo; LOPES, José Mauro. Tratado de Medicina da Família e Comunidade. 1. ed. Porto Alegre: Editora Artmed, 2012.</a:t>
            </a:r>
          </a:p>
          <a:p>
            <a:pPr marL="0" indent="0">
              <a:buNone/>
            </a:pPr>
            <a:r>
              <a:rPr lang="pt-BR" sz="2000" dirty="0">
                <a:solidFill>
                  <a:schemeClr val="tx1"/>
                </a:solidFill>
                <a:latin typeface="Arial" panose="020B0604020202020204" pitchFamily="34" charset="0"/>
                <a:cs typeface="Arial" panose="020B0604020202020204" pitchFamily="34" charset="0"/>
              </a:rPr>
              <a:t> </a:t>
            </a:r>
          </a:p>
          <a:p>
            <a:pPr marL="0" indent="0">
              <a:buNone/>
            </a:pPr>
            <a:r>
              <a:rPr lang="pt-BR" sz="2000" dirty="0">
                <a:solidFill>
                  <a:schemeClr val="tx1"/>
                </a:solidFill>
                <a:latin typeface="Arial" panose="020B0604020202020204" pitchFamily="34" charset="0"/>
                <a:cs typeface="Arial" panose="020B0604020202020204" pitchFamily="34" charset="0"/>
              </a:rPr>
              <a:t>IBGE – Censo 2010. Áreas de Ponderação; 2010. Disponível em: &lt;http://www.censo2010.ibge.gov.br/apps/areaponderacao/index.html&gt; Acesso em: 11 out. 2014</a:t>
            </a:r>
            <a:r>
              <a:rPr lang="pt-BR" sz="2000" dirty="0" smtClean="0">
                <a:solidFill>
                  <a:schemeClr val="tx1"/>
                </a:solidFill>
                <a:latin typeface="Arial" panose="020B0604020202020204" pitchFamily="34" charset="0"/>
                <a:cs typeface="Arial" panose="020B0604020202020204" pitchFamily="34" charset="0"/>
              </a:rPr>
              <a:t>.</a:t>
            </a:r>
            <a:endParaRPr lang="pt-BR"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84231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800" dirty="0" smtClean="0">
                <a:solidFill>
                  <a:schemeClr val="accent5">
                    <a:lumMod val="75000"/>
                  </a:schemeClr>
                </a:solidFill>
                <a:latin typeface="Arial" panose="020B0604020202020204" pitchFamily="34" charset="0"/>
                <a:cs typeface="Arial" panose="020B0604020202020204" pitchFamily="34" charset="0"/>
              </a:rPr>
              <a:t>Agradecimentos</a:t>
            </a:r>
            <a:endParaRPr lang="pt-BR" sz="3800" dirty="0">
              <a:solidFill>
                <a:schemeClr val="accent5">
                  <a:lumMod val="75000"/>
                </a:schemeClr>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85786" y="2857496"/>
            <a:ext cx="7643192" cy="1396752"/>
          </a:xfrm>
        </p:spPr>
        <p:style>
          <a:lnRef idx="1">
            <a:schemeClr val="accent3"/>
          </a:lnRef>
          <a:fillRef idx="3">
            <a:schemeClr val="accent3"/>
          </a:fillRef>
          <a:effectRef idx="2">
            <a:schemeClr val="accent3"/>
          </a:effectRef>
          <a:fontRef idx="minor">
            <a:schemeClr val="lt1"/>
          </a:fontRef>
        </p:style>
        <p:txBody>
          <a:bodyPr>
            <a:normAutofit/>
          </a:bodyPr>
          <a:lstStyle/>
          <a:p>
            <a:pPr marL="0" indent="0" algn="ctr">
              <a:lnSpc>
                <a:spcPct val="150000"/>
              </a:lnSpc>
              <a:spcBef>
                <a:spcPts val="0"/>
              </a:spcBef>
              <a:buNone/>
            </a:pPr>
            <a:r>
              <a:rPr lang="pt-BR" sz="2800" dirty="0" smtClean="0">
                <a:solidFill>
                  <a:schemeClr val="tx1"/>
                </a:solidFill>
                <a:latin typeface="Arial" panose="020B0604020202020204" pitchFamily="34" charset="0"/>
                <a:cs typeface="Arial" panose="020B0604020202020204" pitchFamily="34" charset="0"/>
              </a:rPr>
              <a:t>A todos que estimularam, propiciaram ou acompanharam esse trabalho.</a:t>
            </a:r>
          </a:p>
        </p:txBody>
      </p:sp>
    </p:spTree>
    <p:extLst>
      <p:ext uri="{BB962C8B-B14F-4D97-AF65-F5344CB8AC3E}">
        <p14:creationId xmlns:p14="http://schemas.microsoft.com/office/powerpoint/2010/main" xmlns="" val="1291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60648"/>
            <a:ext cx="8553128" cy="763488"/>
          </a:xfrm>
        </p:spPr>
        <p:txBody>
          <a:bodyPr/>
          <a:lstStyle/>
          <a:p>
            <a:r>
              <a:rPr lang="pt-BR" sz="3800" dirty="0" smtClean="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Introdução – Município de estudo</a:t>
            </a:r>
            <a:endParaRPr lang="pt-BR" sz="38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79512" y="1196752"/>
            <a:ext cx="8748464" cy="5357192"/>
          </a:xfrm>
        </p:spPr>
        <p:txBody>
          <a:bodyPr>
            <a:normAutofit fontScale="92500" lnSpcReduction="20000"/>
          </a:bodyPr>
          <a:lstStyle/>
          <a:p>
            <a:pPr>
              <a:buFontTx/>
              <a:buChar char="-"/>
            </a:pPr>
            <a:r>
              <a:rPr lang="pt-BR" dirty="0" smtClean="0">
                <a:solidFill>
                  <a:schemeClr val="tx1"/>
                </a:solidFill>
                <a:latin typeface="Arial" panose="020B0604020202020204" pitchFamily="34" charset="0"/>
                <a:cs typeface="Arial" panose="020B0604020202020204" pitchFamily="34" charset="0"/>
              </a:rPr>
              <a:t>Município localizado no sul do estado a 258 km de Porto Alegre</a:t>
            </a:r>
          </a:p>
          <a:p>
            <a:pPr marL="0" indent="0">
              <a:buNone/>
            </a:pPr>
            <a:endParaRPr lang="pt-BR" dirty="0" smtClean="0">
              <a:solidFill>
                <a:schemeClr val="tx1"/>
              </a:solidFill>
              <a:latin typeface="Arial" panose="020B0604020202020204" pitchFamily="34" charset="0"/>
              <a:cs typeface="Arial" panose="020B0604020202020204" pitchFamily="34" charset="0"/>
            </a:endParaRPr>
          </a:p>
          <a:p>
            <a:pPr>
              <a:buFontTx/>
              <a:buChar char="-"/>
            </a:pPr>
            <a:r>
              <a:rPr lang="pt-BR" dirty="0" smtClean="0">
                <a:solidFill>
                  <a:schemeClr val="tx1"/>
                </a:solidFill>
                <a:latin typeface="Arial" panose="020B0604020202020204" pitchFamily="34" charset="0"/>
                <a:cs typeface="Arial" panose="020B0604020202020204" pitchFamily="34" charset="0"/>
              </a:rPr>
              <a:t>População de cerca de 328 mil habitantes (IBGE, 2010)</a:t>
            </a:r>
          </a:p>
          <a:p>
            <a:pPr marL="0" indent="0">
              <a:buNone/>
            </a:pPr>
            <a:endParaRPr lang="pt-BR" dirty="0" smtClean="0">
              <a:solidFill>
                <a:schemeClr val="tx1"/>
              </a:solidFill>
              <a:latin typeface="Arial" panose="020B0604020202020204" pitchFamily="34" charset="0"/>
              <a:cs typeface="Arial" panose="020B0604020202020204" pitchFamily="34" charset="0"/>
            </a:endParaRPr>
          </a:p>
          <a:p>
            <a:pPr>
              <a:buFontTx/>
              <a:buChar char="-"/>
            </a:pPr>
            <a:r>
              <a:rPr lang="pt-BR" dirty="0" smtClean="0">
                <a:solidFill>
                  <a:schemeClr val="tx1"/>
                </a:solidFill>
                <a:latin typeface="Arial" panose="020B0604020202020204" pitchFamily="34" charset="0"/>
                <a:cs typeface="Arial" panose="020B0604020202020204" pitchFamily="34" charset="0"/>
              </a:rPr>
              <a:t>Serviços de Saúde no Município:</a:t>
            </a:r>
          </a:p>
          <a:p>
            <a:pPr marL="0" indent="0">
              <a:buNone/>
            </a:pPr>
            <a:r>
              <a:rPr lang="pt-BR" dirty="0" smtClean="0">
                <a:solidFill>
                  <a:schemeClr val="tx1"/>
                </a:solidFill>
                <a:latin typeface="Arial" panose="020B0604020202020204" pitchFamily="34" charset="0"/>
                <a:cs typeface="Arial" panose="020B0604020202020204" pitchFamily="34" charset="0"/>
              </a:rPr>
              <a:t>	1 Pronto Socorro</a:t>
            </a:r>
          </a:p>
          <a:p>
            <a:pPr marL="0" indent="0">
              <a:buNone/>
            </a:pPr>
            <a:r>
              <a:rPr lang="pt-BR" dirty="0" smtClean="0">
                <a:solidFill>
                  <a:schemeClr val="tx1"/>
                </a:solidFill>
                <a:latin typeface="Arial" panose="020B0604020202020204" pitchFamily="34" charset="0"/>
                <a:cs typeface="Arial" panose="020B0604020202020204" pitchFamily="34" charset="0"/>
              </a:rPr>
              <a:t>	1 Pronto Atendimento Adulto</a:t>
            </a:r>
          </a:p>
          <a:p>
            <a:pPr marL="0" indent="0">
              <a:buNone/>
            </a:pPr>
            <a:r>
              <a:rPr lang="pt-BR" dirty="0" smtClean="0">
                <a:solidFill>
                  <a:schemeClr val="tx1"/>
                </a:solidFill>
                <a:latin typeface="Arial" panose="020B0604020202020204" pitchFamily="34" charset="0"/>
                <a:cs typeface="Arial" panose="020B0604020202020204" pitchFamily="34" charset="0"/>
              </a:rPr>
              <a:t>	1 UBAI</a:t>
            </a:r>
          </a:p>
          <a:p>
            <a:pPr marL="0" indent="0">
              <a:buNone/>
            </a:pPr>
            <a:r>
              <a:rPr lang="pt-BR" dirty="0" smtClean="0">
                <a:solidFill>
                  <a:schemeClr val="tx1"/>
                </a:solidFill>
                <a:latin typeface="Arial" panose="020B0604020202020204" pitchFamily="34" charset="0"/>
                <a:cs typeface="Arial" panose="020B0604020202020204" pitchFamily="34" charset="0"/>
              </a:rPr>
              <a:t>	1 Pronto Atendimento Infantil</a:t>
            </a:r>
          </a:p>
          <a:p>
            <a:pPr marL="0" indent="0">
              <a:buNone/>
            </a:pPr>
            <a:r>
              <a:rPr lang="pt-BR" dirty="0" smtClean="0">
                <a:solidFill>
                  <a:schemeClr val="tx1"/>
                </a:solidFill>
                <a:latin typeface="Arial" panose="020B0604020202020204" pitchFamily="34" charset="0"/>
                <a:cs typeface="Arial" panose="020B0604020202020204" pitchFamily="34" charset="0"/>
              </a:rPr>
              <a:t>	5 hospitais</a:t>
            </a:r>
          </a:p>
          <a:p>
            <a:pPr marL="0" indent="0">
              <a:buNone/>
            </a:pPr>
            <a:r>
              <a:rPr lang="pt-BR" dirty="0" smtClean="0">
                <a:solidFill>
                  <a:schemeClr val="tx1"/>
                </a:solidFill>
                <a:latin typeface="Arial" panose="020B0604020202020204" pitchFamily="34" charset="0"/>
                <a:cs typeface="Arial" panose="020B0604020202020204" pitchFamily="34" charset="0"/>
              </a:rPr>
              <a:t>	1 centro de especialidades</a:t>
            </a:r>
          </a:p>
          <a:p>
            <a:pPr marL="0" indent="0">
              <a:buNone/>
            </a:pPr>
            <a:r>
              <a:rPr lang="pt-BR" dirty="0" smtClean="0">
                <a:solidFill>
                  <a:schemeClr val="tx1"/>
                </a:solidFill>
                <a:latin typeface="Arial" panose="020B0604020202020204" pitchFamily="34" charset="0"/>
                <a:cs typeface="Arial" panose="020B0604020202020204" pitchFamily="34" charset="0"/>
              </a:rPr>
              <a:t>	2 ambulatórios de especialidades médicas ligados às universidades</a:t>
            </a:r>
          </a:p>
          <a:p>
            <a:pPr marL="0" indent="0">
              <a:buNone/>
            </a:pPr>
            <a:r>
              <a:rPr lang="pt-BR" dirty="0" smtClean="0">
                <a:solidFill>
                  <a:schemeClr val="tx1"/>
                </a:solidFill>
                <a:latin typeface="Arial" panose="020B0604020202020204" pitchFamily="34" charset="0"/>
                <a:cs typeface="Arial" panose="020B0604020202020204" pitchFamily="34" charset="0"/>
              </a:rPr>
              <a:t>	56 UBS (26 em modelo ESF)</a:t>
            </a:r>
          </a:p>
          <a:p>
            <a:pPr marL="0" indent="0">
              <a:buNone/>
            </a:pPr>
            <a:r>
              <a:rPr lang="pt-BR" dirty="0">
                <a:solidFill>
                  <a:schemeClr val="tx1"/>
                </a:solidFill>
                <a:latin typeface="Arial" panose="020B0604020202020204" pitchFamily="34" charset="0"/>
                <a:cs typeface="Arial" panose="020B0604020202020204" pitchFamily="34" charset="0"/>
              </a:rPr>
              <a:t>	</a:t>
            </a:r>
            <a:r>
              <a:rPr lang="pt-BR" dirty="0" smtClean="0">
                <a:solidFill>
                  <a:schemeClr val="tx1"/>
                </a:solidFill>
                <a:latin typeface="Arial" panose="020B0604020202020204" pitchFamily="34" charset="0"/>
                <a:cs typeface="Arial" panose="020B0604020202020204" pitchFamily="34" charset="0"/>
              </a:rPr>
              <a:t>1 CEO</a:t>
            </a:r>
          </a:p>
          <a:p>
            <a:pPr marL="0" indent="0">
              <a:buNone/>
            </a:pPr>
            <a:r>
              <a:rPr lang="pt-BR" dirty="0" smtClean="0">
                <a:solidFill>
                  <a:schemeClr val="tx1"/>
                </a:solidFill>
                <a:latin typeface="Arial" panose="020B0604020202020204" pitchFamily="34" charset="0"/>
                <a:cs typeface="Arial" panose="020B0604020202020204" pitchFamily="34" charset="0"/>
              </a:rPr>
              <a:t>	Não possui NASF</a:t>
            </a:r>
          </a:p>
          <a:p>
            <a:pPr marL="0" indent="0">
              <a:buNone/>
            </a:pPr>
            <a:endParaRPr lang="pt-BR" dirty="0"/>
          </a:p>
        </p:txBody>
      </p:sp>
    </p:spTree>
    <p:extLst>
      <p:ext uri="{BB962C8B-B14F-4D97-AF65-F5344CB8AC3E}">
        <p14:creationId xmlns:p14="http://schemas.microsoft.com/office/powerpoint/2010/main" xmlns="" val="596103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29600" cy="691480"/>
          </a:xfrm>
        </p:spPr>
        <p:txBody>
          <a:bodyPr/>
          <a:lstStyle/>
          <a:p>
            <a:r>
              <a:rPr lang="pt-BR" sz="3600" dirty="0" smtClean="0">
                <a:solidFill>
                  <a:schemeClr val="accent5">
                    <a:lumMod val="75000"/>
                  </a:schemeClr>
                </a:solidFill>
                <a:latin typeface="Arial" panose="020B0604020202020204" pitchFamily="34" charset="0"/>
                <a:cs typeface="Arial" panose="020B0604020202020204" pitchFamily="34" charset="0"/>
              </a:rPr>
              <a:t>Introdução - UBS de estudo</a:t>
            </a:r>
            <a:endParaRPr lang="pt-BR" sz="3600" dirty="0">
              <a:solidFill>
                <a:schemeClr val="accent5">
                  <a:lumMod val="75000"/>
                </a:schemeClr>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95536" y="980728"/>
            <a:ext cx="8496944" cy="5760640"/>
          </a:xfrm>
        </p:spPr>
        <p:txBody>
          <a:bodyPr>
            <a:normAutofit fontScale="92500" lnSpcReduction="20000"/>
          </a:bodyPr>
          <a:lstStyle/>
          <a:p>
            <a:pPr marL="0" indent="0">
              <a:buNone/>
            </a:pPr>
            <a:r>
              <a:rPr lang="pt-BR" dirty="0" smtClean="0">
                <a:solidFill>
                  <a:schemeClr val="tx1"/>
                </a:solidFill>
                <a:latin typeface="Arial" panose="020B0604020202020204" pitchFamily="34" charset="0"/>
                <a:cs typeface="Arial" panose="020B0604020202020204" pitchFamily="34" charset="0"/>
              </a:rPr>
              <a:t>- UBS Barro Duro é urbana, localizada no Balneário dos Prazeres em Pelotas</a:t>
            </a:r>
          </a:p>
          <a:p>
            <a:pPr marL="0" indent="0">
              <a:buNone/>
            </a:pPr>
            <a:endParaRPr lang="pt-BR" dirty="0" smtClean="0">
              <a:solidFill>
                <a:schemeClr val="tx1"/>
              </a:solidFill>
              <a:latin typeface="Arial" panose="020B0604020202020204" pitchFamily="34" charset="0"/>
              <a:cs typeface="Arial" panose="020B0604020202020204" pitchFamily="34" charset="0"/>
            </a:endParaRPr>
          </a:p>
          <a:p>
            <a:pPr marL="0" indent="0">
              <a:buNone/>
            </a:pPr>
            <a:r>
              <a:rPr lang="pt-BR" dirty="0" smtClean="0">
                <a:solidFill>
                  <a:schemeClr val="tx1"/>
                </a:solidFill>
                <a:latin typeface="Arial" panose="020B0604020202020204" pitchFamily="34" charset="0"/>
                <a:cs typeface="Arial" panose="020B0604020202020204" pitchFamily="34" charset="0"/>
              </a:rPr>
              <a:t>- Unidade de saúde mista</a:t>
            </a:r>
          </a:p>
          <a:p>
            <a:pPr marL="0" indent="0">
              <a:buNone/>
            </a:pPr>
            <a:endParaRPr lang="pt-BR" dirty="0" smtClean="0">
              <a:solidFill>
                <a:schemeClr val="tx1"/>
              </a:solidFill>
              <a:latin typeface="Arial" panose="020B0604020202020204" pitchFamily="34" charset="0"/>
              <a:cs typeface="Arial" panose="020B0604020202020204" pitchFamily="34" charset="0"/>
            </a:endParaRPr>
          </a:p>
          <a:p>
            <a:pPr marL="0" indent="0">
              <a:buNone/>
            </a:pPr>
            <a:r>
              <a:rPr lang="pt-BR" dirty="0" smtClean="0">
                <a:solidFill>
                  <a:schemeClr val="tx1"/>
                </a:solidFill>
                <a:latin typeface="Arial" panose="020B0604020202020204" pitchFamily="34" charset="0"/>
                <a:cs typeface="Arial" panose="020B0604020202020204" pitchFamily="34" charset="0"/>
              </a:rPr>
              <a:t>- </a:t>
            </a:r>
            <a:r>
              <a:rPr lang="pt-BR" dirty="0">
                <a:solidFill>
                  <a:schemeClr val="tx1"/>
                </a:solidFill>
                <a:latin typeface="Arial" panose="020B0604020202020204" pitchFamily="34" charset="0"/>
                <a:cs typeface="Arial" panose="020B0604020202020204" pitchFamily="34" charset="0"/>
              </a:rPr>
              <a:t>Estimativa de </a:t>
            </a:r>
            <a:r>
              <a:rPr lang="pt-BR" dirty="0" smtClean="0">
                <a:solidFill>
                  <a:schemeClr val="tx1"/>
                </a:solidFill>
                <a:latin typeface="Arial" panose="020B0604020202020204" pitchFamily="34" charset="0"/>
                <a:cs typeface="Arial" panose="020B0604020202020204" pitchFamily="34" charset="0"/>
              </a:rPr>
              <a:t>9930 </a:t>
            </a:r>
            <a:r>
              <a:rPr lang="pt-BR" dirty="0">
                <a:solidFill>
                  <a:schemeClr val="tx1"/>
                </a:solidFill>
                <a:latin typeface="Arial" panose="020B0604020202020204" pitchFamily="34" charset="0"/>
                <a:cs typeface="Arial" panose="020B0604020202020204" pitchFamily="34" charset="0"/>
              </a:rPr>
              <a:t>habitantes no território, sendo </a:t>
            </a:r>
            <a:r>
              <a:rPr lang="pt-BR" dirty="0" smtClean="0">
                <a:solidFill>
                  <a:schemeClr val="tx1"/>
                </a:solidFill>
                <a:latin typeface="Arial" panose="020B0604020202020204" pitchFamily="34" charset="0"/>
                <a:cs typeface="Arial" panose="020B0604020202020204" pitchFamily="34" charset="0"/>
              </a:rPr>
              <a:t>993 </a:t>
            </a:r>
            <a:r>
              <a:rPr lang="pt-BR" dirty="0">
                <a:solidFill>
                  <a:schemeClr val="tx1"/>
                </a:solidFill>
                <a:latin typeface="Arial" panose="020B0604020202020204" pitchFamily="34" charset="0"/>
                <a:cs typeface="Arial" panose="020B0604020202020204" pitchFamily="34" charset="0"/>
              </a:rPr>
              <a:t>idosos</a:t>
            </a:r>
          </a:p>
          <a:p>
            <a:pPr marL="0" indent="0">
              <a:buNone/>
            </a:pPr>
            <a:endParaRPr lang="pt-BR" dirty="0" smtClean="0">
              <a:solidFill>
                <a:schemeClr val="tx1"/>
              </a:solidFill>
              <a:latin typeface="Arial" panose="020B0604020202020204" pitchFamily="34" charset="0"/>
              <a:cs typeface="Arial" panose="020B0604020202020204" pitchFamily="34" charset="0"/>
            </a:endParaRPr>
          </a:p>
          <a:p>
            <a:pPr marL="0" indent="0">
              <a:buNone/>
            </a:pPr>
            <a:r>
              <a:rPr lang="pt-BR" dirty="0" smtClean="0">
                <a:solidFill>
                  <a:schemeClr val="tx1"/>
                </a:solidFill>
                <a:latin typeface="Arial" panose="020B0604020202020204" pitchFamily="34" charset="0"/>
                <a:cs typeface="Arial" panose="020B0604020202020204" pitchFamily="34" charset="0"/>
              </a:rPr>
              <a:t>- 2 equipes de ESF, ambas formadas por:</a:t>
            </a:r>
          </a:p>
          <a:p>
            <a:pPr marL="0" indent="0">
              <a:buNone/>
            </a:pPr>
            <a:r>
              <a:rPr lang="pt-BR" dirty="0" smtClean="0">
                <a:solidFill>
                  <a:schemeClr val="tx1"/>
                </a:solidFill>
                <a:latin typeface="Arial" panose="020B0604020202020204" pitchFamily="34" charset="0"/>
                <a:cs typeface="Arial" panose="020B0604020202020204" pitchFamily="34" charset="0"/>
              </a:rPr>
              <a:t>1 médico</a:t>
            </a:r>
          </a:p>
          <a:p>
            <a:pPr marL="0" indent="0">
              <a:buNone/>
            </a:pPr>
            <a:r>
              <a:rPr lang="pt-BR" dirty="0" smtClean="0">
                <a:solidFill>
                  <a:schemeClr val="tx1"/>
                </a:solidFill>
                <a:latin typeface="Arial" panose="020B0604020202020204" pitchFamily="34" charset="0"/>
                <a:cs typeface="Arial" panose="020B0604020202020204" pitchFamily="34" charset="0"/>
              </a:rPr>
              <a:t>1 enfermeira</a:t>
            </a:r>
          </a:p>
          <a:p>
            <a:pPr marL="0" indent="0">
              <a:buNone/>
            </a:pPr>
            <a:r>
              <a:rPr lang="pt-BR" dirty="0" smtClean="0">
                <a:solidFill>
                  <a:schemeClr val="tx1"/>
                </a:solidFill>
                <a:latin typeface="Arial" panose="020B0604020202020204" pitchFamily="34" charset="0"/>
                <a:cs typeface="Arial" panose="020B0604020202020204" pitchFamily="34" charset="0"/>
              </a:rPr>
              <a:t>1 auxiliar de enfermagem</a:t>
            </a:r>
          </a:p>
          <a:p>
            <a:pPr marL="0" indent="0">
              <a:buNone/>
            </a:pPr>
            <a:r>
              <a:rPr lang="pt-BR" dirty="0" smtClean="0">
                <a:solidFill>
                  <a:schemeClr val="tx1"/>
                </a:solidFill>
                <a:latin typeface="Arial" panose="020B0604020202020204" pitchFamily="34" charset="0"/>
                <a:cs typeface="Arial" panose="020B0604020202020204" pitchFamily="34" charset="0"/>
              </a:rPr>
              <a:t>1 dentista</a:t>
            </a:r>
          </a:p>
          <a:p>
            <a:pPr marL="0" indent="0">
              <a:buNone/>
            </a:pPr>
            <a:r>
              <a:rPr lang="pt-BR" dirty="0" smtClean="0">
                <a:solidFill>
                  <a:schemeClr val="tx1"/>
                </a:solidFill>
                <a:latin typeface="Arial" panose="020B0604020202020204" pitchFamily="34" charset="0"/>
                <a:cs typeface="Arial" panose="020B0604020202020204" pitchFamily="34" charset="0"/>
              </a:rPr>
              <a:t>1 auxiliar de consultório odontológico</a:t>
            </a:r>
          </a:p>
          <a:p>
            <a:pPr marL="0" indent="0">
              <a:buNone/>
            </a:pPr>
            <a:r>
              <a:rPr lang="pt-BR" dirty="0" smtClean="0">
                <a:solidFill>
                  <a:schemeClr val="tx1"/>
                </a:solidFill>
                <a:latin typeface="Arial" panose="020B0604020202020204" pitchFamily="34" charset="0"/>
                <a:cs typeface="Arial" panose="020B0604020202020204" pitchFamily="34" charset="0"/>
              </a:rPr>
              <a:t>5 agentes de saúde</a:t>
            </a:r>
          </a:p>
          <a:p>
            <a:pPr marL="0" indent="0">
              <a:buNone/>
            </a:pPr>
            <a:r>
              <a:rPr lang="pt-BR" dirty="0" smtClean="0">
                <a:solidFill>
                  <a:schemeClr val="tx1"/>
                </a:solidFill>
                <a:latin typeface="Arial" panose="020B0604020202020204" pitchFamily="34" charset="0"/>
                <a:cs typeface="Arial" panose="020B0604020202020204" pitchFamily="34" charset="0"/>
              </a:rPr>
              <a:t>1 nutricionista e 1 assistente social trabalham com ambas as equipes</a:t>
            </a:r>
          </a:p>
        </p:txBody>
      </p:sp>
    </p:spTree>
    <p:extLst>
      <p:ext uri="{BB962C8B-B14F-4D97-AF65-F5344CB8AC3E}">
        <p14:creationId xmlns:p14="http://schemas.microsoft.com/office/powerpoint/2010/main" xmlns="" val="3732863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404664"/>
            <a:ext cx="8892480" cy="619472"/>
          </a:xfrm>
        </p:spPr>
        <p:txBody>
          <a:bodyPr/>
          <a:lstStyle/>
          <a:p>
            <a:r>
              <a:rPr lang="pt-BR" sz="2800" dirty="0" smtClean="0">
                <a:solidFill>
                  <a:schemeClr val="accent5">
                    <a:lumMod val="75000"/>
                  </a:schemeClr>
                </a:solidFill>
                <a:latin typeface="Arial" panose="020B0604020202020204" pitchFamily="34" charset="0"/>
                <a:cs typeface="Arial" panose="020B0604020202020204" pitchFamily="34" charset="0"/>
              </a:rPr>
              <a:t>Introdução - Situação da UBS antes da intervenção</a:t>
            </a:r>
            <a:endParaRPr lang="pt-BR" sz="2800" dirty="0">
              <a:solidFill>
                <a:schemeClr val="accent5">
                  <a:lumMod val="75000"/>
                </a:schemeClr>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55576" y="1556792"/>
            <a:ext cx="7715200" cy="4320480"/>
          </a:xfrm>
        </p:spPr>
        <p:txBody>
          <a:bodyPr>
            <a:normAutofit fontScale="92500" lnSpcReduction="10000"/>
          </a:bodyPr>
          <a:lstStyle/>
          <a:p>
            <a:pPr marL="0" indent="0">
              <a:buNone/>
            </a:pPr>
            <a:r>
              <a:rPr lang="pt-BR" dirty="0" smtClean="0">
                <a:solidFill>
                  <a:schemeClr val="tx1"/>
                </a:solidFill>
                <a:latin typeface="Arial" panose="020B0604020202020204" pitchFamily="34" charset="0"/>
                <a:cs typeface="Arial" panose="020B0604020202020204" pitchFamily="34" charset="0"/>
              </a:rPr>
              <a:t>- Não havia Programa Saúde do Idoso</a:t>
            </a:r>
          </a:p>
          <a:p>
            <a:pPr>
              <a:buFontTx/>
              <a:buChar char="-"/>
            </a:pPr>
            <a:endParaRPr lang="pt-BR" dirty="0" smtClean="0">
              <a:solidFill>
                <a:schemeClr val="tx1"/>
              </a:solidFill>
              <a:latin typeface="Arial" panose="020B0604020202020204" pitchFamily="34" charset="0"/>
              <a:cs typeface="Arial" panose="020B0604020202020204" pitchFamily="34" charset="0"/>
            </a:endParaRPr>
          </a:p>
          <a:p>
            <a:pPr marL="0" indent="0">
              <a:buNone/>
            </a:pPr>
            <a:r>
              <a:rPr lang="pt-BR" dirty="0" smtClean="0">
                <a:solidFill>
                  <a:schemeClr val="tx1"/>
                </a:solidFill>
                <a:latin typeface="Arial" panose="020B0604020202020204" pitchFamily="34" charset="0"/>
                <a:cs typeface="Arial" panose="020B0604020202020204" pitchFamily="34" charset="0"/>
              </a:rPr>
              <a:t>- Não havia registro específico para os idosos</a:t>
            </a:r>
          </a:p>
          <a:p>
            <a:pPr>
              <a:buFontTx/>
              <a:buChar char="-"/>
            </a:pPr>
            <a:endParaRPr lang="pt-BR" dirty="0" smtClean="0">
              <a:solidFill>
                <a:schemeClr val="tx1"/>
              </a:solidFill>
              <a:latin typeface="Arial" panose="020B0604020202020204" pitchFamily="34" charset="0"/>
              <a:cs typeface="Arial" panose="020B0604020202020204" pitchFamily="34" charset="0"/>
            </a:endParaRPr>
          </a:p>
          <a:p>
            <a:pPr marL="0" indent="0">
              <a:buNone/>
            </a:pPr>
            <a:r>
              <a:rPr lang="pt-BR" dirty="0" smtClean="0">
                <a:solidFill>
                  <a:schemeClr val="tx1"/>
                </a:solidFill>
                <a:latin typeface="Arial" panose="020B0604020202020204" pitchFamily="34" charset="0"/>
                <a:cs typeface="Arial" panose="020B0604020202020204" pitchFamily="34" charset="0"/>
              </a:rPr>
              <a:t>- Idosos esperavam muito tempo em filas</a:t>
            </a:r>
          </a:p>
          <a:p>
            <a:pPr marL="0" indent="0">
              <a:buNone/>
            </a:pPr>
            <a:endParaRPr lang="pt-BR" dirty="0" smtClean="0">
              <a:solidFill>
                <a:schemeClr val="tx1"/>
              </a:solidFill>
              <a:latin typeface="Arial" panose="020B0604020202020204" pitchFamily="34" charset="0"/>
              <a:cs typeface="Arial" panose="020B0604020202020204" pitchFamily="34" charset="0"/>
            </a:endParaRPr>
          </a:p>
          <a:p>
            <a:pPr marL="0" indent="0">
              <a:buNone/>
            </a:pPr>
            <a:r>
              <a:rPr lang="pt-BR" dirty="0" smtClean="0">
                <a:solidFill>
                  <a:schemeClr val="tx1"/>
                </a:solidFill>
                <a:latin typeface="Arial" panose="020B0604020202020204" pitchFamily="34" charset="0"/>
                <a:cs typeface="Arial" panose="020B0604020202020204" pitchFamily="34" charset="0"/>
              </a:rPr>
              <a:t>- Não havia protocolo de atendimento</a:t>
            </a:r>
          </a:p>
          <a:p>
            <a:pPr>
              <a:buFontTx/>
              <a:buChar char="-"/>
            </a:pPr>
            <a:endParaRPr lang="pt-BR" dirty="0" smtClean="0">
              <a:solidFill>
                <a:schemeClr val="tx1"/>
              </a:solidFill>
              <a:latin typeface="Arial" panose="020B0604020202020204" pitchFamily="34" charset="0"/>
              <a:cs typeface="Arial" panose="020B0604020202020204" pitchFamily="34" charset="0"/>
            </a:endParaRPr>
          </a:p>
          <a:p>
            <a:pPr marL="0" indent="0">
              <a:buNone/>
            </a:pPr>
            <a:r>
              <a:rPr lang="pt-BR" dirty="0" smtClean="0">
                <a:solidFill>
                  <a:schemeClr val="tx1"/>
                </a:solidFill>
                <a:latin typeface="Arial" panose="020B0604020202020204" pitchFamily="34" charset="0"/>
                <a:cs typeface="Arial" panose="020B0604020202020204" pitchFamily="34" charset="0"/>
              </a:rPr>
              <a:t>- Não era realizada Avaliação Multidimensional Rápida</a:t>
            </a:r>
          </a:p>
          <a:p>
            <a:pPr marL="0" indent="0">
              <a:buNone/>
            </a:pPr>
            <a:endParaRPr lang="pt-BR" dirty="0" smtClean="0">
              <a:solidFill>
                <a:schemeClr val="tx1"/>
              </a:solidFill>
              <a:latin typeface="Arial" panose="020B0604020202020204" pitchFamily="34" charset="0"/>
              <a:cs typeface="Arial" panose="020B0604020202020204" pitchFamily="34" charset="0"/>
            </a:endParaRPr>
          </a:p>
          <a:p>
            <a:pPr marL="0" indent="0">
              <a:buNone/>
            </a:pPr>
            <a:r>
              <a:rPr lang="pt-BR" dirty="0" smtClean="0">
                <a:solidFill>
                  <a:schemeClr val="tx1"/>
                </a:solidFill>
                <a:latin typeface="Arial" panose="020B0604020202020204" pitchFamily="34" charset="0"/>
                <a:cs typeface="Arial" panose="020B0604020202020204" pitchFamily="34" charset="0"/>
              </a:rPr>
              <a:t>- Não era realizada avaliação da </a:t>
            </a:r>
            <a:r>
              <a:rPr lang="pt-BR" smtClean="0">
                <a:solidFill>
                  <a:schemeClr val="tx1"/>
                </a:solidFill>
                <a:latin typeface="Arial" panose="020B0604020202020204" pitchFamily="34" charset="0"/>
                <a:cs typeface="Arial" panose="020B0604020202020204" pitchFamily="34" charset="0"/>
              </a:rPr>
              <a:t>saúde bucal</a:t>
            </a:r>
            <a:endParaRPr lang="pt-BR" dirty="0" smtClean="0">
              <a:solidFill>
                <a:schemeClr val="tx1"/>
              </a:solidFill>
              <a:latin typeface="Arial" panose="020B0604020202020204" pitchFamily="34" charset="0"/>
              <a:cs typeface="Arial" panose="020B0604020202020204" pitchFamily="34" charset="0"/>
            </a:endParaRPr>
          </a:p>
          <a:p>
            <a:pPr marL="0" indent="0">
              <a:buNone/>
            </a:pPr>
            <a:endParaRPr lang="pt-BR" dirty="0">
              <a:solidFill>
                <a:schemeClr val="tx1"/>
              </a:solidFill>
              <a:latin typeface="Arial" panose="020B0604020202020204" pitchFamily="34" charset="0"/>
              <a:cs typeface="Arial" panose="020B0604020202020204" pitchFamily="34" charset="0"/>
            </a:endParaRPr>
          </a:p>
          <a:p>
            <a:pPr marL="0" indent="0">
              <a:buNone/>
            </a:pPr>
            <a:endParaRPr lang="pt-BR" dirty="0" smtClean="0">
              <a:solidFill>
                <a:schemeClr val="tx1"/>
              </a:solidFill>
              <a:latin typeface="Arial" panose="020B0604020202020204" pitchFamily="34" charset="0"/>
              <a:cs typeface="Arial" panose="020B0604020202020204" pitchFamily="34" charset="0"/>
            </a:endParaRPr>
          </a:p>
          <a:p>
            <a:pPr marL="0" indent="0">
              <a:buNone/>
            </a:pPr>
            <a:endParaRPr lang="pt-BR" dirty="0" smtClean="0">
              <a:solidFill>
                <a:schemeClr val="tx1"/>
              </a:solidFill>
              <a:latin typeface="Arial" panose="020B0604020202020204" pitchFamily="34" charset="0"/>
              <a:cs typeface="Arial" panose="020B0604020202020204" pitchFamily="34" charset="0"/>
            </a:endParaRPr>
          </a:p>
          <a:p>
            <a:pPr marL="0" indent="0">
              <a:buNone/>
            </a:pPr>
            <a:endParaRPr lang="pt-BR" dirty="0"/>
          </a:p>
        </p:txBody>
      </p:sp>
    </p:spTree>
    <p:extLst>
      <p:ext uri="{BB962C8B-B14F-4D97-AF65-F5344CB8AC3E}">
        <p14:creationId xmlns:p14="http://schemas.microsoft.com/office/powerpoint/2010/main" xmlns="" val="3002605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dirty="0" smtClean="0">
                <a:solidFill>
                  <a:schemeClr val="accent5">
                    <a:lumMod val="75000"/>
                  </a:schemeClr>
                </a:solidFill>
              </a:rPr>
              <a:t>Objetivo geral</a:t>
            </a:r>
            <a:endParaRPr lang="pt-BR" sz="3600" dirty="0">
              <a:solidFill>
                <a:schemeClr val="accent5">
                  <a:lumMod val="75000"/>
                </a:schemeClr>
              </a:solidFill>
            </a:endParaRPr>
          </a:p>
        </p:txBody>
      </p:sp>
      <p:sp>
        <p:nvSpPr>
          <p:cNvPr id="3" name="Espaço Reservado para Conteúdo 2"/>
          <p:cNvSpPr>
            <a:spLocks noGrp="1"/>
          </p:cNvSpPr>
          <p:nvPr>
            <p:ph idx="1"/>
          </p:nvPr>
        </p:nvSpPr>
        <p:spPr>
          <a:xfrm>
            <a:off x="857224" y="2857496"/>
            <a:ext cx="7715200" cy="2188839"/>
          </a:xfrm>
        </p:spPr>
        <p:txBody>
          <a:bodyPr>
            <a:normAutofit/>
          </a:bodyPr>
          <a:lstStyle/>
          <a:p>
            <a:pPr marL="0" indent="0" algn="ctr">
              <a:lnSpc>
                <a:spcPct val="150000"/>
              </a:lnSpc>
              <a:spcBef>
                <a:spcPts val="0"/>
              </a:spcBef>
              <a:buNone/>
            </a:pPr>
            <a:r>
              <a:rPr lang="pt-BR" sz="3000" dirty="0" smtClean="0">
                <a:solidFill>
                  <a:schemeClr val="tx1"/>
                </a:solidFill>
                <a:latin typeface="Arial" panose="020B0604020202020204" pitchFamily="34" charset="0"/>
                <a:cs typeface="Arial" panose="020B0604020202020204" pitchFamily="34" charset="0"/>
              </a:rPr>
              <a:t>Melhorar a atenção à saúde do idoso na UBS Barro Duro de Pelotas/RS.</a:t>
            </a:r>
            <a:endParaRPr lang="pt-BR" sz="3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93650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dirty="0" smtClean="0">
                <a:solidFill>
                  <a:schemeClr val="accent5">
                    <a:lumMod val="75000"/>
                  </a:schemeClr>
                </a:solidFill>
              </a:rPr>
              <a:t>Metodologia</a:t>
            </a:r>
            <a:endParaRPr lang="pt-BR" sz="3600" dirty="0">
              <a:solidFill>
                <a:schemeClr val="accent5">
                  <a:lumMod val="75000"/>
                </a:schemeClr>
              </a:solidFill>
            </a:endParaRPr>
          </a:p>
        </p:txBody>
      </p:sp>
      <p:sp>
        <p:nvSpPr>
          <p:cNvPr id="3" name="Espaço Reservado para Conteúdo 2"/>
          <p:cNvSpPr>
            <a:spLocks noGrp="1"/>
          </p:cNvSpPr>
          <p:nvPr>
            <p:ph idx="1"/>
          </p:nvPr>
        </p:nvSpPr>
        <p:spPr>
          <a:xfrm>
            <a:off x="467544" y="1916832"/>
            <a:ext cx="8229600" cy="4525963"/>
          </a:xfrm>
        </p:spPr>
        <p:txBody>
          <a:bodyPr>
            <a:normAutofit/>
          </a:bodyPr>
          <a:lstStyle/>
          <a:p>
            <a:pPr marL="0" indent="0" algn="just">
              <a:lnSpc>
                <a:spcPct val="150000"/>
              </a:lnSpc>
              <a:spcBef>
                <a:spcPts val="0"/>
              </a:spcBef>
              <a:buNone/>
            </a:pPr>
            <a:r>
              <a:rPr lang="pt-BR" sz="2800" dirty="0" smtClean="0">
                <a:solidFill>
                  <a:schemeClr val="tx1"/>
                </a:solidFill>
                <a:latin typeface="Arial" panose="020B0604020202020204" pitchFamily="34" charset="0"/>
                <a:cs typeface="Arial" panose="020B0604020202020204" pitchFamily="34" charset="0"/>
              </a:rPr>
              <a:t>O trabalho foi desenvolvido </a:t>
            </a:r>
            <a:r>
              <a:rPr lang="pt-BR" sz="2800" dirty="0">
                <a:solidFill>
                  <a:schemeClr val="tx1"/>
                </a:solidFill>
                <a:latin typeface="Arial" panose="020B0604020202020204" pitchFamily="34" charset="0"/>
                <a:cs typeface="Arial" panose="020B0604020202020204" pitchFamily="34" charset="0"/>
              </a:rPr>
              <a:t>no período de 12</a:t>
            </a:r>
            <a:r>
              <a:rPr lang="pt-BR" sz="2800" b="1" dirty="0">
                <a:solidFill>
                  <a:schemeClr val="tx1"/>
                </a:solidFill>
                <a:latin typeface="Arial" panose="020B0604020202020204" pitchFamily="34" charset="0"/>
                <a:cs typeface="Arial" panose="020B0604020202020204" pitchFamily="34" charset="0"/>
              </a:rPr>
              <a:t> </a:t>
            </a:r>
            <a:r>
              <a:rPr lang="pt-BR" sz="2800" dirty="0">
                <a:solidFill>
                  <a:schemeClr val="tx1"/>
                </a:solidFill>
                <a:latin typeface="Arial" panose="020B0604020202020204" pitchFamily="34" charset="0"/>
                <a:cs typeface="Arial" panose="020B0604020202020204" pitchFamily="34" charset="0"/>
              </a:rPr>
              <a:t>semanas na Unidade de Saúde da Família (USF) Barro Duro, no município de Pelotas/RS. </a:t>
            </a:r>
            <a:r>
              <a:rPr lang="pt-BR" sz="2800" dirty="0" smtClean="0">
                <a:solidFill>
                  <a:schemeClr val="tx1"/>
                </a:solidFill>
                <a:latin typeface="Arial" panose="020B0604020202020204" pitchFamily="34" charset="0"/>
                <a:cs typeface="Arial" panose="020B0604020202020204" pitchFamily="34" charset="0"/>
              </a:rPr>
              <a:t>Participaram </a:t>
            </a:r>
            <a:r>
              <a:rPr lang="pt-BR" sz="2800" dirty="0">
                <a:solidFill>
                  <a:schemeClr val="tx1"/>
                </a:solidFill>
                <a:latin typeface="Arial" panose="020B0604020202020204" pitchFamily="34" charset="0"/>
                <a:cs typeface="Arial" panose="020B0604020202020204" pitchFamily="34" charset="0"/>
              </a:rPr>
              <a:t>da intervenção </a:t>
            </a:r>
            <a:r>
              <a:rPr lang="pt-BR" sz="2800" dirty="0" smtClean="0">
                <a:solidFill>
                  <a:schemeClr val="tx1"/>
                </a:solidFill>
                <a:latin typeface="Arial" panose="020B0604020202020204" pitchFamily="34" charset="0"/>
                <a:cs typeface="Arial" panose="020B0604020202020204" pitchFamily="34" charset="0"/>
              </a:rPr>
              <a:t>993 pessoas </a:t>
            </a:r>
            <a:r>
              <a:rPr lang="pt-BR" sz="2800" dirty="0">
                <a:solidFill>
                  <a:schemeClr val="tx1"/>
                </a:solidFill>
                <a:latin typeface="Arial" panose="020B0604020202020204" pitchFamily="34" charset="0"/>
                <a:cs typeface="Arial" panose="020B0604020202020204" pitchFamily="34" charset="0"/>
              </a:rPr>
              <a:t>com idade igual ou superior </a:t>
            </a:r>
            <a:r>
              <a:rPr lang="pt-BR" sz="2800" dirty="0" smtClean="0">
                <a:solidFill>
                  <a:schemeClr val="tx1"/>
                </a:solidFill>
                <a:latin typeface="Arial" panose="020B0604020202020204" pitchFamily="34" charset="0"/>
                <a:cs typeface="Arial" panose="020B0604020202020204" pitchFamily="34" charset="0"/>
              </a:rPr>
              <a:t>a </a:t>
            </a:r>
            <a:r>
              <a:rPr lang="pt-BR" sz="2800" dirty="0">
                <a:solidFill>
                  <a:schemeClr val="tx1"/>
                </a:solidFill>
                <a:latin typeface="Arial" panose="020B0604020202020204" pitchFamily="34" charset="0"/>
                <a:cs typeface="Arial" panose="020B0604020202020204" pitchFamily="34" charset="0"/>
              </a:rPr>
              <a:t>sessenta anos.</a:t>
            </a:r>
          </a:p>
        </p:txBody>
      </p:sp>
    </p:spTree>
    <p:extLst>
      <p:ext uri="{BB962C8B-B14F-4D97-AF65-F5344CB8AC3E}">
        <p14:creationId xmlns:p14="http://schemas.microsoft.com/office/powerpoint/2010/main" xmlns="" val="3904492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3688" y="476672"/>
            <a:ext cx="5770984" cy="763488"/>
          </a:xfrm>
        </p:spPr>
        <p:txBody>
          <a:bodyPr/>
          <a:lstStyle/>
          <a:p>
            <a:r>
              <a:rPr lang="pt-BR" sz="3600" dirty="0" smtClean="0">
                <a:solidFill>
                  <a:schemeClr val="accent5">
                    <a:lumMod val="75000"/>
                  </a:schemeClr>
                </a:solidFill>
                <a:latin typeface="Arial" panose="020B0604020202020204" pitchFamily="34" charset="0"/>
                <a:cs typeface="Arial" panose="020B0604020202020204" pitchFamily="34" charset="0"/>
              </a:rPr>
              <a:t>Logística</a:t>
            </a:r>
            <a:endParaRPr lang="pt-BR" sz="3600" dirty="0">
              <a:solidFill>
                <a:schemeClr val="accent5">
                  <a:lumMod val="75000"/>
                </a:schemeClr>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95536" y="1196752"/>
            <a:ext cx="8291264" cy="4929411"/>
          </a:xfrm>
        </p:spPr>
        <p:txBody>
          <a:bodyPr>
            <a:normAutofit fontScale="92500"/>
          </a:bodyPr>
          <a:lstStyle/>
          <a:p>
            <a:pPr marL="0" indent="0">
              <a:buNone/>
            </a:pPr>
            <a:endParaRPr lang="pt-BR" dirty="0" smtClean="0">
              <a:solidFill>
                <a:schemeClr val="tx1"/>
              </a:solidFill>
              <a:latin typeface="Arial" panose="020B0604020202020204" pitchFamily="34" charset="0"/>
              <a:cs typeface="Arial" panose="020B0604020202020204" pitchFamily="34" charset="0"/>
            </a:endParaRPr>
          </a:p>
          <a:p>
            <a:pPr>
              <a:lnSpc>
                <a:spcPct val="160000"/>
              </a:lnSpc>
              <a:spcBef>
                <a:spcPts val="0"/>
              </a:spcBef>
              <a:buFontTx/>
              <a:buChar char="-"/>
            </a:pPr>
            <a:r>
              <a:rPr lang="pt-BR" dirty="0" smtClean="0">
                <a:solidFill>
                  <a:schemeClr val="tx1"/>
                </a:solidFill>
                <a:latin typeface="Arial" panose="020B0604020202020204" pitchFamily="34" charset="0"/>
                <a:cs typeface="Arial" panose="020B0604020202020204" pitchFamily="34" charset="0"/>
              </a:rPr>
              <a:t>Adoção dos </a:t>
            </a:r>
            <a:r>
              <a:rPr lang="pt-BR" dirty="0">
                <a:solidFill>
                  <a:schemeClr val="tx1"/>
                </a:solidFill>
                <a:latin typeface="Arial" panose="020B0604020202020204" pitchFamily="34" charset="0"/>
                <a:cs typeface="Arial" panose="020B0604020202020204" pitchFamily="34" charset="0"/>
              </a:rPr>
              <a:t>protocolos do Caderno de Atenção Básica de Envelhecimento e Saúde da Pessoa </a:t>
            </a:r>
            <a:r>
              <a:rPr lang="pt-BR" dirty="0" smtClean="0">
                <a:solidFill>
                  <a:schemeClr val="tx1"/>
                </a:solidFill>
                <a:latin typeface="Arial" panose="020B0604020202020204" pitchFamily="34" charset="0"/>
                <a:cs typeface="Arial" panose="020B0604020202020204" pitchFamily="34" charset="0"/>
              </a:rPr>
              <a:t>Idosa</a:t>
            </a:r>
          </a:p>
          <a:p>
            <a:pPr>
              <a:lnSpc>
                <a:spcPct val="160000"/>
              </a:lnSpc>
              <a:spcBef>
                <a:spcPts val="0"/>
              </a:spcBef>
              <a:buFontTx/>
              <a:buChar char="-"/>
            </a:pPr>
            <a:r>
              <a:rPr lang="pt-BR" dirty="0" smtClean="0">
                <a:solidFill>
                  <a:schemeClr val="tx1"/>
                </a:solidFill>
                <a:latin typeface="Arial" panose="020B0604020202020204" pitchFamily="34" charset="0"/>
                <a:cs typeface="Arial" panose="020B0604020202020204" pitchFamily="34" charset="0"/>
              </a:rPr>
              <a:t>Instituição de ficha espelho e fichário específico para as pessoas idosas</a:t>
            </a:r>
          </a:p>
          <a:p>
            <a:pPr>
              <a:lnSpc>
                <a:spcPct val="160000"/>
              </a:lnSpc>
              <a:spcBef>
                <a:spcPts val="0"/>
              </a:spcBef>
              <a:buFontTx/>
              <a:buChar char="-"/>
            </a:pPr>
            <a:r>
              <a:rPr lang="pt-BR" dirty="0" smtClean="0">
                <a:solidFill>
                  <a:schemeClr val="tx1"/>
                </a:solidFill>
                <a:latin typeface="Arial" panose="020B0604020202020204" pitchFamily="34" charset="0"/>
                <a:cs typeface="Arial" panose="020B0604020202020204" pitchFamily="34" charset="0"/>
              </a:rPr>
              <a:t>Monitoramento regular dos registros pela equipe</a:t>
            </a:r>
          </a:p>
          <a:p>
            <a:pPr>
              <a:lnSpc>
                <a:spcPct val="160000"/>
              </a:lnSpc>
              <a:spcBef>
                <a:spcPts val="0"/>
              </a:spcBef>
              <a:buFontTx/>
              <a:buChar char="-"/>
            </a:pPr>
            <a:r>
              <a:rPr lang="pt-BR" dirty="0" smtClean="0">
                <a:solidFill>
                  <a:schemeClr val="tx1"/>
                </a:solidFill>
                <a:latin typeface="Arial" panose="020B0604020202020204" pitchFamily="34" charset="0"/>
                <a:cs typeface="Arial" panose="020B0604020202020204" pitchFamily="34" charset="0"/>
              </a:rPr>
              <a:t>Reuniões com o fito de qualificação, análise de ações e proposta de novas ações </a:t>
            </a:r>
          </a:p>
          <a:p>
            <a:pPr marL="0" indent="0">
              <a:lnSpc>
                <a:spcPct val="160000"/>
              </a:lnSpc>
              <a:spcBef>
                <a:spcPts val="0"/>
              </a:spcBef>
              <a:buNone/>
            </a:pPr>
            <a:r>
              <a:rPr lang="pt-BR" dirty="0" smtClean="0">
                <a:solidFill>
                  <a:schemeClr val="tx1"/>
                </a:solidFill>
                <a:latin typeface="Arial" panose="020B0604020202020204" pitchFamily="34" charset="0"/>
                <a:cs typeface="Arial" panose="020B0604020202020204" pitchFamily="34" charset="0"/>
              </a:rPr>
              <a:t>-   Reserva de dia e turno para atendimento exclusivo aos idosos</a:t>
            </a:r>
            <a:endParaRPr lang="pt-B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59207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00474" y="2050830"/>
            <a:ext cx="4503164" cy="2759968"/>
          </a:xfrm>
          <a:prstGeom prst="rect">
            <a:avLst/>
          </a:prstGeom>
        </p:spPr>
      </p:pic>
      <p:pic>
        <p:nvPicPr>
          <p:cNvPr id="9" name="Imagem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4600948" cy="2713824"/>
          </a:xfrm>
          <a:prstGeom prst="rect">
            <a:avLst/>
          </a:prstGeom>
        </p:spPr>
      </p:pic>
      <p:pic>
        <p:nvPicPr>
          <p:cNvPr id="10" name="Imagem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78911" y="0"/>
            <a:ext cx="4649452" cy="2713824"/>
          </a:xfrm>
          <a:prstGeom prst="rect">
            <a:avLst/>
          </a:prstGeom>
        </p:spPr>
      </p:pic>
      <p:pic>
        <p:nvPicPr>
          <p:cNvPr id="11" name="Imagem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4828" y="4279612"/>
            <a:ext cx="4581597" cy="2578388"/>
          </a:xfrm>
          <a:prstGeom prst="rect">
            <a:avLst/>
          </a:prstGeom>
        </p:spPr>
      </p:pic>
      <p:pic>
        <p:nvPicPr>
          <p:cNvPr id="12" name="Imagem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478912" y="4279612"/>
            <a:ext cx="4649452" cy="2578387"/>
          </a:xfrm>
          <a:prstGeom prst="rect">
            <a:avLst/>
          </a:prstGeom>
        </p:spPr>
      </p:pic>
      <p:sp>
        <p:nvSpPr>
          <p:cNvPr id="13" name="CaixaDeTexto 12"/>
          <p:cNvSpPr txBox="1"/>
          <p:nvPr/>
        </p:nvSpPr>
        <p:spPr>
          <a:xfrm>
            <a:off x="2699792" y="2375270"/>
            <a:ext cx="3312368" cy="338554"/>
          </a:xfrm>
          <a:prstGeom prst="rect">
            <a:avLst/>
          </a:prstGeom>
          <a:solidFill>
            <a:schemeClr val="bg1"/>
          </a:solidFill>
          <a:ln>
            <a:solidFill>
              <a:schemeClr val="tx1"/>
            </a:solidFill>
          </a:ln>
        </p:spPr>
        <p:txBody>
          <a:bodyPr wrap="square" rtlCol="0">
            <a:spAutoFit/>
          </a:bodyPr>
          <a:lstStyle/>
          <a:p>
            <a:pPr algn="ctr"/>
            <a:r>
              <a:rPr lang="pt-BR" sz="1600" b="1" i="1" dirty="0" smtClean="0">
                <a:latin typeface="Arial" panose="020B0604020202020204" pitchFamily="34" charset="0"/>
                <a:cs typeface="Arial" panose="020B0604020202020204" pitchFamily="34" charset="0"/>
              </a:rPr>
              <a:t>Qualificação na UBS Barro Duro</a:t>
            </a:r>
            <a:endParaRPr lang="pt-BR" sz="1600" b="1" i="1" dirty="0">
              <a:latin typeface="Arial" panose="020B0604020202020204" pitchFamily="34" charset="0"/>
              <a:cs typeface="Arial" panose="020B0604020202020204" pitchFamily="34" charset="0"/>
            </a:endParaRPr>
          </a:p>
        </p:txBody>
      </p:sp>
      <p:sp>
        <p:nvSpPr>
          <p:cNvPr id="14" name="CaixaDeTexto 13"/>
          <p:cNvSpPr txBox="1"/>
          <p:nvPr/>
        </p:nvSpPr>
        <p:spPr>
          <a:xfrm>
            <a:off x="3419872" y="3941058"/>
            <a:ext cx="1872208" cy="338554"/>
          </a:xfrm>
          <a:prstGeom prst="rect">
            <a:avLst/>
          </a:prstGeom>
          <a:solidFill>
            <a:schemeClr val="bg1"/>
          </a:solidFill>
          <a:ln>
            <a:solidFill>
              <a:schemeClr val="tx1"/>
            </a:solidFill>
          </a:ln>
        </p:spPr>
        <p:txBody>
          <a:bodyPr wrap="square" rtlCol="0">
            <a:spAutoFit/>
          </a:bodyPr>
          <a:lstStyle/>
          <a:p>
            <a:pPr algn="ctr"/>
            <a:r>
              <a:rPr lang="pt-BR" sz="1600" b="1" i="1" dirty="0" smtClean="0">
                <a:latin typeface="Arial" panose="020B0604020202020204" pitchFamily="34" charset="0"/>
                <a:cs typeface="Arial" panose="020B0604020202020204" pitchFamily="34" charset="0"/>
              </a:rPr>
              <a:t>UBS Barro Duro</a:t>
            </a:r>
            <a:endParaRPr lang="pt-BR" sz="1600" b="1" i="1" dirty="0">
              <a:latin typeface="Arial" panose="020B0604020202020204" pitchFamily="34" charset="0"/>
              <a:cs typeface="Arial" panose="020B0604020202020204" pitchFamily="34" charset="0"/>
            </a:endParaRPr>
          </a:p>
        </p:txBody>
      </p:sp>
      <p:sp>
        <p:nvSpPr>
          <p:cNvPr id="15" name="CaixaDeTexto 14"/>
          <p:cNvSpPr txBox="1"/>
          <p:nvPr/>
        </p:nvSpPr>
        <p:spPr>
          <a:xfrm>
            <a:off x="64525" y="6525344"/>
            <a:ext cx="8964488" cy="338554"/>
          </a:xfrm>
          <a:prstGeom prst="rect">
            <a:avLst/>
          </a:prstGeom>
          <a:solidFill>
            <a:schemeClr val="bg1"/>
          </a:solidFill>
          <a:ln>
            <a:solidFill>
              <a:schemeClr val="tx1"/>
            </a:solidFill>
          </a:ln>
        </p:spPr>
        <p:txBody>
          <a:bodyPr wrap="square" rtlCol="0">
            <a:spAutoFit/>
          </a:bodyPr>
          <a:lstStyle/>
          <a:p>
            <a:pPr algn="ctr"/>
            <a:r>
              <a:rPr lang="pt-BR" sz="1600" b="1" i="1" dirty="0" smtClean="0">
                <a:latin typeface="Arial" panose="020B0604020202020204" pitchFamily="34" charset="0"/>
                <a:cs typeface="Arial" panose="020B0604020202020204" pitchFamily="34" charset="0"/>
              </a:rPr>
              <a:t>Palestra para idosos e/ou portadores de doenças cardiovasculares no salão da igreja local</a:t>
            </a:r>
            <a:endParaRPr lang="pt-BR" sz="1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214607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o">
  <a:themeElements>
    <a:clrScheme name="Ex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572</TotalTime>
  <Words>1347</Words>
  <Application>Microsoft Office PowerPoint</Application>
  <PresentationFormat>Apresentação na tela (4:3)</PresentationFormat>
  <Paragraphs>181</Paragraphs>
  <Slides>22</Slides>
  <Notes>2</Notes>
  <HiddenSlides>0</HiddenSlides>
  <MMClips>0</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Executivo</vt:lpstr>
      <vt:lpstr>Slide 1</vt:lpstr>
      <vt:lpstr>Introdução – Importância da ação</vt:lpstr>
      <vt:lpstr>Introdução – Município de estudo</vt:lpstr>
      <vt:lpstr>Introdução - UBS de estudo</vt:lpstr>
      <vt:lpstr>Introdução - Situação da UBS antes da intervenção</vt:lpstr>
      <vt:lpstr>Objetivo geral</vt:lpstr>
      <vt:lpstr>Metodologia</vt:lpstr>
      <vt:lpstr>Logística</vt:lpstr>
      <vt:lpstr>Slide 9</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Discussão</vt:lpstr>
      <vt:lpstr>Discussão</vt:lpstr>
      <vt:lpstr>Reflexão crítica sobre o processo pessoal de aprendizagem</vt:lpstr>
      <vt:lpstr>Referências</vt:lpstr>
      <vt:lpstr>Agradecimentos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Candida</dc:creator>
  <cp:lastModifiedBy>Maria Emilia</cp:lastModifiedBy>
  <cp:revision>81</cp:revision>
  <dcterms:created xsi:type="dcterms:W3CDTF">2015-07-04T22:06:42Z</dcterms:created>
  <dcterms:modified xsi:type="dcterms:W3CDTF">2015-07-31T11:56:47Z</dcterms:modified>
</cp:coreProperties>
</file>