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7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334" r:id="rId9"/>
    <p:sldId id="265" r:id="rId10"/>
    <p:sldId id="266" r:id="rId11"/>
    <p:sldId id="267" r:id="rId12"/>
    <p:sldId id="269" r:id="rId13"/>
    <p:sldId id="307" r:id="rId14"/>
    <p:sldId id="306" r:id="rId15"/>
    <p:sldId id="313" r:id="rId16"/>
    <p:sldId id="308" r:id="rId17"/>
    <p:sldId id="316" r:id="rId18"/>
    <p:sldId id="317" r:id="rId19"/>
    <p:sldId id="314" r:id="rId20"/>
    <p:sldId id="311" r:id="rId21"/>
    <p:sldId id="274" r:id="rId22"/>
    <p:sldId id="315" r:id="rId23"/>
    <p:sldId id="319" r:id="rId24"/>
    <p:sldId id="318" r:id="rId25"/>
    <p:sldId id="325" r:id="rId26"/>
    <p:sldId id="326" r:id="rId27"/>
    <p:sldId id="321" r:id="rId28"/>
    <p:sldId id="329" r:id="rId29"/>
    <p:sldId id="330" r:id="rId30"/>
    <p:sldId id="331" r:id="rId31"/>
    <p:sldId id="275" r:id="rId32"/>
    <p:sldId id="332" r:id="rId33"/>
    <p:sldId id="333" r:id="rId34"/>
    <p:sldId id="276" r:id="rId35"/>
    <p:sldId id="258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FDF1"/>
    <a:srgbClr val="85FF71"/>
    <a:srgbClr val="29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22" autoAdjust="0"/>
  </p:normalViewPr>
  <p:slideViewPr>
    <p:cSldViewPr>
      <p:cViewPr>
        <p:scale>
          <a:sx n="77" d="100"/>
          <a:sy n="77" d="100"/>
        </p:scale>
        <p:origin x="-906" y="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2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Mi%20Escritorio\Documentos%20de%20Daya\Curso%20-%20Dayam&#237;%20(Este%20S&#237;)\03%20-%20Interven&#231;&#227;o\Di&#225;rio%20da%20Interven&#231;&#227;o\2014_11_06%20Coleta%20de%20dados%20HAS%20e%20DM%20(Para%20Trabalhar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0.20496894409937888</c:v>
                </c:pt>
                <c:pt idx="1">
                  <c:v>0.36180124223602483</c:v>
                </c:pt>
                <c:pt idx="2">
                  <c:v>0.66304347826086951</c:v>
                </c:pt>
                <c:pt idx="3">
                  <c:v>0.7996894409937888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92288"/>
        <c:axId val="71868416"/>
      </c:barChart>
      <c:catAx>
        <c:axId val="9729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68416"/>
        <c:crosses val="autoZero"/>
        <c:auto val="1"/>
        <c:lblAlgn val="ctr"/>
        <c:lblOffset val="100"/>
        <c:noMultiLvlLbl val="0"/>
      </c:catAx>
      <c:valAx>
        <c:axId val="71868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2922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6.25E-2</c:v>
                </c:pt>
                <c:pt idx="1">
                  <c:v>0.72549019607843135</c:v>
                </c:pt>
                <c:pt idx="2">
                  <c:v>0.97810218978102192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08032"/>
        <c:axId val="4196032"/>
      </c:barChart>
      <c:catAx>
        <c:axId val="9770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6032"/>
        <c:crosses val="autoZero"/>
        <c:auto val="1"/>
        <c:lblAlgn val="ctr"/>
        <c:lblOffset val="100"/>
        <c:noMultiLvlLbl val="0"/>
      </c:catAx>
      <c:valAx>
        <c:axId val="41960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0803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</c:v>
                </c:pt>
                <c:pt idx="1">
                  <c:v>0.66523605150214593</c:v>
                </c:pt>
                <c:pt idx="2">
                  <c:v>0.97423887587822011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42688"/>
        <c:axId val="4198336"/>
      </c:barChart>
      <c:catAx>
        <c:axId val="9784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8336"/>
        <c:crosses val="autoZero"/>
        <c:auto val="1"/>
        <c:lblAlgn val="ctr"/>
        <c:lblOffset val="100"/>
        <c:noMultiLvlLbl val="0"/>
      </c:catAx>
      <c:valAx>
        <c:axId val="41983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8426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</c:v>
                </c:pt>
                <c:pt idx="1">
                  <c:v>0.72549019607843135</c:v>
                </c:pt>
                <c:pt idx="2">
                  <c:v>0.97810218978102192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43200"/>
        <c:axId val="4200064"/>
      </c:barChart>
      <c:catAx>
        <c:axId val="9784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0064"/>
        <c:crosses val="autoZero"/>
        <c:auto val="1"/>
        <c:lblAlgn val="ctr"/>
        <c:lblOffset val="100"/>
        <c:noMultiLvlLbl val="0"/>
      </c:catAx>
      <c:valAx>
        <c:axId val="42000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8432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</c:v>
                </c:pt>
                <c:pt idx="1">
                  <c:v>0.66523605150214593</c:v>
                </c:pt>
                <c:pt idx="2">
                  <c:v>0.97423887587822011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229248"/>
        <c:axId val="4202496"/>
      </c:barChart>
      <c:catAx>
        <c:axId val="7422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2496"/>
        <c:crosses val="autoZero"/>
        <c:auto val="1"/>
        <c:lblAlgn val="ctr"/>
        <c:lblOffset val="100"/>
        <c:noMultiLvlLbl val="0"/>
      </c:catAx>
      <c:valAx>
        <c:axId val="42024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2924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</c:v>
                </c:pt>
                <c:pt idx="1">
                  <c:v>0.72549019607843135</c:v>
                </c:pt>
                <c:pt idx="2">
                  <c:v>0.97810218978102192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229760"/>
        <c:axId val="4204224"/>
      </c:barChart>
      <c:catAx>
        <c:axId val="7422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4224"/>
        <c:crosses val="autoZero"/>
        <c:auto val="1"/>
        <c:lblAlgn val="ctr"/>
        <c:lblOffset val="100"/>
        <c:noMultiLvlLbl val="0"/>
      </c:catAx>
      <c:valAx>
        <c:axId val="4204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2976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0.62878787878787878</c:v>
                </c:pt>
                <c:pt idx="1">
                  <c:v>0.81545064377682408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49184"/>
        <c:axId val="4206528"/>
      </c:barChart>
      <c:catAx>
        <c:axId val="9794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6528"/>
        <c:crosses val="autoZero"/>
        <c:auto val="1"/>
        <c:lblAlgn val="ctr"/>
        <c:lblOffset val="100"/>
        <c:noMultiLvlLbl val="0"/>
      </c:catAx>
      <c:valAx>
        <c:axId val="42065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4918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0.71875</c:v>
                </c:pt>
                <c:pt idx="1">
                  <c:v>0.86274509803921573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49696"/>
        <c:axId val="4208256"/>
      </c:barChart>
      <c:catAx>
        <c:axId val="979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8256"/>
        <c:crosses val="autoZero"/>
        <c:auto val="1"/>
        <c:lblAlgn val="ctr"/>
        <c:lblOffset val="100"/>
        <c:noMultiLvlLbl val="0"/>
      </c:catAx>
      <c:valAx>
        <c:axId val="42082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4969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5730639543556"/>
          <c:y val="0.28195121951219509"/>
          <c:w val="0.85864269360456946"/>
          <c:h val="0.6187970040330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0.62878787878787878</c:v>
                </c:pt>
                <c:pt idx="1">
                  <c:v>0.81545064377682408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88864"/>
        <c:axId val="71827456"/>
      </c:barChart>
      <c:catAx>
        <c:axId val="9878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27456"/>
        <c:crosses val="autoZero"/>
        <c:auto val="1"/>
        <c:lblAlgn val="ctr"/>
        <c:lblOffset val="100"/>
        <c:noMultiLvlLbl val="0"/>
      </c:catAx>
      <c:valAx>
        <c:axId val="71827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78886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0.71875</c:v>
                </c:pt>
                <c:pt idx="1">
                  <c:v>0.86274509803921573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89376"/>
        <c:axId val="71829184"/>
      </c:barChart>
      <c:catAx>
        <c:axId val="987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29184"/>
        <c:crosses val="autoZero"/>
        <c:auto val="1"/>
        <c:lblAlgn val="ctr"/>
        <c:lblOffset val="100"/>
        <c:noMultiLvlLbl val="0"/>
      </c:catAx>
      <c:valAx>
        <c:axId val="718291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7893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0.62878787878787878</c:v>
                </c:pt>
                <c:pt idx="1">
                  <c:v>0.81545064377682408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39008"/>
        <c:axId val="71831488"/>
      </c:barChart>
      <c:catAx>
        <c:axId val="9853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31488"/>
        <c:crosses val="autoZero"/>
        <c:auto val="1"/>
        <c:lblAlgn val="ctr"/>
        <c:lblOffset val="100"/>
        <c:noMultiLvlLbl val="0"/>
      </c:catAx>
      <c:valAx>
        <c:axId val="718314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539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0.17391304347826086</c:v>
                </c:pt>
                <c:pt idx="1">
                  <c:v>0.27717391304347827</c:v>
                </c:pt>
                <c:pt idx="2">
                  <c:v>0.74456521739130432</c:v>
                </c:pt>
                <c:pt idx="3">
                  <c:v>0.79891304347826086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04832"/>
        <c:axId val="71870144"/>
      </c:barChart>
      <c:catAx>
        <c:axId val="709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70144"/>
        <c:crosses val="autoZero"/>
        <c:auto val="1"/>
        <c:lblAlgn val="ctr"/>
        <c:lblOffset val="100"/>
        <c:noMultiLvlLbl val="0"/>
      </c:catAx>
      <c:valAx>
        <c:axId val="71870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0483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0.71875</c:v>
                </c:pt>
                <c:pt idx="1">
                  <c:v>0.86274509803921573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39520"/>
        <c:axId val="71833216"/>
      </c:barChart>
      <c:catAx>
        <c:axId val="985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33216"/>
        <c:crosses val="autoZero"/>
        <c:auto val="1"/>
        <c:lblAlgn val="ctr"/>
        <c:lblOffset val="100"/>
        <c:noMultiLvlLbl val="0"/>
      </c:catAx>
      <c:valAx>
        <c:axId val="718332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5395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0.62878787878787878</c:v>
                </c:pt>
                <c:pt idx="1">
                  <c:v>0.81545064377682408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37024"/>
        <c:axId val="71835648"/>
      </c:barChart>
      <c:catAx>
        <c:axId val="9913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35648"/>
        <c:crosses val="autoZero"/>
        <c:auto val="1"/>
        <c:lblAlgn val="ctr"/>
        <c:lblOffset val="100"/>
        <c:noMultiLvlLbl val="0"/>
      </c:catAx>
      <c:valAx>
        <c:axId val="718356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13702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0.71875</c:v>
                </c:pt>
                <c:pt idx="1">
                  <c:v>0.86274509803921573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37536"/>
        <c:axId val="71837376"/>
      </c:barChart>
      <c:catAx>
        <c:axId val="991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37376"/>
        <c:crosses val="autoZero"/>
        <c:auto val="1"/>
        <c:lblAlgn val="ctr"/>
        <c:lblOffset val="100"/>
        <c:noMultiLvlLbl val="0"/>
      </c:catAx>
      <c:valAx>
        <c:axId val="71837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13753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0.16666666666666666</c:v>
                </c:pt>
                <c:pt idx="1">
                  <c:v>0.72103004291845496</c:v>
                </c:pt>
                <c:pt idx="2">
                  <c:v>0.97658079625292737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31744"/>
        <c:axId val="71872448"/>
      </c:barChart>
      <c:catAx>
        <c:axId val="4163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72448"/>
        <c:crosses val="autoZero"/>
        <c:auto val="1"/>
        <c:lblAlgn val="ctr"/>
        <c:lblOffset val="100"/>
        <c:noMultiLvlLbl val="0"/>
      </c:catAx>
      <c:valAx>
        <c:axId val="71872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63174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0.15625</c:v>
                </c:pt>
                <c:pt idx="1">
                  <c:v>0.76470588235294112</c:v>
                </c:pt>
                <c:pt idx="2">
                  <c:v>0.97810218978102192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33280"/>
        <c:axId val="71874176"/>
      </c:barChart>
      <c:catAx>
        <c:axId val="4163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874176"/>
        <c:crosses val="autoZero"/>
        <c:auto val="1"/>
        <c:lblAlgn val="ctr"/>
        <c:lblOffset val="100"/>
        <c:noMultiLvlLbl val="0"/>
      </c:catAx>
      <c:valAx>
        <c:axId val="718741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63328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8.3333333333333329E-2</c:v>
                </c:pt>
                <c:pt idx="1">
                  <c:v>0.57939914163090134</c:v>
                </c:pt>
                <c:pt idx="2">
                  <c:v>0.91803278688524592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41984"/>
        <c:axId val="1540096"/>
      </c:barChart>
      <c:catAx>
        <c:axId val="976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40096"/>
        <c:crosses val="autoZero"/>
        <c:auto val="1"/>
        <c:lblAlgn val="ctr"/>
        <c:lblOffset val="100"/>
        <c:noMultiLvlLbl val="0"/>
      </c:catAx>
      <c:valAx>
        <c:axId val="15400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641984"/>
        <c:crosses val="autoZero"/>
        <c:crossBetween val="between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0.125</c:v>
                </c:pt>
                <c:pt idx="1">
                  <c:v>0.58823529411764708</c:v>
                </c:pt>
                <c:pt idx="2">
                  <c:v>0.91970802919708028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42496"/>
        <c:axId val="1541824"/>
      </c:barChart>
      <c:catAx>
        <c:axId val="9764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41824"/>
        <c:crosses val="autoZero"/>
        <c:auto val="1"/>
        <c:lblAlgn val="ctr"/>
        <c:lblOffset val="100"/>
        <c:noMultiLvlLbl val="0"/>
      </c:catAx>
      <c:valAx>
        <c:axId val="1541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64249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0.97959183673469385</c:v>
                </c:pt>
                <c:pt idx="1">
                  <c:v>0.99408284023668636</c:v>
                </c:pt>
                <c:pt idx="2">
                  <c:v>0.99682539682539684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41280"/>
        <c:axId val="1544128"/>
      </c:barChart>
      <c:catAx>
        <c:axId val="9744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44128"/>
        <c:crossesAt val="0"/>
        <c:auto val="1"/>
        <c:lblAlgn val="ctr"/>
        <c:lblOffset val="100"/>
        <c:noMultiLvlLbl val="0"/>
      </c:catAx>
      <c:valAx>
        <c:axId val="15441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44128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0.97560975609756095</c:v>
                </c:pt>
                <c:pt idx="2">
                  <c:v>0.99090909090909096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41792"/>
        <c:axId val="1545856"/>
      </c:barChart>
      <c:catAx>
        <c:axId val="974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45856"/>
        <c:crosses val="autoZero"/>
        <c:auto val="1"/>
        <c:lblAlgn val="ctr"/>
        <c:lblOffset val="100"/>
        <c:noMultiLvlLbl val="0"/>
      </c:catAx>
      <c:valAx>
        <c:axId val="15458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44179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0.10606060606060606</c:v>
                </c:pt>
                <c:pt idx="1">
                  <c:v>0.66523605150214593</c:v>
                </c:pt>
                <c:pt idx="2">
                  <c:v>0.97423887587822011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07520"/>
        <c:axId val="4194304"/>
      </c:barChart>
      <c:catAx>
        <c:axId val="977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4304"/>
        <c:crosses val="autoZero"/>
        <c:auto val="1"/>
        <c:lblAlgn val="ctr"/>
        <c:lblOffset val="100"/>
        <c:noMultiLvlLbl val="0"/>
      </c:catAx>
      <c:valAx>
        <c:axId val="41943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07520"/>
        <c:crosses val="autoZero"/>
        <c:crossBetween val="between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33FCB-0EFD-454F-8E28-9E3E5CE24289}" type="datetimeFigureOut">
              <a:rPr lang="pt-BR" smtClean="0"/>
              <a:t>17/08/2015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4286F-EB5F-4C84-A966-F82EECE39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40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4286F-EB5F-4C84-A966-F82EECE39D1B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42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FE1216-6150-4E47-B8DA-1B0A42C63DD9}" type="datetimeFigureOut">
              <a:rPr lang="es-ES" smtClean="0"/>
              <a:t>17/08/2015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945CA-8BB2-41FB-AEE2-BC544F6B1F0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33462" y="548680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Turma 8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Melhoria da Atenção à Saúde dos usuários com Hipertensão Arterial Sistêmica e/ou Diabetes Mellitus na UBS Cid Santana, Mazagão/AP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b="1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es-ES" b="1" dirty="0" smtClean="0"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 err="1" smtClean="0">
                <a:effectLst/>
                <a:latin typeface="Arial" pitchFamily="34" charset="0"/>
                <a:cs typeface="Arial" pitchFamily="34" charset="0"/>
              </a:rPr>
              <a:t>Dayamí</a:t>
            </a:r>
            <a:r>
              <a:rPr lang="es-ES" b="1" dirty="0" smtClean="0">
                <a:effectLst/>
                <a:latin typeface="Arial" pitchFamily="34" charset="0"/>
                <a:cs typeface="Arial" pitchFamily="34" charset="0"/>
              </a:rPr>
              <a:t> Llanes Pulido</a:t>
            </a:r>
            <a:br>
              <a:rPr lang="es-ES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833462" y="332656"/>
            <a:ext cx="1218258" cy="12350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835696" y="5536626"/>
            <a:ext cx="6390456" cy="46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dirty="0" smtClean="0"/>
              <a:t>              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: Pâmela Ferreira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Todendi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894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899204" y="6206896"/>
            <a:ext cx="6390456" cy="46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827766"/>
            <a:ext cx="8496944" cy="58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t-BR" sz="2400" b="1" dirty="0"/>
              <a:t>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ações foram desenvolvidas nos seguintes eixos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285293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Monitoramento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avaliação;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Organização e gestão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serviço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público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Qualificação da prática clínica.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2556653" y="94411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Metodologia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45522" y="24208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Utilizou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-se ficha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espelho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planilha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coleta de dados fornecidas pelo curso.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População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alvo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foram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todos os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usuários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HAS e/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DM residentes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área de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abrangência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da UBS.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2699792" y="71617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Metodologia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53618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Objetivo 1: Ampliar a cobertura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204864"/>
            <a:ext cx="8496944" cy="2895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1.1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Cadastrar 80% dos hipertensos da área de abrangência no Programa de Atenção à Hipertensão Arterial e à Diabetes Mellitus da unidade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1.2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Cadastrar 80% dos diabéticos da área de abrangência no Programa de Atenção à Hipertensão Arterial e à Diabetes Mellitus da unidade de saúde</a:t>
            </a:r>
            <a:r>
              <a:rPr lang="pt-BR" sz="2400" dirty="0"/>
              <a:t>.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7168" y="1124744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03276" y="33388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Objetivo 1: Ampliar a cobertura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706689" y="1124744"/>
            <a:ext cx="4041775" cy="388640"/>
          </a:xfrm>
        </p:spPr>
        <p:txBody>
          <a:bodyPr/>
          <a:lstStyle/>
          <a:p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79,9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84130" y="5085184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1.  Cobertura do Programa de Atenção ao hipertenso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860032" y="5085184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2. Cobertura do programa de atenção ao diabético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17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9058823"/>
              </p:ext>
            </p:extLst>
          </p:nvPr>
        </p:nvGraphicFramePr>
        <p:xfrm>
          <a:off x="709743" y="1556792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18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2754449"/>
              </p:ext>
            </p:extLst>
          </p:nvPr>
        </p:nvGraphicFramePr>
        <p:xfrm>
          <a:off x="4964657" y="1556792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24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2204864"/>
            <a:ext cx="8496944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2.1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Realizar exame clínico apropriado em 100% dos hipertensos.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2.2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Realizar exame clínico apropriado em 100% dos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2.3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Garantir a 100% dos hipertensos a realização de exames complementares em dia de acordo com o protocolo.  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2.4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Garantir a 100% dos diabéticos a realização de exames complementares em dia de acordo com o protocolo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34076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2204864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Priorizar a prescrição de medicamentos da farmácia popular para 100% dos hipertensos cadastrados na unidade de saúde.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2.6.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Priorizar a prescrição de medicamentos da farmácia popular para 100% dos diabéticos cadastrados na unidade de saúde.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2.7.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hipertensos.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2.8.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diabéticos</a:t>
            </a:r>
            <a:r>
              <a:rPr lang="pt-BR" sz="2400" dirty="0" smtClean="0"/>
              <a:t>.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32421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5823" y="1412776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9804" y="207511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708276" y="1412776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76924" y="5589240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3. Proporção de hipertensos com o exame clínico em dia de acordo com o protocolo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884572" y="5441118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4. Proporção de diabéticos com o exame clínico em dia de acordo com o protocolo na UBS Cid Santana, Mazagão, AP. 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743304"/>
              </p:ext>
            </p:extLst>
          </p:nvPr>
        </p:nvGraphicFramePr>
        <p:xfrm>
          <a:off x="709743" y="1988840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27150094"/>
              </p:ext>
            </p:extLst>
          </p:nvPr>
        </p:nvGraphicFramePr>
        <p:xfrm>
          <a:off x="4964657" y="1988840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19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6477" y="40466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5. Proporção de hipertensos com os exames complementares em dia de acordo com o protocolo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6. Proporção de diabéticos com os exames complementares em dia de acordo com o protocolo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27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40466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564298" y="5712248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7. Proporção de hipertensos com prescrição de medicamentos da Farmácia Popular/Hiperdia priorizada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806253" y="5686975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8. Proporção de diabéticos com prescrição de medicamentos da Farmácia Popular/Hiperdia priorizada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1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1445" y="54868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dirty="0">
              <a:latin typeface="+mn-lt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09. Proporção de hipertensos com avaliação da necessidade de atendimento odontológica da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10. Proporção de diabéticos com avaliação da necessidade de atendimento odontológico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3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6926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90294" y="2060848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No Brasil, o DM junto com a HAS, é responsável pela primeira causa de mortalidade e de hospitalizações, de amputações de membros inferiores e representa ainda 62,1% dos diagnósticos primários em pacientes com insuficiência renais crônicas submetidos à diálise (BRASIL, 2013).</a:t>
            </a:r>
          </a:p>
        </p:txBody>
      </p:sp>
    </p:spTree>
    <p:extLst>
      <p:ext uri="{BB962C8B-B14F-4D97-AF65-F5344CB8AC3E}">
        <p14:creationId xmlns:p14="http://schemas.microsoft.com/office/powerpoint/2010/main" val="27051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2636912"/>
            <a:ext cx="8496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Buscar 100% dos hipertensos faltosos às consultas na unidade de saúde conforme a periodicidade recomendada.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3.2.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Buscar 100% dos diabéticos faltosos às consultas na unidade de saúde conforme a periodicidade recomendada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100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% das metas durante os 4 meses de intervenção.</a:t>
            </a:r>
            <a:endParaRPr lang="es-ES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3982" y="1678161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 3: Melhorar a adesão de hipertensos e/ou diabéticos ao programa.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7056" y="1540823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4: Melhorar o registro das informações.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204864"/>
            <a:ext cx="8496944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4.1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Manter ficha de acompanhamento de 100% dos hipertensos cadastrados na unidade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4.2.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Manter ficha de acompanhamento de 100% dos diabéticos cadastrados na unidade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27584" y="52764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Objetivo 4: Melhorar o registro das informações.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735879" y="1628800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668088" y="5732976"/>
            <a:ext cx="3831904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11. Proporção de hipertensos com registro adequado na ficha de acompanhamento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37633" y="5589240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12. Proporção de diabéticos com registro adequado na ficha de acompanhamento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0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708" y="1700808"/>
            <a:ext cx="8496944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Objetivo 5: Mapear hipertensos e diabéticos de risco para doença cardiovascular.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924944"/>
            <a:ext cx="8496944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5.1.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estratificação do risco cardiovascular em 100% dos hipertensos cadastrados na unidade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5.2.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unidade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40466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Objetivo 5: Mapear hipertensos e diabéticos de risco para doença cardiovascular.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13. Proporção de hipertensos com estratificação de risco cardiovascular por exame clínico em dia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14. Proporção de diabéticos com estratificação de risco cardiovascular por exame clínico em dia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15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17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44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370385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204864"/>
            <a:ext cx="8496944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Garantir orientação nutricional sobre alimentação saudável a 100% dos hipertensos.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6.2.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orientação nutricional sobre alimentação saudável a 100% dos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6.3.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usuários hipertensos.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6.4.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orientação em relação à prática regular de atividade física a 100% dos usuários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55679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204864"/>
            <a:ext cx="8496944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6.5.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orientação sobre os riscos do tabagismo a 100% dos usuários hipertensos.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6.6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Garantir orientação sobre os riscos do tabagismo a 100% dos usuários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6.7.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sobre higiene bucal a 100% dos usuários hipertensos.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6.8.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orientação sobre higiene bucal a 100% dos usuários diabéticos.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203848" y="5486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388640"/>
          </a:xfrm>
        </p:spPr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447055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643056" y="5707983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15. Proporção de hipertensos com orientação nutricional sobre alimentação saudável na UBS Cid Santana, Mazagão, AP. Fonte: Planilha de Coleta de Dados 2015.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Figura 16. Proporção de diabéticos com orientação nutricional sobre alimentação saudável na UBS Cid Santana, Mazagão, AP. Fonte: Planilha de Coleta de Dados UNASUS/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9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23528" y="68556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17. Proporção de hipertensos com orientação sobre a prática de atividade física regular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18. Proporção de diabéticos que receberam orientação sobre a prática de atividade física regular na UBS Cid Santana, Mazagão, AP. Fonte: Planilha de Coleta de Dados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2 Marcador de texto"/>
          <p:cNvSpPr txBox="1">
            <a:spLocks/>
          </p:cNvSpPr>
          <p:nvPr/>
        </p:nvSpPr>
        <p:spPr>
          <a:xfrm>
            <a:off x="457200" y="1700808"/>
            <a:ext cx="4040188" cy="3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4041775" cy="388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23528" y="90872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19. Proporção de hipertensos que receberam orientação sobre os riscos do tabagismo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20. Proporção de diabéticos que receberam orientação sobre os riscos do tabagismo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3 Marcador de texto"/>
          <p:cNvSpPr txBox="1">
            <a:spLocks/>
          </p:cNvSpPr>
          <p:nvPr/>
        </p:nvSpPr>
        <p:spPr>
          <a:xfrm>
            <a:off x="4648200" y="1700808"/>
            <a:ext cx="4041775" cy="3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2 Marcador de texto"/>
          <p:cNvSpPr txBox="1">
            <a:spLocks/>
          </p:cNvSpPr>
          <p:nvPr/>
        </p:nvSpPr>
        <p:spPr>
          <a:xfrm>
            <a:off x="457200" y="1700808"/>
            <a:ext cx="4040188" cy="3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059832" y="6926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132856"/>
            <a:ext cx="8496944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Este trabalho é importante para nossa unidade, pois estas doenças possuem alta prevalência no Brasil, sendo cerca de 17 milhões de portadores de hipertensão arterial, 35% da população de 40 anos ou mais.  O Diabetes Mellitus configura-se hoje como uma epidemia mundial, traduzindo-se em grande desafio para os sistemas de saúde de todo o mundo (BRASIL, 2013). </a:t>
            </a:r>
          </a:p>
        </p:txBody>
      </p:sp>
    </p:spTree>
    <p:extLst>
      <p:ext uri="{BB962C8B-B14F-4D97-AF65-F5344CB8AC3E}">
        <p14:creationId xmlns:p14="http://schemas.microsoft.com/office/powerpoint/2010/main" val="27715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23528" y="69062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>
          <a:xfrm>
            <a:off x="458918" y="573325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21.  Proporção de hipertensos que receberam orientação sobre higiene bucal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texto"/>
          <p:cNvSpPr txBox="1">
            <a:spLocks/>
          </p:cNvSpPr>
          <p:nvPr/>
        </p:nvSpPr>
        <p:spPr>
          <a:xfrm>
            <a:off x="4708276" y="5732976"/>
            <a:ext cx="404018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Figura 22. Proporção de diabéticos que receberam orientação sobre higiene bucal na UBS Cid Santana, Mazagão, AP. Fonte: Planilha de Coleta de Dados UNASUS/</a:t>
            </a:r>
            <a:r>
              <a:rPr lang="pt-B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UFPel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673100" y="2162175"/>
          <a:ext cx="3538538" cy="342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932363" y="2173288"/>
          <a:ext cx="3527425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2 Marcador de texto"/>
          <p:cNvSpPr txBox="1">
            <a:spLocks/>
          </p:cNvSpPr>
          <p:nvPr/>
        </p:nvSpPr>
        <p:spPr>
          <a:xfrm>
            <a:off x="441100" y="1551491"/>
            <a:ext cx="4040188" cy="3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515 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3 Marcador de texto"/>
          <p:cNvSpPr txBox="1">
            <a:spLocks/>
          </p:cNvSpPr>
          <p:nvPr/>
        </p:nvSpPr>
        <p:spPr>
          <a:xfrm>
            <a:off x="4648200" y="1700808"/>
            <a:ext cx="4041775" cy="3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= 147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99792" y="26191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Discussão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13907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b="1" dirty="0"/>
              <a:t>Importância da intervenção para a equipe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844824"/>
            <a:ext cx="8496944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 desenvolvimento desta intervenção propiciou uma maior integração da equipe.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Aumentou o nível de conhecimentos sobre estas doenças crônicas de todos seus membros.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Introduziu uma nova metodologia de trabalho a qual poderá ser usada para as demais ações programáticas em execução pela equipe no território.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intervenção reviveu as atribuições da Equipe viabilizando a atenção de um maior número de pessoas.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389419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Importância da intervenção para o serviço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988840"/>
            <a:ext cx="8496944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Conseguimos incorporar novos instrumentos de trabalho, que facilitaram um melhor desenvolvimento.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Proporcionamos sugestões na hora de organizar os prontuários e fichas espelhos dos usuários do Programa.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Obtivemos uma melhor organização no fluxograma por nossos serviços.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Conseguiu-se realizar uma otimização da agenda para cobrir efetivamente a atenção à demanda espontânea.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2699792" y="26191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Discussão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52440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itchFamily="34" charset="0"/>
                <a:cs typeface="Arial" pitchFamily="34" charset="0"/>
              </a:rPr>
              <a:t>Importância da intervenção para a comunidade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204864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Obtivemos um aumento considerável na cobertura de atenção aos usuários hipertensos e diabéticos.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Os usuários cadastrados no programa se encontrarem muito satisfeitos com o estudo e sentem melhorias de seu estado de saúde.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2699792" y="26191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Discussão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756467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latin typeface="Arial" pitchFamily="34" charset="0"/>
                <a:cs typeface="Arial" pitchFamily="34" charset="0"/>
              </a:rPr>
              <a:t>Reﬂexão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crítica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61838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Ganhamos experiência no trabalho de equipe.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Este curso significa muito para o trabalho de nossa unidade.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Programaram-se instrumentos de trabalho e a criação deles requereu fazer pesquisas de vários temas.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Outras das contribuições do curso no meu processo de aprendizagem foram: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realização de casos clínicos;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Praticas clínicas;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Teste de Qualificação Cognitiva.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896" y="5805264"/>
            <a:ext cx="905913" cy="720080"/>
          </a:xfrm>
          <a:prstGeom prst="rect">
            <a:avLst/>
          </a:prstGeom>
          <a:noFill/>
        </p:spPr>
      </p:pic>
      <p:pic>
        <p:nvPicPr>
          <p:cNvPr id="3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8299" y="5775435"/>
            <a:ext cx="603977" cy="504056"/>
          </a:xfrm>
          <a:prstGeom prst="rect">
            <a:avLst/>
          </a:prstGeom>
          <a:noFill/>
        </p:spPr>
      </p:pic>
      <p:pic>
        <p:nvPicPr>
          <p:cNvPr id="4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775435"/>
            <a:ext cx="1211627" cy="908720"/>
          </a:xfrm>
          <a:prstGeom prst="rect">
            <a:avLst/>
          </a:prstGeom>
          <a:noFill/>
        </p:spPr>
      </p:pic>
      <p:pic>
        <p:nvPicPr>
          <p:cNvPr id="5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724128" y="5808210"/>
            <a:ext cx="1124381" cy="890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23528" y="178721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Obrigada...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41030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477657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Caracterização  do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município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060848"/>
            <a:ext cx="57606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Mazagão possui um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total de 18.739 habitantes (IBGE, 2012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e situa-se no Estado do Amapá.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UBS todas com equipe de saúde 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família (ESF);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Temos NASF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CEO.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3059832" y="6926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efinida programação da festa de  244 anos de Mazagão Velho, no AP (Foto: Gabriel Penha/G1-AP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7712"/>
            <a:ext cx="3024336" cy="334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9866" y="108467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Caracterização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da UBS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33493" y="1643846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0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 médico, 1 enfermeira, 1 dentista, 1 técnico de enfermagem e 3 ACS.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Estrutura física</a:t>
            </a:r>
            <a:r>
              <a:rPr lang="pt-BR" sz="20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 sala de consulta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médica,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   sala de enfermaria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   sala de curativos, 1   sala de odontologia, 1   sala de eletrocardiograma, 1  sala para as consultas do NASF (psicologia, assistência social e nutrição), 1 sala de reuniões, 1 cozinha, 1   sala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triagem, 1   sala de recepção e arquivo dos prontuários, 1   sala de vacinação, 1   sala para fazer as teste rápido do HIV, VDRL, Hepatite B, dois banheiros.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77001" y="5891163"/>
            <a:ext cx="8362892" cy="496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É caracterizada como ESF 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atende área urbana,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rural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ribeirinha.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058138" y="41338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684839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Situação  da    ação    programática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antes 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da    intervenção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420888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Têm-se 73% de usuários HAS cadastrados e 47% de usuários DM cadastrados antes da intervenção segundo o CAP.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lém da baixa cobertura desta ação programática, é observado vários problemas com os indicadores de qualidade, como monitoramento, registros, exames clínicos, entre outras ações.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3059832" y="6926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133918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Objetivo geral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70892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Melhorar a Atenção à Saúde dos usuários com Hipertensão Arterial Sistêmica e/ou Diabetes Mellitus na UBS Cid Santana do município de Mazagão/AP.</a:t>
            </a:r>
          </a:p>
        </p:txBody>
      </p:sp>
    </p:spTree>
    <p:extLst>
      <p:ext uri="{BB962C8B-B14F-4D97-AF65-F5344CB8AC3E}">
        <p14:creationId xmlns:p14="http://schemas.microsoft.com/office/powerpoint/2010/main" val="30864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75441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Objetivos específicos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857224" y="1643051"/>
            <a:ext cx="7826401" cy="47863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Ampliar a cobertura dos usuários com hipertensão e/ou diabetes. 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Melhorar a qualidade da atenção dos usuários com hipertensão e/ou diabetes.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Melhorar a adesão dos usuários com hipertensão e/ou diabetes ao programa.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Melhorar o registro das informações.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Mapear usuários com diabetes e/ou hipertensão de risco para doença cardiovascular.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Promover a saúde dos usuários com hipertensão e/ou diabetes.</a:t>
            </a:r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8149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6653" y="94411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Metodologia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060848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esenvolvido em 16 semanas.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Atingir uma população alvo estimativa de 644 HAS e 184 DM.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Meta de cobertura: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atingir 80% de cobertura para usuários HAS e DM.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Metas de Qualidade: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atingir 100%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 metas propostas.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Seguiu-se o protocolo de HAS e DM do Ministério da Saúde, 2013.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Realizou-se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tendimento individual na UBS e visita domiciliar.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Qualificação e treinamento da Equipe.</a:t>
            </a:r>
          </a:p>
        </p:txBody>
      </p:sp>
    </p:spTree>
    <p:extLst>
      <p:ext uri="{BB962C8B-B14F-4D97-AF65-F5344CB8AC3E}">
        <p14:creationId xmlns:p14="http://schemas.microsoft.com/office/powerpoint/2010/main" val="40143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</TotalTime>
  <Words>2229</Words>
  <Application>Microsoft Office PowerPoint</Application>
  <PresentationFormat>Apresentação na tela (4:3)</PresentationFormat>
  <Paragraphs>169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Ejecutivo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Vio &amp; Daya PC</dc:creator>
  <cp:lastModifiedBy>Talita Helena</cp:lastModifiedBy>
  <cp:revision>58</cp:revision>
  <dcterms:created xsi:type="dcterms:W3CDTF">2015-08-13T01:27:52Z</dcterms:created>
  <dcterms:modified xsi:type="dcterms:W3CDTF">2015-08-17T11:57:18Z</dcterms:modified>
</cp:coreProperties>
</file>