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27" r:id="rId4"/>
    <p:sldId id="311" r:id="rId5"/>
    <p:sldId id="310" r:id="rId6"/>
    <p:sldId id="264" r:id="rId7"/>
    <p:sldId id="270" r:id="rId8"/>
    <p:sldId id="328" r:id="rId9"/>
    <p:sldId id="316" r:id="rId10"/>
    <p:sldId id="317" r:id="rId11"/>
    <p:sldId id="318" r:id="rId12"/>
    <p:sldId id="319" r:id="rId13"/>
    <p:sldId id="320" r:id="rId14"/>
    <p:sldId id="321" r:id="rId15"/>
    <p:sldId id="295" r:id="rId16"/>
    <p:sldId id="299" r:id="rId17"/>
    <p:sldId id="325" r:id="rId18"/>
    <p:sldId id="326" r:id="rId19"/>
    <p:sldId id="30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6027996500443E-2"/>
          <c:y val="3.6766098176233435E-2"/>
          <c:w val="0.9124986633615243"/>
          <c:h val="0.89855020909362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0.18647166361974407</c:v>
                </c:pt>
                <c:pt idx="1">
                  <c:v>0.29798903107861058</c:v>
                </c:pt>
                <c:pt idx="2">
                  <c:v>0.79524680073126142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475904"/>
        <c:axId val="1044476144"/>
      </c:barChart>
      <c:catAx>
        <c:axId val="103047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476144"/>
        <c:crosses val="autoZero"/>
        <c:auto val="1"/>
        <c:lblAlgn val="ctr"/>
        <c:lblOffset val="100"/>
        <c:noMultiLvlLbl val="0"/>
      </c:catAx>
      <c:valAx>
        <c:axId val="10444761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047590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6027996500443E-2"/>
          <c:y val="3.6766098176233435E-2"/>
          <c:w val="0.9124986633615243"/>
          <c:h val="0.89855020909362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2"/>
            <c:invertIfNegative val="0"/>
            <c:bubble3D val="0"/>
            <c:spPr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0.17073170731707318</c:v>
                </c:pt>
                <c:pt idx="1">
                  <c:v>0.32317073170731708</c:v>
                </c:pt>
                <c:pt idx="2">
                  <c:v>0.79878048780487809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477232"/>
        <c:axId val="1044483760"/>
      </c:barChart>
      <c:catAx>
        <c:axId val="104447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483760"/>
        <c:crosses val="autoZero"/>
        <c:auto val="1"/>
        <c:lblAlgn val="ctr"/>
        <c:lblOffset val="100"/>
        <c:noMultiLvlLbl val="0"/>
      </c:catAx>
      <c:valAx>
        <c:axId val="10444837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477232"/>
        <c:crosses val="autoZero"/>
        <c:crossBetween val="between"/>
        <c:minorUnit val="2.0000000000000004E-2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0.63725490196078427</c:v>
                </c:pt>
                <c:pt idx="1">
                  <c:v>0.65644171779141103</c:v>
                </c:pt>
                <c:pt idx="2">
                  <c:v>0.70114942528735635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249632"/>
        <c:axId val="1034243104"/>
      </c:barChart>
      <c:catAx>
        <c:axId val="10342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4243104"/>
        <c:crosses val="autoZero"/>
        <c:auto val="1"/>
        <c:lblAlgn val="ctr"/>
        <c:lblOffset val="100"/>
        <c:noMultiLvlLbl val="0"/>
      </c:catAx>
      <c:valAx>
        <c:axId val="1034243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424963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0.5357142857142857</c:v>
                </c:pt>
                <c:pt idx="1">
                  <c:v>0.67924528301886788</c:v>
                </c:pt>
                <c:pt idx="2">
                  <c:v>0.70229007633587781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707776"/>
        <c:axId val="849712128"/>
      </c:barChart>
      <c:catAx>
        <c:axId val="84970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9712128"/>
        <c:crosses val="autoZero"/>
        <c:auto val="1"/>
        <c:lblAlgn val="ctr"/>
        <c:lblOffset val="100"/>
        <c:noMultiLvlLbl val="0"/>
      </c:catAx>
      <c:valAx>
        <c:axId val="8497121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970777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0.97058823529411764</c:v>
                </c:pt>
                <c:pt idx="1">
                  <c:v>0.96932515337423308</c:v>
                </c:pt>
                <c:pt idx="2">
                  <c:v>0.97471264367816091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4488112"/>
        <c:axId val="1044485936"/>
      </c:barChart>
      <c:catAx>
        <c:axId val="104448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485936"/>
        <c:crosses val="autoZero"/>
        <c:auto val="1"/>
        <c:lblAlgn val="ctr"/>
        <c:lblOffset val="100"/>
        <c:noMultiLvlLbl val="0"/>
      </c:catAx>
      <c:valAx>
        <c:axId val="1044485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448811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0.9642857142857143</c:v>
                </c:pt>
                <c:pt idx="1">
                  <c:v>1</c:v>
                </c:pt>
                <c:pt idx="2">
                  <c:v>0.96183206106870234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620512"/>
        <c:axId val="657621056"/>
      </c:barChart>
      <c:catAx>
        <c:axId val="65762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621056"/>
        <c:crosses val="autoZero"/>
        <c:auto val="1"/>
        <c:lblAlgn val="ctr"/>
        <c:lblOffset val="100"/>
        <c:noMultiLvlLbl val="0"/>
      </c:catAx>
      <c:valAx>
        <c:axId val="6576210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62051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0.76426</cdr:x>
      <cdr:y>0.02963</cdr:y>
    </cdr:from>
    <cdr:to>
      <cdr:x>0.97909</cdr:x>
      <cdr:y>0.97778</cdr:y>
    </cdr:to>
    <cdr:sp macro="" textlink="">
      <cdr:nvSpPr>
        <cdr:cNvPr id="2" name="Caixa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9050" y="76200"/>
          <a:ext cx="1076325" cy="2438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>
              <a:alpha val="0"/>
            </a:srgbClr>
          </a:solidFill>
          <a:miter lim="800000"/>
          <a:headEnd/>
          <a:tailEnd/>
        </a:ln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0.76515</cdr:x>
      <cdr:y>0.03182</cdr:y>
    </cdr:from>
    <cdr:to>
      <cdr:x>0.98121</cdr:x>
      <cdr:y>0.973</cdr:y>
    </cdr:to>
    <cdr:sp macro="" textlink="">
      <cdr:nvSpPr>
        <cdr:cNvPr id="2" name="Caixa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96869" y="144016"/>
          <a:ext cx="1778088" cy="42597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>
              <a:alpha val="0"/>
            </a:srgbClr>
          </a:solidFill>
          <a:miter lim="800000"/>
          <a:headEnd/>
          <a:tailEnd/>
        </a:ln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0.02767</cdr:y>
    </cdr:from>
    <cdr:to>
      <cdr:x>0.97371</cdr:x>
      <cdr:y>0.97232</cdr:y>
    </cdr:to>
    <cdr:sp macro="" textlink="">
      <cdr:nvSpPr>
        <cdr:cNvPr id="2" name="Caixa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75040" y="125255"/>
          <a:ext cx="1738174" cy="42754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>
              <a:alpha val="0"/>
            </a:srgbClr>
          </a:solidFill>
          <a:miter lim="800000"/>
          <a:headEnd/>
          <a:tailEnd/>
        </a:ln>
      </cdr:spPr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0.7639</cdr:x>
      <cdr:y>0.03912</cdr:y>
    </cdr:from>
    <cdr:to>
      <cdr:x>0.98131</cdr:x>
      <cdr:y>0.978</cdr:y>
    </cdr:to>
    <cdr:sp macro="" textlink="">
      <cdr:nvSpPr>
        <cdr:cNvPr id="2" name="Caixa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4620" y="101600"/>
          <a:ext cx="1122680" cy="2438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>
              <a:alpha val="0"/>
            </a:srgbClr>
          </a:solidFill>
          <a:miter lim="800000"/>
          <a:headEnd/>
          <a:tailEnd/>
        </a:ln>
      </cdr:spPr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0.7634</cdr:x>
      <cdr:y>0.02158</cdr:y>
    </cdr:from>
    <cdr:to>
      <cdr:x>0.98521</cdr:x>
      <cdr:y>0.98201</cdr:y>
    </cdr:to>
    <cdr:sp macro="" textlink="">
      <cdr:nvSpPr>
        <cdr:cNvPr id="2" name="Caixa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3825" y="57150"/>
          <a:ext cx="1143000" cy="25431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>
              <a:alpha val="0"/>
            </a:srgbClr>
          </a:solidFill>
          <a:miter lim="800000"/>
          <a:headEnd/>
          <a:tailEnd/>
        </a:ln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26F70-1409-4027-9A3E-D959C0BCB84B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EA83-E5FC-4648-900E-93AEB0B22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8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736">
              <a:srgbClr val="3772BA"/>
            </a:gs>
            <a:gs pos="30080">
              <a:srgbClr val="3A77C1"/>
            </a:gs>
            <a:gs pos="10000">
              <a:srgbClr val="3B7CC9"/>
            </a:gs>
            <a:gs pos="0">
              <a:srgbClr val="3A7CCB"/>
            </a:gs>
            <a:gs pos="20000">
              <a:srgbClr val="3C7BC7"/>
            </a:gs>
            <a:gs pos="100000">
              <a:srgbClr val="2C5D9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5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 (EaD)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496944" cy="2711152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Qualificar a atenção às pessoas com Hipertensão Arterial Sistêmica e/o Diabetes Mellitus, no Centro de Saúde Buritis, Boa Vista/RR</a:t>
            </a:r>
            <a:endParaRPr lang="pt-BR" dirty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Dayana </a:t>
            </a:r>
            <a:r>
              <a:rPr lang="pt-BR" b="1" dirty="0" err="1" smtClean="0">
                <a:solidFill>
                  <a:schemeClr val="tx1"/>
                </a:solidFill>
              </a:rPr>
              <a:t>Marrero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Escobedo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Orientadora: </a:t>
            </a:r>
            <a:r>
              <a:rPr lang="pt-BR" b="1" dirty="0" err="1" smtClean="0">
                <a:solidFill>
                  <a:schemeClr val="tx1"/>
                </a:solidFill>
              </a:rPr>
              <a:t>Elitiele</a:t>
            </a:r>
            <a:r>
              <a:rPr lang="pt-BR" b="1" dirty="0" smtClean="0">
                <a:solidFill>
                  <a:schemeClr val="tx1"/>
                </a:solidFill>
              </a:rPr>
              <a:t> Ortiz Dos Santos.</a:t>
            </a:r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</a:t>
            </a:r>
            <a:r>
              <a:rPr lang="pt-BR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1038225" cy="104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9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371" y="444893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Meta: Garantir </a:t>
            </a:r>
            <a:r>
              <a:rPr lang="pt-BR" sz="2800" dirty="0"/>
              <a:t>a realização dos exames complementares em dia a 100% dos hipertensos de acordo com o protocolo.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56112"/>
              </p:ext>
            </p:extLst>
          </p:nvPr>
        </p:nvGraphicFramePr>
        <p:xfrm>
          <a:off x="435371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79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747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Meta: Garantir </a:t>
            </a:r>
            <a:r>
              <a:rPr lang="pt-BR" sz="2400" dirty="0"/>
              <a:t>a realização dos exames complementares em dia a 100% dos diabéticos </a:t>
            </a:r>
            <a:r>
              <a:rPr lang="pt-BR" sz="2400" dirty="0" smtClean="0"/>
              <a:t>de acordo </a:t>
            </a:r>
            <a:r>
              <a:rPr lang="pt-BR" sz="2400" dirty="0"/>
              <a:t>com o protocolo.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4058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88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Meta: Priorizar </a:t>
            </a:r>
            <a:r>
              <a:rPr lang="pt-BR" sz="3100" dirty="0"/>
              <a:t>a prescrição de medicamentos a 100% dos hipertensos de farmácia popular/Hiperdia</a:t>
            </a:r>
            <a:r>
              <a:rPr lang="pt-BR" dirty="0"/>
              <a:t>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60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Meta: Priorizar </a:t>
            </a:r>
            <a:r>
              <a:rPr lang="pt-BR" sz="3100" dirty="0"/>
              <a:t>a prescrição de medicamentos a 100% dos diabéticos de farmácia popular/Hiperdia.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60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Metas alcançadas ao 100% dos usuários: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Realizar exame clinico apropriado;</a:t>
            </a:r>
          </a:p>
          <a:p>
            <a:r>
              <a:rPr lang="pt-BR" dirty="0" smtClean="0"/>
              <a:t>Avaliação das necessidades de atendimento odontológico;</a:t>
            </a:r>
          </a:p>
          <a:p>
            <a:r>
              <a:rPr lang="pt-BR" dirty="0"/>
              <a:t>Melhorar a adesão de hipertensos e/ou diabéticos ao </a:t>
            </a:r>
            <a:r>
              <a:rPr lang="pt-BR" dirty="0" smtClean="0"/>
              <a:t>programa;</a:t>
            </a:r>
          </a:p>
          <a:p>
            <a:r>
              <a:rPr lang="pt-BR" dirty="0" smtClean="0"/>
              <a:t>Manter ficha de acompanhamento aos usuários hipertensos e/ou diabéticos;</a:t>
            </a:r>
          </a:p>
          <a:p>
            <a:r>
              <a:rPr lang="pt-BR" dirty="0" smtClean="0"/>
              <a:t>Realizar mapeamento com estratificação de risco cardiovascular;</a:t>
            </a:r>
          </a:p>
          <a:p>
            <a:r>
              <a:rPr lang="pt-BR" dirty="0" smtClean="0"/>
              <a:t>Promover a saúde dos hipertensos e diabéticos.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60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900" u="sng" dirty="0" smtClean="0"/>
              <a:t>Importância para a equipe</a:t>
            </a:r>
          </a:p>
          <a:p>
            <a:r>
              <a:rPr lang="pt-BR" sz="2900" dirty="0" smtClean="0"/>
              <a:t>Melhor preparação (capacitação);</a:t>
            </a:r>
          </a:p>
          <a:p>
            <a:r>
              <a:rPr lang="pt-BR" sz="2900" dirty="0" smtClean="0"/>
              <a:t>Maior união da equipe;</a:t>
            </a:r>
          </a:p>
          <a:p>
            <a:r>
              <a:rPr lang="pt-BR" sz="2900" dirty="0" smtClean="0"/>
              <a:t>Melhor desempenho da equipe;</a:t>
            </a:r>
          </a:p>
          <a:p>
            <a:endParaRPr lang="pt-BR" sz="2900" dirty="0"/>
          </a:p>
          <a:p>
            <a:pPr marL="0" indent="0">
              <a:buNone/>
            </a:pPr>
            <a:r>
              <a:rPr lang="pt-BR" sz="2900" u="sng" dirty="0"/>
              <a:t>Importância para o </a:t>
            </a:r>
            <a:r>
              <a:rPr lang="pt-BR" sz="2900" u="sng" dirty="0" smtClean="0"/>
              <a:t>serviço</a:t>
            </a:r>
          </a:p>
          <a:p>
            <a:r>
              <a:rPr lang="pt-BR" sz="2900" dirty="0" smtClean="0"/>
              <a:t>Organização do serviço;</a:t>
            </a:r>
          </a:p>
          <a:p>
            <a:r>
              <a:rPr lang="pt-BR" sz="2900" dirty="0" smtClean="0"/>
              <a:t>Resolução da </a:t>
            </a:r>
            <a:r>
              <a:rPr lang="pt-BR" sz="2900" dirty="0"/>
              <a:t>problemática em equipe sobre a demanda espontânea</a:t>
            </a:r>
            <a:r>
              <a:rPr lang="pt-BR" sz="2900" dirty="0" smtClean="0"/>
              <a:t>;</a:t>
            </a:r>
            <a:endParaRPr lang="pt-BR" sz="2900" u="sng" dirty="0"/>
          </a:p>
          <a:p>
            <a:endParaRPr lang="pt-BR" sz="2900" dirty="0"/>
          </a:p>
          <a:p>
            <a:pPr marL="0" indent="0">
              <a:buNone/>
            </a:pPr>
            <a:r>
              <a:rPr lang="pt-BR" sz="2900" u="sng" dirty="0" smtClean="0"/>
              <a:t>Importância para a comunidade</a:t>
            </a:r>
          </a:p>
          <a:p>
            <a:r>
              <a:rPr lang="pt-BR" sz="2900" dirty="0" smtClean="0"/>
              <a:t>Diminuição das queixas </a:t>
            </a:r>
          </a:p>
          <a:p>
            <a:r>
              <a:rPr lang="pt-BR" sz="2900" dirty="0" smtClean="0"/>
              <a:t>Satisfação</a:t>
            </a:r>
          </a:p>
          <a:p>
            <a:r>
              <a:rPr lang="pt-BR" sz="2900" dirty="0" smtClean="0"/>
              <a:t>Prioridade </a:t>
            </a:r>
            <a:r>
              <a:rPr lang="pt-BR" sz="2900" dirty="0"/>
              <a:t>no </a:t>
            </a:r>
            <a:r>
              <a:rPr lang="pt-BR" sz="2900" dirty="0" smtClean="0"/>
              <a:t>atendimento,</a:t>
            </a:r>
            <a:r>
              <a:rPr lang="pt-BR" sz="2900" dirty="0"/>
              <a:t> </a:t>
            </a:r>
            <a:endParaRPr lang="pt-BR" sz="2900" dirty="0" smtClean="0"/>
          </a:p>
          <a:p>
            <a:r>
              <a:rPr lang="pt-BR" sz="2900" dirty="0" smtClean="0"/>
              <a:t>Qualidade </a:t>
            </a:r>
            <a:r>
              <a:rPr lang="pt-BR" sz="2900" dirty="0"/>
              <a:t>da atenção </a:t>
            </a:r>
            <a:r>
              <a:rPr lang="pt-BR" sz="2900" dirty="0" smtClean="0"/>
              <a:t>, aumentando a adesão </a:t>
            </a:r>
            <a:r>
              <a:rPr lang="pt-BR" sz="2900" dirty="0" smtClean="0"/>
              <a:t>dos hipertensos e diabéticos e </a:t>
            </a:r>
            <a:r>
              <a:rPr lang="pt-BR" sz="2900" dirty="0" smtClean="0"/>
              <a:t>a proximidade da equipe com os líderes comunitários de modo geral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25963"/>
          </a:xfrm>
        </p:spPr>
        <p:txBody>
          <a:bodyPr>
            <a:noAutofit/>
          </a:bodyPr>
          <a:lstStyle/>
          <a:p>
            <a:pPr algn="just"/>
            <a:r>
              <a:rPr lang="pt-BR" sz="2200" dirty="0"/>
              <a:t>E</a:t>
            </a:r>
            <a:r>
              <a:rPr lang="pt-BR" sz="2200" dirty="0" smtClean="0"/>
              <a:t>xpectativas </a:t>
            </a:r>
            <a:r>
              <a:rPr lang="pt-BR" sz="2200" dirty="0"/>
              <a:t>em relação ao curso, principalmente quanto aos conhecimentos que iam acrescentar para aperfeiçoar ainda mais minha atuação na atenção </a:t>
            </a:r>
            <a:r>
              <a:rPr lang="pt-BR" sz="2200" dirty="0" smtClean="0"/>
              <a:t>básica;</a:t>
            </a:r>
            <a:endParaRPr lang="pt-BR" sz="22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r>
              <a:rPr lang="pt-BR" sz="2200" dirty="0" smtClean="0"/>
              <a:t>Incremento </a:t>
            </a:r>
            <a:r>
              <a:rPr lang="pt-BR" sz="2200" dirty="0"/>
              <a:t>n</a:t>
            </a:r>
            <a:r>
              <a:rPr lang="pt-BR" sz="2200" dirty="0" smtClean="0"/>
              <a:t>o conhecimento</a:t>
            </a:r>
            <a:r>
              <a:rPr lang="pt-BR" sz="2200" dirty="0" smtClean="0"/>
              <a:t> </a:t>
            </a:r>
            <a:r>
              <a:rPr lang="pt-BR" sz="2200" dirty="0"/>
              <a:t>d</a:t>
            </a:r>
            <a:r>
              <a:rPr lang="pt-BR" sz="2200" dirty="0" smtClean="0"/>
              <a:t>o </a:t>
            </a:r>
            <a:r>
              <a:rPr lang="pt-BR" sz="2200" dirty="0" smtClean="0"/>
              <a:t>português;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2200" dirty="0"/>
              <a:t>O curso foi </a:t>
            </a:r>
            <a:r>
              <a:rPr lang="pt-BR" sz="2200" dirty="0" smtClean="0"/>
              <a:t>de grão ajuda e vital importância já que me brindou o suporte técnico que precisou do grande desafio de conhecer os protocolos do SUS e atuar como medica no Brasil.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668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lgerian" panose="04020705040A02060702" pitchFamily="82" charset="0"/>
              </a:rPr>
              <a:t>FOTOS PROMOÇÃO DE SAUDE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ATIVIDADE GRUPO OPERATIVO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r>
              <a:rPr lang="pt-BR" sz="9600" dirty="0" smtClean="0">
                <a:latin typeface="Arial Black" panose="020B0A04020102020204" pitchFamily="34" charset="0"/>
              </a:rPr>
              <a:t>PALESTRA  NA SALA DA UBS</a:t>
            </a:r>
            <a:endParaRPr lang="pt-BR" sz="9600" dirty="0">
              <a:latin typeface="Arial Black" panose="020B0A04020102020204" pitchFamily="34" charset="0"/>
            </a:endParaRPr>
          </a:p>
        </p:txBody>
      </p:sp>
      <p:pic>
        <p:nvPicPr>
          <p:cNvPr id="9" name="Espaço Reservado para Conteúdo 8" descr="C:\Users\Usuario\Pictures\2015-07-19\IMG-20150718-WA003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3754759" cy="33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Espaço Reservado para Conteúdo 11" descr="C:\Users\Usuario\Pictures\2015-07-19\IMG-20150416-WA005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78" y="2564903"/>
            <a:ext cx="349806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8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FOTOS DE ATENDIMENTOS CLINICOS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Arial Black" panose="020B0A04020102020204" pitchFamily="34" charset="0"/>
              </a:rPr>
              <a:t>EM CONSULTA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   </a:t>
            </a:r>
            <a:r>
              <a:rPr lang="pt-BR" dirty="0" smtClean="0">
                <a:latin typeface="Arial Black" panose="020B0A04020102020204" pitchFamily="34" charset="0"/>
              </a:rPr>
              <a:t>EM VISITA DOMICILIAR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Espaço Reservado para Conteúdo 6" descr="C:\Users\Usuario\Pictures\2015-07-19\IMG-20150719-WA0003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4183"/>
            <a:ext cx="2966234" cy="319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 descr="C:\Users\Usuario\Pictures\2015-07-19\IMG-20150716-WA000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4184"/>
            <a:ext cx="4040188" cy="319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59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latin typeface="Algerian" panose="04020705040A02060702" pitchFamily="82" charset="0"/>
              </a:rPr>
              <a:t>MUITO OBRIGADA!</a:t>
            </a:r>
            <a:endParaRPr lang="pt-BR" sz="60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5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situacional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23925"/>
            <a:ext cx="8496944" cy="5073427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Boa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Vista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de Roraima, situada na região norte e se encontra na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margem direita do Rio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Branco.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Boa Vista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408.702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atenção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saúde  estaduais e municipais, 51 unidades básica no total, 14 tradicionais, um hospital geral, uma maternidade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uma policlínica.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Buritis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localizado no bairro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Buritis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atente pessoas do mesmo bairro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bairros próximos além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outros municípios do estado;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Bairro de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Periferia,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o total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3219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habitantes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nossa área de abrangência;</a:t>
            </a:r>
          </a:p>
        </p:txBody>
      </p:sp>
    </p:spTree>
    <p:extLst>
      <p:ext uri="{BB962C8B-B14F-4D97-AF65-F5344CB8AC3E}">
        <p14:creationId xmlns:p14="http://schemas.microsoft.com/office/powerpoint/2010/main" val="8242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Melhorar a atenção às pessoas com Hipertensão Arterial Sistêmica e/ou Diabetes Mellitus, na equipe 2.8 do Centro de Saúde Buritis, Boa Vista/RR.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998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específicos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5069160"/>
          </a:xfrm>
        </p:spPr>
        <p:txBody>
          <a:bodyPr>
            <a:noAutofit/>
          </a:bodyPr>
          <a:lstStyle/>
          <a:p>
            <a:endParaRPr lang="pt-BR" sz="1200" dirty="0">
              <a:solidFill>
                <a:srgbClr val="FFFF00"/>
              </a:solidFill>
            </a:endParaRPr>
          </a:p>
          <a:p>
            <a:r>
              <a:rPr lang="pt-BR" sz="2000" dirty="0" smtClean="0"/>
              <a:t>Ampliar </a:t>
            </a:r>
            <a:r>
              <a:rPr lang="pt-BR" sz="2000" dirty="0"/>
              <a:t>a cobertura do atendimento às pessoas com hipertensão e/ou </a:t>
            </a:r>
            <a:r>
              <a:rPr lang="pt-BR" sz="2000" dirty="0" smtClean="0"/>
              <a:t>diabetes;</a:t>
            </a:r>
            <a:endParaRPr lang="pt-BR" sz="2000" dirty="0"/>
          </a:p>
          <a:p>
            <a:r>
              <a:rPr lang="pt-BR" sz="2000" dirty="0"/>
              <a:t>Melhorar a qualidade do atendimento ao usuário com hipertensão e/ou diabetes realizado na unidade de </a:t>
            </a:r>
            <a:r>
              <a:rPr lang="pt-BR" sz="2000" dirty="0" smtClean="0"/>
              <a:t>saúde;</a:t>
            </a:r>
            <a:endParaRPr lang="pt-BR" sz="2000" dirty="0"/>
          </a:p>
          <a:p>
            <a:r>
              <a:rPr lang="pt-BR" sz="2000" dirty="0"/>
              <a:t>Melhorar a adesão da pessoa com hipertensão e/ou do diabetes ao </a:t>
            </a:r>
            <a:r>
              <a:rPr lang="pt-BR" sz="2000" dirty="0" smtClean="0"/>
              <a:t>programa;</a:t>
            </a:r>
            <a:endParaRPr lang="pt-BR" sz="2000" dirty="0"/>
          </a:p>
          <a:p>
            <a:r>
              <a:rPr lang="pt-BR" sz="2000" dirty="0"/>
              <a:t>Melhorar o registro das informações referentes aos usuários </a:t>
            </a:r>
            <a:r>
              <a:rPr lang="pt-BR" sz="2000" dirty="0" smtClean="0"/>
              <a:t>atendidos;</a:t>
            </a:r>
            <a:endParaRPr lang="pt-BR" sz="2000" dirty="0"/>
          </a:p>
          <a:p>
            <a:r>
              <a:rPr lang="pt-BR" sz="2000" dirty="0"/>
              <a:t>Mapear as pessoas com hipertensão e/ou diabetes que se incluem no grupo de risco para doença </a:t>
            </a:r>
            <a:r>
              <a:rPr lang="pt-BR" sz="2000" dirty="0" smtClean="0"/>
              <a:t>cardiovascular</a:t>
            </a:r>
            <a:r>
              <a:rPr lang="pt-BR" sz="2000" dirty="0"/>
              <a:t>;</a:t>
            </a:r>
            <a:endParaRPr lang="pt-BR" sz="2000" dirty="0" smtClean="0"/>
          </a:p>
          <a:p>
            <a:r>
              <a:rPr lang="pt-BR" sz="2000" dirty="0"/>
              <a:t>Promover saúde.</a:t>
            </a:r>
          </a:p>
          <a:p>
            <a:endParaRPr lang="pt-BR" sz="2000" dirty="0" smtClean="0"/>
          </a:p>
          <a:p>
            <a:endParaRPr lang="pt-BR" sz="1200" dirty="0" smtClean="0"/>
          </a:p>
          <a:p>
            <a:endParaRPr lang="pt-BR" sz="2000" dirty="0" smtClean="0">
              <a:solidFill>
                <a:srgbClr val="FFFF00"/>
              </a:solidFill>
            </a:endParaRPr>
          </a:p>
          <a:p>
            <a:endParaRPr lang="pt-BR" sz="1200" dirty="0" smtClean="0">
              <a:solidFill>
                <a:srgbClr val="FFFF00"/>
              </a:solidFill>
            </a:endParaRPr>
          </a:p>
          <a:p>
            <a:endParaRPr lang="pt-BR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Justificativa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pt-B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Cobertura de hipertensos de 60% e diabéticos  de 58% conforme ao estimado pelo MS;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Falta de registros específicos para o programa;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Baixa adesão dos usuários ao programa;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Deficiências na qualidade do atendimento dos usuários hipertensos e/ou diabéticos.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1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Detalhamento das ações e logística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>
                <a:latin typeface="Arial" pitchFamily="34" charset="0"/>
                <a:cs typeface="Arial" panose="020B0604020202020204" pitchFamily="34" charset="0"/>
              </a:rPr>
              <a:t>Monitoramento e avaliação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realizado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quinzenalmente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uso da ficha-espelho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 coleta de dados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Arial" pitchFamily="34" charset="0"/>
                <a:cs typeface="Arial" pitchFamily="34" charset="0"/>
              </a:rPr>
              <a:t>Engajamento público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comunidade sobre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do controle e tratamento da hipertensão arterial e/ou diabetes mellitus.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Ademais, palestras dadas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 própria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UBS pelas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ACS e outros profissionais;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apacitação à equipe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sobre elementos do Protocolo do Ministério da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</p:txBody>
      </p:sp>
    </p:spTree>
    <p:extLst>
      <p:ext uri="{BB962C8B-B14F-4D97-AF65-F5344CB8AC3E}">
        <p14:creationId xmlns:p14="http://schemas.microsoft.com/office/powerpoint/2010/main" val="33125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>Meta</a:t>
            </a:r>
            <a:r>
              <a:rPr lang="pt-BR" sz="3100" dirty="0"/>
              <a:t>: Ampliar a cobertura de usuários com hipertensão arterial sistêmica pertencentes a nossa área de abrangência para 85%.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9479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7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rgbClr val="FFFF00"/>
                </a:solidFill>
              </a:rPr>
              <a:t/>
            </a:r>
            <a:br>
              <a:rPr lang="pt-BR" sz="3100" dirty="0" smtClean="0">
                <a:solidFill>
                  <a:srgbClr val="FFFF00"/>
                </a:solidFill>
              </a:rPr>
            </a:br>
            <a:r>
              <a:rPr lang="pt-BR" sz="3100" dirty="0">
                <a:solidFill>
                  <a:srgbClr val="FFFF00"/>
                </a:solidFill>
              </a:rPr>
              <a:t/>
            </a:r>
            <a:br>
              <a:rPr lang="pt-BR" sz="3100" dirty="0">
                <a:solidFill>
                  <a:srgbClr val="FFFF00"/>
                </a:solidFill>
              </a:rPr>
            </a:br>
            <a:r>
              <a:rPr lang="pt-BR" sz="2700" dirty="0" smtClean="0"/>
              <a:t>Meta: Ampliar </a:t>
            </a:r>
            <a:r>
              <a:rPr lang="pt-BR" sz="2700" dirty="0"/>
              <a:t>a cobertura de usuários com </a:t>
            </a:r>
            <a:r>
              <a:rPr lang="pt-BR" sz="2700" dirty="0" smtClean="0"/>
              <a:t>Diabetes Mellitus </a:t>
            </a:r>
            <a:r>
              <a:rPr lang="pt-BR" sz="2700" dirty="0"/>
              <a:t>pertencentes a nossa área de abrangência para 85%.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52142"/>
              </p:ext>
            </p:extLst>
          </p:nvPr>
        </p:nvGraphicFramePr>
        <p:xfrm>
          <a:off x="323528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374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632</Words>
  <Application>Microsoft Office PowerPoint</Application>
  <PresentationFormat>Apresentação na tela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Arial Black</vt:lpstr>
      <vt:lpstr>Calibri</vt:lpstr>
      <vt:lpstr>Wingdings</vt:lpstr>
      <vt:lpstr>Tema do Office</vt:lpstr>
      <vt:lpstr>Universidade Aberta do SUS - UNASUS Universidade Federal de Pelotas Especialização em Saúde da Família Modalidade a Distância (EaD) Turma 7 </vt:lpstr>
      <vt:lpstr>Análise situacional</vt:lpstr>
      <vt:lpstr>Objetivo Geral:</vt:lpstr>
      <vt:lpstr>Objetivos específicos </vt:lpstr>
      <vt:lpstr>Justificativa</vt:lpstr>
      <vt:lpstr>Detalhamento das ações e logística</vt:lpstr>
      <vt:lpstr>Resultados</vt:lpstr>
      <vt:lpstr>  Meta: Ampliar a cobertura de usuários com hipertensão arterial sistêmica pertencentes a nossa área de abrangência para 85%.  </vt:lpstr>
      <vt:lpstr>  Meta: Ampliar a cobertura de usuários com Diabetes Mellitus pertencentes a nossa área de abrangência para 85%. </vt:lpstr>
      <vt:lpstr> Meta: Garantir a realização dos exames complementares em dia a 100% dos hipertensos de acordo com o protocolo. </vt:lpstr>
      <vt:lpstr>Meta: Garantir a realização dos exames complementares em dia a 100% dos diabéticos de acordo com o protocolo.</vt:lpstr>
      <vt:lpstr>Meta: Priorizar a prescrição de medicamentos a 100% dos hipertensos de farmácia popular/Hiperdia.</vt:lpstr>
      <vt:lpstr> Meta: Priorizar a prescrição de medicamentos a 100% dos diabéticos de farmácia popular/Hiperdia. </vt:lpstr>
      <vt:lpstr>Metas alcançadas ao 100% dos usuários:</vt:lpstr>
      <vt:lpstr>Discussão</vt:lpstr>
      <vt:lpstr>Reﬂexão crítica sobre o processo pessoal de aprendizagem</vt:lpstr>
      <vt:lpstr>FOTOS PROMOÇÃO DE SAUDE</vt:lpstr>
      <vt:lpstr>FOTOS DE ATENDIMENTOS CLINICOS</vt:lpstr>
      <vt:lpstr>MUITO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Especialização em Saúde da Família Modalidade a Distância (EaD) Turma 5.</dc:title>
  <dc:creator>Yakniel Romero Tamayo</dc:creator>
  <cp:lastModifiedBy>Usuario</cp:lastModifiedBy>
  <cp:revision>161</cp:revision>
  <dcterms:created xsi:type="dcterms:W3CDTF">2015-03-15T13:41:36Z</dcterms:created>
  <dcterms:modified xsi:type="dcterms:W3CDTF">2015-08-13T20:28:29Z</dcterms:modified>
</cp:coreProperties>
</file>