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64" r:id="rId5"/>
    <p:sldId id="258" r:id="rId6"/>
    <p:sldId id="259" r:id="rId7"/>
    <p:sldId id="280" r:id="rId8"/>
    <p:sldId id="260" r:id="rId9"/>
    <p:sldId id="276" r:id="rId10"/>
    <p:sldId id="285" r:id="rId11"/>
    <p:sldId id="275" r:id="rId12"/>
    <p:sldId id="287" r:id="rId13"/>
    <p:sldId id="274" r:id="rId14"/>
    <p:sldId id="273" r:id="rId15"/>
    <p:sldId id="288" r:id="rId16"/>
    <p:sldId id="272" r:id="rId17"/>
    <p:sldId id="289" r:id="rId18"/>
    <p:sldId id="269" r:id="rId19"/>
    <p:sldId id="290" r:id="rId20"/>
    <p:sldId id="271" r:id="rId21"/>
    <p:sldId id="291" r:id="rId22"/>
    <p:sldId id="277" r:id="rId23"/>
    <p:sldId id="292" r:id="rId24"/>
    <p:sldId id="278" r:id="rId25"/>
    <p:sldId id="293" r:id="rId26"/>
    <p:sldId id="268" r:id="rId27"/>
    <p:sldId id="261" r:id="rId28"/>
    <p:sldId id="282" r:id="rId29"/>
    <p:sldId id="283" r:id="rId30"/>
    <p:sldId id="284" r:id="rId31"/>
    <p:sldId id="262" r:id="rId32"/>
    <p:sldId id="286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>
      <p:cViewPr>
        <p:scale>
          <a:sx n="90" d="100"/>
          <a:sy n="90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wnloads\Planilha%20idosos%20semana%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212365591397843"/>
          <c:y val="2.930402930402930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6465074930149867"/>
          <c:y val="0.35531250901329647"/>
          <c:w val="0.8346782410438206"/>
          <c:h val="0.57143061552274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'[Planilha idosos semana 12.xls]Indicadores'!$D$3:$F$3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12.xls]Indicadores'!$D$4:$F$4</c:f>
              <c:numCache>
                <c:formatCode>0.0%</c:formatCode>
                <c:ptCount val="3"/>
                <c:pt idx="0">
                  <c:v>8.1967213114754092E-2</c:v>
                </c:pt>
                <c:pt idx="1">
                  <c:v>0.20119225037257824</c:v>
                </c:pt>
                <c:pt idx="2">
                  <c:v>0.3233979135618481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411584"/>
        <c:axId val="33600000"/>
      </c:barChart>
      <c:catAx>
        <c:axId val="3341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600000"/>
        <c:crosses val="autoZero"/>
        <c:auto val="1"/>
        <c:lblAlgn val="ctr"/>
        <c:lblOffset val="100"/>
        <c:noMultiLvlLbl val="0"/>
      </c:catAx>
      <c:valAx>
        <c:axId val="336000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411584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290333695278727"/>
          <c:y val="0.35772499732039725"/>
          <c:w val="0.8467750271459048"/>
          <c:h val="0.52439232561740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12.xls]Indicadores'!$D$54:$F$54</c:f>
              <c:numCache>
                <c:formatCode>0.0%</c:formatCode>
                <c:ptCount val="3"/>
                <c:pt idx="0">
                  <c:v>0.41818181818181821</c:v>
                </c:pt>
                <c:pt idx="1">
                  <c:v>0.57037037037037053</c:v>
                </c:pt>
                <c:pt idx="2">
                  <c:v>0.58525345622119829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637248"/>
        <c:axId val="88860928"/>
      </c:barChart>
      <c:catAx>
        <c:axId val="9163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860928"/>
        <c:crosses val="autoZero"/>
        <c:auto val="1"/>
        <c:lblAlgn val="ctr"/>
        <c:lblOffset val="100"/>
        <c:noMultiLvlLbl val="0"/>
      </c:catAx>
      <c:valAx>
        <c:axId val="888609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637248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1641118448903566"/>
          <c:y val="5.2083333333333356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088720593577323"/>
          <c:y val="0.35546942800412751"/>
          <c:w val="0.84879115816291872"/>
          <c:h val="0.535157270731488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12.xls]Indicadores'!$C$60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12.xls]Indicadores'!$D$60:$F$60</c:f>
              <c:numCache>
                <c:formatCode>0.0%</c:formatCode>
                <c:ptCount val="3"/>
                <c:pt idx="0">
                  <c:v>0.5</c:v>
                </c:pt>
                <c:pt idx="1">
                  <c:v>0.81818181818181834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01568"/>
        <c:axId val="42011456"/>
      </c:barChart>
      <c:catAx>
        <c:axId val="4190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011456"/>
        <c:crosses val="autoZero"/>
        <c:auto val="1"/>
        <c:lblAlgn val="ctr"/>
        <c:lblOffset val="100"/>
        <c:noMultiLvlLbl val="0"/>
      </c:catAx>
      <c:valAx>
        <c:axId val="420114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901568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3333360460124635"/>
          <c:y val="0.38367346938775526"/>
          <c:w val="0.82500167847021189"/>
          <c:h val="0.502040816326530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12.xls]Indicadores'!$C$66</c:f>
              <c:strCache>
                <c:ptCount val="1"/>
                <c:pt idx="0">
                  <c:v>Proporção de idosos com registro na ficha espelho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12.xls]Indicadores'!$D$65:$F$65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12.xls]Indicadores'!$D$66:$F$66</c:f>
              <c:numCache>
                <c:formatCode>0.0%</c:formatCode>
                <c:ptCount val="3"/>
                <c:pt idx="0">
                  <c:v>0.85454545454545472</c:v>
                </c:pt>
                <c:pt idx="1">
                  <c:v>0.90370370370370368</c:v>
                </c:pt>
                <c:pt idx="2">
                  <c:v>0.96082949308755772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681792"/>
        <c:axId val="37145408"/>
      </c:barChart>
      <c:catAx>
        <c:axId val="9168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145408"/>
        <c:crosses val="autoZero"/>
        <c:auto val="1"/>
        <c:lblAlgn val="ctr"/>
        <c:lblOffset val="100"/>
        <c:noMultiLvlLbl val="0"/>
      </c:catAx>
      <c:valAx>
        <c:axId val="37145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681792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4949524442717105"/>
          <c:y val="0.46350447562242614"/>
          <c:w val="0.8080824023090325"/>
          <c:h val="0.394161286356078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12.xls]Indicadores'!$C$72</c:f>
              <c:strCache>
                <c:ptCount val="1"/>
                <c:pt idx="0">
                  <c:v>Proporção de idosos com Caderneta de Saúde da Pessoa Idosa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12.xls]Indicadores'!$D$72:$F$72</c:f>
              <c:numCache>
                <c:formatCode>0.0%</c:formatCode>
                <c:ptCount val="3"/>
                <c:pt idx="0">
                  <c:v>0.84545454545454557</c:v>
                </c:pt>
                <c:pt idx="1">
                  <c:v>0.93333333333333335</c:v>
                </c:pt>
                <c:pt idx="2">
                  <c:v>0.98387096774193539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73952"/>
        <c:axId val="42015488"/>
      </c:barChart>
      <c:catAx>
        <c:axId val="4217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015488"/>
        <c:crosses val="autoZero"/>
        <c:auto val="1"/>
        <c:lblAlgn val="ctr"/>
        <c:lblOffset val="100"/>
        <c:noMultiLvlLbl val="0"/>
      </c:catAx>
      <c:valAx>
        <c:axId val="420154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173952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7747777569341111"/>
          <c:y val="3.484469193828547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314169695450558"/>
          <c:y val="0.3358496754305636"/>
          <c:w val="0.82751623010402309"/>
          <c:h val="0.55849159509801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12.xls]Indicadores'!$C$79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12.xls]Indicadores'!$D$78:$F$78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12.xls]Indicadores'!$D$79:$F$79</c:f>
              <c:numCache>
                <c:formatCode>0.0%</c:formatCode>
                <c:ptCount val="3"/>
                <c:pt idx="0">
                  <c:v>0.95454545454545481</c:v>
                </c:pt>
                <c:pt idx="1">
                  <c:v>0.97037037037037044</c:v>
                </c:pt>
                <c:pt idx="2">
                  <c:v>0.98617511520737322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681280"/>
        <c:axId val="37105600"/>
      </c:barChart>
      <c:catAx>
        <c:axId val="9168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105600"/>
        <c:crosses val="autoZero"/>
        <c:auto val="1"/>
        <c:lblAlgn val="ctr"/>
        <c:lblOffset val="100"/>
        <c:noMultiLvlLbl val="0"/>
      </c:catAx>
      <c:valAx>
        <c:axId val="371056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681280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1435582822085888"/>
          <c:y val="3.076923076923077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678961925968821"/>
          <c:y val="0.3461538461538462"/>
          <c:w val="0.83026750676505523"/>
          <c:h val="0.542307692307692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12.xls]Indicadores'!$C$85</c:f>
              <c:strCache>
                <c:ptCount val="1"/>
                <c:pt idx="0">
                  <c:v>Proporção de idosos com avaliação para fragilização na velhice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12.xls]Indicadores'!$D$84:$F$84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12.xls]Indicadores'!$D$85:$F$85</c:f>
              <c:numCache>
                <c:formatCode>0.0%</c:formatCode>
                <c:ptCount val="3"/>
                <c:pt idx="0">
                  <c:v>0.95454545454545481</c:v>
                </c:pt>
                <c:pt idx="1">
                  <c:v>0.97037037037037044</c:v>
                </c:pt>
                <c:pt idx="2">
                  <c:v>0.98617511520737322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76000"/>
        <c:axId val="42355520"/>
      </c:barChart>
      <c:catAx>
        <c:axId val="4217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355520"/>
        <c:crosses val="autoZero"/>
        <c:auto val="1"/>
        <c:lblAlgn val="ctr"/>
        <c:lblOffset val="100"/>
        <c:noMultiLvlLbl val="0"/>
      </c:catAx>
      <c:valAx>
        <c:axId val="423555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176000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1509943492241892"/>
          <c:y val="3.6650403250631035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704918032786891"/>
          <c:y val="0.39166826036889807"/>
          <c:w val="0.83196721311475419"/>
          <c:h val="0.48750198365064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12.xls]Indicadores'!$C$90</c:f>
              <c:strCache>
                <c:ptCount val="1"/>
                <c:pt idx="0">
                  <c:v>Proporção de idosos com avaliação de rede social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12.xls]Indicadores'!$D$89:$F$89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12.xls]Indicadores'!$D$90:$F$90</c:f>
              <c:numCache>
                <c:formatCode>0.0%</c:formatCode>
                <c:ptCount val="3"/>
                <c:pt idx="0">
                  <c:v>0.92727272727272714</c:v>
                </c:pt>
                <c:pt idx="1">
                  <c:v>0.95925925925925937</c:v>
                </c:pt>
                <c:pt idx="2">
                  <c:v>0.98617511520737322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636736"/>
        <c:axId val="37150016"/>
      </c:barChart>
      <c:catAx>
        <c:axId val="9163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150016"/>
        <c:crosses val="autoZero"/>
        <c:auto val="1"/>
        <c:lblAlgn val="ctr"/>
        <c:lblOffset val="100"/>
        <c:noMultiLvlLbl val="0"/>
      </c:catAx>
      <c:valAx>
        <c:axId val="371500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636736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653073833181036"/>
          <c:y val="0.32846773863006584"/>
          <c:w val="0.8326538909577198"/>
          <c:h val="0.565694438751779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12.xls]Indicadores'!$C$99</c:f>
              <c:strCache>
                <c:ptCount val="1"/>
                <c:pt idx="0">
                  <c:v>Proporção de idosos que receberam orientação nutricional para hábitos saudáveis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12.xls]Indicadores'!$D$99:$F$99</c:f>
              <c:numCache>
                <c:formatCode>0.0%</c:formatCode>
                <c:ptCount val="3"/>
                <c:pt idx="0">
                  <c:v>0.93636363636363651</c:v>
                </c:pt>
                <c:pt idx="1">
                  <c:v>0.9555555555555556</c:v>
                </c:pt>
                <c:pt idx="2">
                  <c:v>0.97695852534562211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784256"/>
        <c:axId val="42359552"/>
      </c:barChart>
      <c:catAx>
        <c:axId val="427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359552"/>
        <c:crosses val="autoZero"/>
        <c:auto val="1"/>
        <c:lblAlgn val="ctr"/>
        <c:lblOffset val="100"/>
        <c:noMultiLvlLbl val="0"/>
      </c:catAx>
      <c:valAx>
        <c:axId val="423595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784256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0932700898770882"/>
          <c:y val="3.1201439688476978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500012305487165"/>
          <c:y val="0.31468585194126286"/>
          <c:w val="0.83266211002680623"/>
          <c:h val="0.5839170808243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12.xls]Indicadores'!$C$104</c:f>
              <c:strCache>
                <c:ptCount val="1"/>
                <c:pt idx="0">
                  <c:v>Proporção de idosos que receberam orientação sobre prática de atividade física regular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12.xls]Indicadores'!$D$104:$F$104</c:f>
              <c:numCache>
                <c:formatCode>0.0%</c:formatCode>
                <c:ptCount val="3"/>
                <c:pt idx="0">
                  <c:v>0.74545454545454559</c:v>
                </c:pt>
                <c:pt idx="1">
                  <c:v>0.77037037037037059</c:v>
                </c:pt>
                <c:pt idx="2">
                  <c:v>0.77188940092165903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013888"/>
        <c:axId val="36442624"/>
      </c:barChart>
      <c:catAx>
        <c:axId val="7901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442624"/>
        <c:crosses val="autoZero"/>
        <c:auto val="1"/>
        <c:lblAlgn val="ctr"/>
        <c:lblOffset val="100"/>
        <c:noMultiLvlLbl val="0"/>
      </c:catAx>
      <c:valAx>
        <c:axId val="364426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013888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500012305487165"/>
          <c:y val="0.33455882352941191"/>
          <c:w val="0.83266211002680623"/>
          <c:h val="0.55882352941176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12.xls]Indicadores'!$C$112</c:f>
              <c:strCache>
                <c:ptCount val="1"/>
                <c:pt idx="0">
                  <c:v>Proporção de idosos com orientação individual de cuidados de saúde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12.xls]Indicadores'!$D$111:$F$111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12.xls]Indicadores'!$D$112:$F$112</c:f>
              <c:numCache>
                <c:formatCode>0.0%</c:formatCode>
                <c:ptCount val="3"/>
                <c:pt idx="0">
                  <c:v>0.93478260869565222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659840"/>
        <c:axId val="42396480"/>
      </c:barChart>
      <c:catAx>
        <c:axId val="4265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396480"/>
        <c:crosses val="autoZero"/>
        <c:auto val="1"/>
        <c:lblAlgn val="ctr"/>
        <c:lblOffset val="100"/>
        <c:noMultiLvlLbl val="0"/>
      </c:catAx>
      <c:valAx>
        <c:axId val="423964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659840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2708487324450127"/>
          <c:y val="7.873995406836012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301611137484378"/>
          <c:y val="0.36929535402488417"/>
          <c:w val="0.83531907885176171"/>
          <c:h val="0.51452386403467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12.xls]Indicadores'!$C$9</c:f>
              <c:strCache>
                <c:ptCount val="1"/>
                <c:pt idx="0">
                  <c:v>Proporção de idosos com Avaliação Multidimensional Rápida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12.xls]Indicadores'!$D$9:$F$9</c:f>
              <c:numCache>
                <c:formatCode>0.0%</c:formatCode>
                <c:ptCount val="3"/>
                <c:pt idx="0">
                  <c:v>0.90909090909090906</c:v>
                </c:pt>
                <c:pt idx="1">
                  <c:v>0.94444444444444453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413632"/>
        <c:axId val="60481536"/>
      </c:barChart>
      <c:catAx>
        <c:axId val="3341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481536"/>
        <c:crosses val="autoZero"/>
        <c:auto val="1"/>
        <c:lblAlgn val="ctr"/>
        <c:lblOffset val="100"/>
        <c:noMultiLvlLbl val="0"/>
      </c:catAx>
      <c:valAx>
        <c:axId val="604815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413632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228820398831212"/>
          <c:y val="0.37450199203187268"/>
          <c:w val="0.83826591443600995"/>
          <c:h val="0.513944223107569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12.xls]Indicadores'!$C$14</c:f>
              <c:strCache>
                <c:ptCount val="1"/>
                <c:pt idx="0">
                  <c:v>Proporção de idosos com exame clínico apropriado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12.xls]Indicadores'!$D$14:$F$14</c:f>
              <c:numCache>
                <c:formatCode>0.0%</c:formatCode>
                <c:ptCount val="3"/>
                <c:pt idx="0">
                  <c:v>0.9</c:v>
                </c:pt>
                <c:pt idx="1">
                  <c:v>0.92962962962963003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10176"/>
        <c:axId val="60483840"/>
      </c:barChart>
      <c:catAx>
        <c:axId val="3621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483840"/>
        <c:crosses val="autoZero"/>
        <c:auto val="1"/>
        <c:lblAlgn val="ctr"/>
        <c:lblOffset val="100"/>
        <c:noMultiLvlLbl val="0"/>
      </c:catAx>
      <c:valAx>
        <c:axId val="604838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21017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2697882053509207"/>
          <c:y val="0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301611137484378"/>
          <c:y val="0.35714424116536908"/>
          <c:w val="0.83531907885176171"/>
          <c:h val="0.527779823055490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12.xls]Indicadores'!$C$19</c:f>
              <c:strCache>
                <c:ptCount val="1"/>
                <c:pt idx="0">
                  <c:v>Proporção de idosos hipertensos e/ou diabéticos com solicitação de exames complementares periódicos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12.xls]Indicadores'!$D$18:$F$18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12.xls]Indicadores'!$D$19:$F$19</c:f>
              <c:numCache>
                <c:formatCode>0.0%</c:formatCode>
                <c:ptCount val="3"/>
                <c:pt idx="0">
                  <c:v>0.8787878787878789</c:v>
                </c:pt>
                <c:pt idx="1">
                  <c:v>0.83552631578947367</c:v>
                </c:pt>
                <c:pt idx="2">
                  <c:v>0.99176954732510292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12224"/>
        <c:axId val="60486144"/>
      </c:barChart>
      <c:catAx>
        <c:axId val="3621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486144"/>
        <c:crosses val="autoZero"/>
        <c:auto val="1"/>
        <c:lblAlgn val="ctr"/>
        <c:lblOffset val="100"/>
        <c:noMultiLvlLbl val="0"/>
      </c:catAx>
      <c:valAx>
        <c:axId val="604861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212224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2327821710286159"/>
          <c:y val="0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290333695278727"/>
          <c:y val="0.36437318994573548"/>
          <c:w val="0.8467750271459048"/>
          <c:h val="0.5182196479228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12.xls]Indicadores'!$C$24</c:f>
              <c:strCache>
                <c:ptCount val="1"/>
                <c:pt idx="0">
                  <c:v>Proporção de idosos com prescrição de medicamentos  da Farmácia Popular priorizada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12.xls]Indicadores'!$D$24:$F$24</c:f>
              <c:numCache>
                <c:formatCode>0.0%</c:formatCode>
                <c:ptCount val="3"/>
                <c:pt idx="0">
                  <c:v>0.68181818181818177</c:v>
                </c:pt>
                <c:pt idx="1">
                  <c:v>0.65555555555555578</c:v>
                </c:pt>
                <c:pt idx="2">
                  <c:v>0.67050691244239646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015424"/>
        <c:axId val="37106752"/>
      </c:barChart>
      <c:catAx>
        <c:axId val="7901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106752"/>
        <c:crosses val="autoZero"/>
        <c:auto val="1"/>
        <c:lblAlgn val="ctr"/>
        <c:lblOffset val="100"/>
        <c:noMultiLvlLbl val="0"/>
      </c:catAx>
      <c:valAx>
        <c:axId val="3710675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015424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0546635169191727"/>
          <c:y val="4.061718938644057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6969888277083888E-2"/>
          <c:y val="0.3358496754305636"/>
          <c:w val="0.86262796446489221"/>
          <c:h val="0.55471800323924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12.xls]Indicadores'!$C$34</c:f>
              <c:strCache>
                <c:ptCount val="1"/>
                <c:pt idx="0">
                  <c:v>Proporção de idosos acamados ou com problemas de locomoção com visita domiciliar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12.xls]Indicadores'!$D$34:$F$34</c:f>
              <c:numCache>
                <c:formatCode>0.0%</c:formatCode>
                <c:ptCount val="3"/>
                <c:pt idx="0">
                  <c:v>0.75862068965517271</c:v>
                </c:pt>
                <c:pt idx="1">
                  <c:v>0.83333333333333348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19072"/>
        <c:axId val="42099264"/>
      </c:barChart>
      <c:catAx>
        <c:axId val="3641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099264"/>
        <c:crosses val="autoZero"/>
        <c:auto val="1"/>
        <c:lblAlgn val="ctr"/>
        <c:lblOffset val="100"/>
        <c:noMultiLvlLbl val="0"/>
      </c:catAx>
      <c:valAx>
        <c:axId val="420992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419072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1372531320049406"/>
          <c:y val="2.581014033671055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500012305487165"/>
          <c:y val="0.31358885017421612"/>
          <c:w val="0.83266211002680623"/>
          <c:h val="0.585365853658536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12.xls]Indicadores'!$C$39</c:f>
              <c:strCache>
                <c:ptCount val="1"/>
                <c:pt idx="0">
                  <c:v>Proporção de idosos com verificação da pressão arterial na última consulta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12.xls]Indicadores'!$D$38:$F$38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12.xls]Indicadores'!$D$39:$F$39</c:f>
              <c:numCache>
                <c:formatCode>0.0%</c:formatCode>
                <c:ptCount val="3"/>
                <c:pt idx="0">
                  <c:v>1</c:v>
                </c:pt>
                <c:pt idx="1">
                  <c:v>0.98888888888888893</c:v>
                </c:pt>
                <c:pt idx="2">
                  <c:v>0.99308755760368661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21120"/>
        <c:axId val="42101568"/>
      </c:barChart>
      <c:catAx>
        <c:axId val="3642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101568"/>
        <c:crosses val="autoZero"/>
        <c:auto val="1"/>
        <c:lblAlgn val="ctr"/>
        <c:lblOffset val="100"/>
        <c:noMultiLvlLbl val="0"/>
      </c:catAx>
      <c:valAx>
        <c:axId val="421015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421120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531699469289737"/>
          <c:y val="0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474849094567406"/>
          <c:y val="0.37301731855049669"/>
          <c:w val="0.83299798792756541"/>
          <c:h val="0.515875015016644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12.xls]Indicadores'!$D$43:$F$43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12.xls]Indicadores'!$D$44:$F$44</c:f>
              <c:numCache>
                <c:formatCode>0.0%</c:formatCode>
                <c:ptCount val="3"/>
                <c:pt idx="0">
                  <c:v>0.90697674418604646</c:v>
                </c:pt>
                <c:pt idx="1">
                  <c:v>0.85714285714285721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637760"/>
        <c:axId val="37106176"/>
      </c:barChart>
      <c:catAx>
        <c:axId val="9163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106176"/>
        <c:crosses val="autoZero"/>
        <c:auto val="1"/>
        <c:lblAlgn val="ctr"/>
        <c:lblOffset val="100"/>
        <c:noMultiLvlLbl val="0"/>
      </c:catAx>
      <c:valAx>
        <c:axId val="371061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637760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2665968901126626"/>
          <c:y val="2.6350461133069828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678961925968821"/>
          <c:y val="0.35573191184672959"/>
          <c:w val="0.83026750676505523"/>
          <c:h val="0.52964529097179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idosos semana 12.xls]Indicadores'!$C$49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idosos semana 12.xls]Indicadores'!$D$48:$F$48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idosos semana 12.xls]Indicadores'!$D$49:$F$49</c:f>
              <c:numCache>
                <c:formatCode>0.0%</c:formatCode>
                <c:ptCount val="3"/>
                <c:pt idx="0">
                  <c:v>0.79090909090909101</c:v>
                </c:pt>
                <c:pt idx="1">
                  <c:v>0.78888888888888897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99520"/>
        <c:axId val="42105600"/>
      </c:barChart>
      <c:catAx>
        <c:axId val="4189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105600"/>
        <c:crosses val="autoZero"/>
        <c:auto val="1"/>
        <c:lblAlgn val="ctr"/>
        <c:lblOffset val="100"/>
        <c:noMultiLvlLbl val="0"/>
      </c:catAx>
      <c:valAx>
        <c:axId val="421056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899520"/>
        <c:crosses val="autoZero"/>
        <c:crossBetween val="between"/>
        <c:majorUnit val="0.2"/>
        <c:minorUnit val="4.000000000000001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93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04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30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01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04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22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91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15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54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6602-17C9-4B42-BC65-E5439A542C65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46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26602-17C9-4B42-BC65-E5439A542C65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90AA2-05E5-4636-963A-D5BB06AC3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58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300" b="1" dirty="0">
                <a:latin typeface="Garamond" pitchFamily="18" charset="0"/>
              </a:rPr>
              <a:t>MELHORIA DA ATENÇÃO AOS IDOSOS DA UNIDADE DE SAÚDE DR. ELVIO BASSO DO MUNICÍPIO DE BARÃO DE COTEGIPE –RS</a:t>
            </a:r>
            <a:r>
              <a:rPr lang="pt-BR" dirty="0">
                <a:latin typeface="Garamond" pitchFamily="18" charset="0"/>
              </a:rPr>
              <a:t/>
            </a:r>
            <a:br>
              <a:rPr lang="pt-BR" dirty="0">
                <a:latin typeface="Garamond" pitchFamily="18" charset="0"/>
              </a:rPr>
            </a:br>
            <a:endParaRPr lang="pt-BR" dirty="0">
              <a:latin typeface="Garamond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700" dirty="0" smtClean="0">
                <a:latin typeface="Garamond" pitchFamily="18" charset="0"/>
              </a:rPr>
              <a:t>Deborah Todeschini</a:t>
            </a:r>
          </a:p>
          <a:p>
            <a:pPr algn="l"/>
            <a:endParaRPr lang="pt-BR" sz="2700" dirty="0" smtClean="0">
              <a:latin typeface="Garamond" pitchFamily="18" charset="0"/>
            </a:endParaRPr>
          </a:p>
          <a:p>
            <a:pPr algn="l"/>
            <a:r>
              <a:rPr lang="pt-BR" sz="2700" dirty="0" smtClean="0">
                <a:latin typeface="Garamond" pitchFamily="18" charset="0"/>
              </a:rPr>
              <a:t>Orientadora: Alexandra Rosa Martins</a:t>
            </a:r>
            <a:endParaRPr lang="pt-BR" sz="27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marL="342900" lvl="1" indent="-342900" algn="just">
              <a:buFont typeface="Arial" pitchFamily="34" charset="0"/>
              <a:buChar char="•"/>
            </a:pPr>
            <a:endParaRPr lang="pt-BR" b="1" dirty="0" smtClean="0">
              <a:latin typeface="Garamond" pitchFamily="18" charset="0"/>
            </a:endParaRP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pt-BR" b="1" dirty="0" smtClean="0">
                <a:latin typeface="Garamond" pitchFamily="18" charset="0"/>
              </a:rPr>
              <a:t>Meta </a:t>
            </a:r>
            <a:r>
              <a:rPr lang="pt-BR" b="1" dirty="0" smtClean="0">
                <a:latin typeface="Garamond" pitchFamily="18" charset="0"/>
              </a:rPr>
              <a:t>2.2 </a:t>
            </a:r>
            <a:r>
              <a:rPr lang="pt-BR" dirty="0" smtClean="0">
                <a:latin typeface="Garamond" pitchFamily="18" charset="0"/>
              </a:rPr>
              <a:t>Realizar exame clínico apropriado em 100% das consultas, incluindo exame físico dos pés, com palpação dos pulsos tibial posterior e pedioso e medida da sensibilidade a cada 3 meses para diabéticos.</a:t>
            </a:r>
          </a:p>
          <a:p>
            <a:pPr marL="342900" lvl="1" indent="-342900">
              <a:buNone/>
            </a:pPr>
            <a:r>
              <a:rPr lang="pt-BR" sz="2700" dirty="0" smtClean="0">
                <a:latin typeface="Garamond" pitchFamily="18" charset="0"/>
              </a:rPr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dirty="0" smtClean="0">
              <a:latin typeface="Garamond" pitchFamily="18" charset="0"/>
            </a:endParaRP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445621"/>
              </p:ext>
            </p:extLst>
          </p:nvPr>
        </p:nvGraphicFramePr>
        <p:xfrm>
          <a:off x="2411760" y="3717032"/>
          <a:ext cx="4447396" cy="258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268760"/>
            <a:ext cx="8651304" cy="4857403"/>
          </a:xfrm>
        </p:spPr>
        <p:txBody>
          <a:bodyPr/>
          <a:lstStyle/>
          <a:p>
            <a:pPr lvl="1" algn="just">
              <a:buFont typeface="Arial" charset="0"/>
              <a:buChar char="•"/>
            </a:pPr>
            <a:endParaRPr lang="pt-BR" b="1" dirty="0" smtClean="0">
              <a:latin typeface="Garamond" pitchFamily="18" charset="0"/>
            </a:endParaRPr>
          </a:p>
          <a:p>
            <a:pPr lvl="1" algn="just">
              <a:buFont typeface="Arial" charset="0"/>
              <a:buChar char="•"/>
            </a:pPr>
            <a:r>
              <a:rPr lang="pt-BR" b="1" dirty="0" smtClean="0">
                <a:latin typeface="Garamond" pitchFamily="18" charset="0"/>
              </a:rPr>
              <a:t>Meta </a:t>
            </a:r>
            <a:r>
              <a:rPr lang="pt-BR" b="1" dirty="0">
                <a:latin typeface="Garamond" pitchFamily="18" charset="0"/>
              </a:rPr>
              <a:t>2.3. </a:t>
            </a:r>
            <a:r>
              <a:rPr lang="pt-BR" dirty="0">
                <a:latin typeface="Garamond" pitchFamily="18" charset="0"/>
              </a:rPr>
              <a:t>Realizar a solicitação de exames complementares periódicos em 100% dos idosos hipertensos e/ou diabéticos.</a:t>
            </a: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endParaRPr lang="pt-BR" dirty="0"/>
          </a:p>
        </p:txBody>
      </p:sp>
      <p:graphicFrame>
        <p:nvGraphicFramePr>
          <p:cNvPr id="6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098966"/>
              </p:ext>
            </p:extLst>
          </p:nvPr>
        </p:nvGraphicFramePr>
        <p:xfrm>
          <a:off x="2195736" y="3356992"/>
          <a:ext cx="482453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1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b="1" dirty="0">
                <a:latin typeface="Garamond" pitchFamily="18" charset="0"/>
              </a:rPr>
              <a:t>Meta 2.4.</a:t>
            </a:r>
            <a:r>
              <a:rPr lang="pt-BR" dirty="0">
                <a:latin typeface="Garamond" pitchFamily="18" charset="0"/>
              </a:rPr>
              <a:t> Priorizar a prescrição de medicamentos da Farmácia Popular a 100% dos idosos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sz="2700" dirty="0" smtClean="0">
              <a:latin typeface="Garamond" pitchFamily="18" charset="0"/>
            </a:endParaRPr>
          </a:p>
          <a:p>
            <a:endParaRPr lang="pt-BR" dirty="0"/>
          </a:p>
        </p:txBody>
      </p:sp>
      <p:graphicFrame>
        <p:nvGraphicFramePr>
          <p:cNvPr id="4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009461"/>
              </p:ext>
            </p:extLst>
          </p:nvPr>
        </p:nvGraphicFramePr>
        <p:xfrm>
          <a:off x="1835696" y="2852936"/>
          <a:ext cx="526692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6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pt-BR" sz="2800" b="1" dirty="0" smtClean="0">
              <a:latin typeface="Garamond" pitchFamily="18" charset="0"/>
            </a:endParaRPr>
          </a:p>
          <a:p>
            <a:endParaRPr lang="pt-BR" sz="2800" b="1" dirty="0">
              <a:latin typeface="Garamond" pitchFamily="18" charset="0"/>
            </a:endParaRPr>
          </a:p>
          <a:p>
            <a:r>
              <a:rPr lang="pt-BR" sz="2800" b="1" dirty="0" smtClean="0">
                <a:latin typeface="Garamond" pitchFamily="18" charset="0"/>
              </a:rPr>
              <a:t>Meta </a:t>
            </a:r>
            <a:r>
              <a:rPr lang="pt-BR" sz="2800" b="1" dirty="0">
                <a:latin typeface="Garamond" pitchFamily="18" charset="0"/>
              </a:rPr>
              <a:t>2.5.</a:t>
            </a:r>
            <a:r>
              <a:rPr lang="pt-BR" sz="2800" dirty="0">
                <a:latin typeface="Garamond" pitchFamily="18" charset="0"/>
              </a:rPr>
              <a:t>Cadastrar 100% dos idosos acamados ou com problemas de locomoção. </a:t>
            </a:r>
          </a:p>
          <a:p>
            <a:r>
              <a:rPr lang="pt-BR" sz="2800" b="1" dirty="0">
                <a:latin typeface="Garamond" pitchFamily="18" charset="0"/>
              </a:rPr>
              <a:t>Meta 2.6.</a:t>
            </a:r>
            <a:r>
              <a:rPr lang="pt-BR" sz="2800" dirty="0">
                <a:latin typeface="Garamond" pitchFamily="18" charset="0"/>
              </a:rPr>
              <a:t> Realizar visita domiciliar a 100% dos idosos acamados ou com problemas de locomoção.</a:t>
            </a:r>
          </a:p>
          <a:p>
            <a:endParaRPr lang="pt-BR" dirty="0"/>
          </a:p>
        </p:txBody>
      </p: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343201"/>
              </p:ext>
            </p:extLst>
          </p:nvPr>
        </p:nvGraphicFramePr>
        <p:xfrm>
          <a:off x="1882044" y="3717032"/>
          <a:ext cx="54006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1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6632"/>
            <a:ext cx="8686800" cy="6009531"/>
          </a:xfrm>
        </p:spPr>
        <p:txBody>
          <a:bodyPr/>
          <a:lstStyle/>
          <a:p>
            <a:pPr lvl="1">
              <a:buFont typeface="Arial" charset="0"/>
              <a:buChar char="•"/>
            </a:pPr>
            <a:endParaRPr lang="pt-BR" sz="2700" dirty="0" smtClean="0"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latin typeface="Garamond" pitchFamily="18" charset="0"/>
            </a:endParaRPr>
          </a:p>
          <a:p>
            <a:pPr lvl="1" algn="just">
              <a:buFont typeface="Arial" charset="0"/>
              <a:buChar char="•"/>
            </a:pPr>
            <a:r>
              <a:rPr lang="pt-BR" b="1" dirty="0" smtClean="0">
                <a:latin typeface="Garamond" pitchFamily="18" charset="0"/>
              </a:rPr>
              <a:t>Meta </a:t>
            </a:r>
            <a:r>
              <a:rPr lang="pt-BR" b="1" dirty="0">
                <a:latin typeface="Garamond" pitchFamily="18" charset="0"/>
              </a:rPr>
              <a:t>2.7.</a:t>
            </a:r>
            <a:r>
              <a:rPr lang="pt-BR" dirty="0">
                <a:latin typeface="Garamond" pitchFamily="18" charset="0"/>
              </a:rPr>
              <a:t> Rastrear 100% dos idosos para Hipertensão Arterial Sistêmica (HAS).</a:t>
            </a: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</a:endParaRP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pt-BR" sz="2700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pt-BR" sz="2700" dirty="0" smtClean="0">
              <a:solidFill>
                <a:srgbClr val="0070C0"/>
              </a:solidFill>
            </a:endParaRPr>
          </a:p>
          <a:p>
            <a:endParaRPr lang="pt-BR" dirty="0"/>
          </a:p>
        </p:txBody>
      </p:sp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895759"/>
              </p:ext>
            </p:extLst>
          </p:nvPr>
        </p:nvGraphicFramePr>
        <p:xfrm>
          <a:off x="1835696" y="3140968"/>
          <a:ext cx="518457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2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algn="just"/>
            <a:r>
              <a:rPr lang="pt-BR" sz="2800" b="1" dirty="0">
                <a:latin typeface="Garamond" pitchFamily="18" charset="0"/>
              </a:rPr>
              <a:t>Meta 2.8</a:t>
            </a:r>
            <a:r>
              <a:rPr lang="pt-BR" sz="2800" dirty="0">
                <a:latin typeface="Garamond" pitchFamily="18" charset="0"/>
              </a:rPr>
              <a:t>. Rastrear 100% dos idosos com pressão arterial sustentada maior que 135/80 mmHg para Diabetes Mellitus (DM).</a:t>
            </a:r>
          </a:p>
          <a:p>
            <a:endParaRPr lang="pt-BR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975387"/>
              </p:ext>
            </p:extLst>
          </p:nvPr>
        </p:nvGraphicFramePr>
        <p:xfrm>
          <a:off x="1907704" y="3212976"/>
          <a:ext cx="525658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35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641379"/>
          </a:xfrm>
        </p:spPr>
        <p:txBody>
          <a:bodyPr/>
          <a:lstStyle/>
          <a:p>
            <a:pPr algn="just"/>
            <a:r>
              <a:rPr lang="pt-BR" sz="2800" b="1" dirty="0" smtClean="0">
                <a:latin typeface="Garamond" pitchFamily="18" charset="0"/>
              </a:rPr>
              <a:t>Meta </a:t>
            </a:r>
            <a:r>
              <a:rPr lang="pt-BR" sz="2800" b="1" dirty="0">
                <a:latin typeface="Garamond" pitchFamily="18" charset="0"/>
              </a:rPr>
              <a:t>2.9.</a:t>
            </a:r>
            <a:r>
              <a:rPr lang="pt-BR" sz="2800" dirty="0">
                <a:latin typeface="Garamond" pitchFamily="18" charset="0"/>
              </a:rPr>
              <a:t> Realizar avaliação da necessidade de atendimento odontológico em 100% dos idosos.</a:t>
            </a: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endParaRPr lang="pt-BR" dirty="0"/>
          </a:p>
        </p:txBody>
      </p:sp>
      <p:graphicFrame>
        <p:nvGraphicFramePr>
          <p:cNvPr id="5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715233"/>
              </p:ext>
            </p:extLst>
          </p:nvPr>
        </p:nvGraphicFramePr>
        <p:xfrm>
          <a:off x="1907704" y="2852936"/>
          <a:ext cx="525658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0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>
                <a:latin typeface="Garamond" pitchFamily="18" charset="0"/>
              </a:rPr>
              <a:t>Meta 2.10</a:t>
            </a:r>
            <a:r>
              <a:rPr lang="pt-BR" sz="2800" dirty="0">
                <a:latin typeface="Garamond" pitchFamily="18" charset="0"/>
              </a:rPr>
              <a:t>. Realizar a primeira consulta odontológica para 100% dos idosos.</a:t>
            </a:r>
          </a:p>
          <a:p>
            <a:endParaRPr lang="pt-BR" dirty="0"/>
          </a:p>
        </p:txBody>
      </p:sp>
      <p:graphicFrame>
        <p:nvGraphicFramePr>
          <p:cNvPr id="4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114515"/>
              </p:ext>
            </p:extLst>
          </p:nvPr>
        </p:nvGraphicFramePr>
        <p:xfrm>
          <a:off x="1835696" y="3068960"/>
          <a:ext cx="525658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latin typeface="Garamond" pitchFamily="18" charset="0"/>
              </a:rPr>
              <a:t>Objetivos, 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917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 </a:t>
            </a:r>
            <a:r>
              <a:rPr lang="pt-BR" sz="2800" b="1" dirty="0">
                <a:latin typeface="Garamond" pitchFamily="18" charset="0"/>
              </a:rPr>
              <a:t>3</a:t>
            </a:r>
            <a:r>
              <a:rPr lang="pt-BR" sz="2800" dirty="0">
                <a:latin typeface="Garamond" pitchFamily="18" charset="0"/>
              </a:rPr>
              <a:t>. Melhorar a adesão dos idosos ao Programa de Saúde do Idoso</a:t>
            </a:r>
          </a:p>
          <a:p>
            <a:r>
              <a:rPr lang="pt-BR" sz="2800" b="1" dirty="0">
                <a:latin typeface="Garamond" pitchFamily="18" charset="0"/>
              </a:rPr>
              <a:t>Meta 3.1. </a:t>
            </a:r>
            <a:r>
              <a:rPr lang="pt-BR" sz="2800" dirty="0">
                <a:latin typeface="Garamond" pitchFamily="18" charset="0"/>
              </a:rPr>
              <a:t>Buscar 100% dos idosos faltosos às consultas programadas.</a:t>
            </a: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t-BR" dirty="0"/>
          </a:p>
        </p:txBody>
      </p:sp>
      <p:graphicFrame>
        <p:nvGraphicFramePr>
          <p:cNvPr id="5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008982"/>
              </p:ext>
            </p:extLst>
          </p:nvPr>
        </p:nvGraphicFramePr>
        <p:xfrm>
          <a:off x="1907704" y="3429000"/>
          <a:ext cx="547260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5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b="1" dirty="0">
                <a:latin typeface="Garamond" pitchFamily="18" charset="0"/>
              </a:rPr>
              <a:t>Objetivo 4. </a:t>
            </a:r>
            <a:r>
              <a:rPr lang="pt-BR" sz="2800" dirty="0">
                <a:latin typeface="Garamond" pitchFamily="18" charset="0"/>
              </a:rPr>
              <a:t>Melhorar o registro das informações</a:t>
            </a:r>
          </a:p>
          <a:p>
            <a:pPr algn="just"/>
            <a:r>
              <a:rPr lang="pt-BR" sz="2800" b="1" dirty="0">
                <a:latin typeface="Garamond" pitchFamily="18" charset="0"/>
              </a:rPr>
              <a:t>Meta 4.1.</a:t>
            </a:r>
            <a:r>
              <a:rPr lang="pt-BR" sz="2800" dirty="0">
                <a:latin typeface="Garamond" pitchFamily="18" charset="0"/>
              </a:rPr>
              <a:t> Manter registro específico de 100% das pessoas idosas.</a:t>
            </a:r>
          </a:p>
          <a:p>
            <a:endParaRPr lang="pt-BR" dirty="0"/>
          </a:p>
        </p:txBody>
      </p:sp>
      <p:graphicFrame>
        <p:nvGraphicFramePr>
          <p:cNvPr id="4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353316"/>
              </p:ext>
            </p:extLst>
          </p:nvPr>
        </p:nvGraphicFramePr>
        <p:xfrm>
          <a:off x="1835696" y="3212976"/>
          <a:ext cx="561662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67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Introdução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Garamond" pitchFamily="18" charset="0"/>
              </a:rPr>
              <a:t>No Brasil </a:t>
            </a:r>
          </a:p>
          <a:p>
            <a:r>
              <a:rPr lang="pt-BR" sz="2800" dirty="0" smtClean="0">
                <a:latin typeface="Garamond" pitchFamily="18" charset="0"/>
              </a:rPr>
              <a:t>População de 6784 hab. em 03/2014</a:t>
            </a:r>
          </a:p>
          <a:p>
            <a:pPr lvl="2"/>
            <a:r>
              <a:rPr lang="pt-BR" sz="2800" dirty="0" smtClean="0">
                <a:latin typeface="Garamond" pitchFamily="18" charset="0"/>
              </a:rPr>
              <a:t>Idosos 926 (13,64%)</a:t>
            </a:r>
          </a:p>
          <a:p>
            <a:pPr marL="914400" lvl="2" indent="0">
              <a:buNone/>
            </a:pPr>
            <a:endParaRPr lang="pt-BR" sz="2800" dirty="0" smtClean="0">
              <a:latin typeface="Garamond" pitchFamily="18" charset="0"/>
            </a:endParaRPr>
          </a:p>
          <a:p>
            <a:r>
              <a:rPr lang="pt-BR" sz="2800" dirty="0" smtClean="0">
                <a:latin typeface="Garamond" pitchFamily="18" charset="0"/>
              </a:rPr>
              <a:t>População de 6845 hab. em 12/2014</a:t>
            </a:r>
          </a:p>
          <a:p>
            <a:pPr lvl="2"/>
            <a:r>
              <a:rPr lang="pt-BR" sz="2800" dirty="0" smtClean="0">
                <a:latin typeface="Garamond" pitchFamily="18" charset="0"/>
              </a:rPr>
              <a:t>Idosos 1346 (19,66%)</a:t>
            </a:r>
          </a:p>
          <a:p>
            <a:pPr marL="914400" lvl="2" indent="0">
              <a:buNone/>
            </a:pPr>
            <a:r>
              <a:rPr lang="pt-BR" sz="2800" dirty="0" smtClean="0">
                <a:latin typeface="Garamond" pitchFamily="18" charset="0"/>
              </a:rPr>
              <a:t>Aumento de 61 habitantes, 420 idosos em 9 meses.</a:t>
            </a:r>
          </a:p>
          <a:p>
            <a:pPr marL="914400" lvl="2" indent="0">
              <a:buNone/>
            </a:pPr>
            <a:endParaRPr lang="pt-BR" dirty="0" smtClean="0">
              <a:latin typeface="Garamond" pitchFamily="18" charset="0"/>
            </a:endParaRPr>
          </a:p>
          <a:p>
            <a:pPr marL="914400" lvl="2" indent="0">
              <a:buNone/>
            </a:pPr>
            <a:r>
              <a:rPr lang="pt-BR" sz="2100" dirty="0" smtClean="0">
                <a:latin typeface="Garamond" pitchFamily="18" charset="0"/>
              </a:rPr>
              <a:t>*SIAB</a:t>
            </a:r>
            <a:endParaRPr lang="pt-BR" sz="21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9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268760"/>
            <a:ext cx="8651304" cy="4857403"/>
          </a:xfrm>
        </p:spPr>
        <p:txBody>
          <a:bodyPr/>
          <a:lstStyle/>
          <a:p>
            <a:pPr lvl="1" algn="just">
              <a:buFont typeface="Arial" charset="0"/>
              <a:buChar char="•"/>
            </a:pPr>
            <a:r>
              <a:rPr lang="pt-BR" b="1" dirty="0" smtClean="0">
                <a:latin typeface="Garamond" pitchFamily="18" charset="0"/>
              </a:rPr>
              <a:t>Meta </a:t>
            </a:r>
            <a:r>
              <a:rPr lang="pt-BR" b="1" dirty="0">
                <a:latin typeface="Garamond" pitchFamily="18" charset="0"/>
              </a:rPr>
              <a:t>4.2.</a:t>
            </a:r>
            <a:r>
              <a:rPr lang="pt-BR" dirty="0">
                <a:latin typeface="Garamond" pitchFamily="18" charset="0"/>
              </a:rPr>
              <a:t> Distribuir a Caderneta de Saúde da Pessoa Idosa a 100% dos idosos cadastrados</a:t>
            </a: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099640"/>
              </p:ext>
            </p:extLst>
          </p:nvPr>
        </p:nvGraphicFramePr>
        <p:xfrm>
          <a:off x="1907704" y="2636912"/>
          <a:ext cx="547260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994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pt-BR" sz="2800" b="1" dirty="0">
                <a:latin typeface="Garamond" pitchFamily="18" charset="0"/>
              </a:rPr>
              <a:t>Objetivo 5. </a:t>
            </a:r>
            <a:r>
              <a:rPr lang="pt-BR" sz="2800" dirty="0">
                <a:latin typeface="Garamond" pitchFamily="18" charset="0"/>
              </a:rPr>
              <a:t>Mapear os idosos de risco da área de abrangência</a:t>
            </a:r>
          </a:p>
          <a:p>
            <a:r>
              <a:rPr lang="pt-BR" sz="2800" b="1" dirty="0">
                <a:latin typeface="Garamond" pitchFamily="18" charset="0"/>
              </a:rPr>
              <a:t>Meta5.1. </a:t>
            </a:r>
            <a:r>
              <a:rPr lang="pt-BR" sz="2800" dirty="0">
                <a:latin typeface="Garamond" pitchFamily="18" charset="0"/>
              </a:rPr>
              <a:t>Rastrear 100% das pessoas idosas para risco de morbimortalidade.</a:t>
            </a:r>
          </a:p>
          <a:p>
            <a:endParaRPr lang="pt-BR" dirty="0"/>
          </a:p>
        </p:txBody>
      </p:sp>
      <p:graphicFrame>
        <p:nvGraphicFramePr>
          <p:cNvPr id="4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86747"/>
              </p:ext>
            </p:extLst>
          </p:nvPr>
        </p:nvGraphicFramePr>
        <p:xfrm>
          <a:off x="1619672" y="3356992"/>
          <a:ext cx="568863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00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Garamond" pitchFamily="18" charset="0"/>
              </a:rPr>
              <a:t>Meta 5.2.</a:t>
            </a:r>
            <a:r>
              <a:rPr lang="pt-BR" sz="2800" dirty="0">
                <a:latin typeface="Garamond" pitchFamily="18" charset="0"/>
              </a:rPr>
              <a:t> Investigar a presença de indicadores de fragilização na velhice em 100% das pessoas idosas.</a:t>
            </a: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</p:txBody>
      </p:sp>
      <p:graphicFrame>
        <p:nvGraphicFramePr>
          <p:cNvPr id="5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1294197"/>
              </p:ext>
            </p:extLst>
          </p:nvPr>
        </p:nvGraphicFramePr>
        <p:xfrm>
          <a:off x="1691680" y="2636912"/>
          <a:ext cx="547260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04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>
                <a:latin typeface="Garamond" pitchFamily="18" charset="0"/>
              </a:rPr>
              <a:t>Meta 5.3.</a:t>
            </a:r>
            <a:r>
              <a:rPr lang="pt-BR" sz="2800" dirty="0">
                <a:latin typeface="Garamond" pitchFamily="18" charset="0"/>
              </a:rPr>
              <a:t> Avaliar a rede social de 100% dos idosos</a:t>
            </a:r>
          </a:p>
          <a:p>
            <a:endParaRPr lang="pt-BR" dirty="0"/>
          </a:p>
        </p:txBody>
      </p:sp>
      <p:graphicFrame>
        <p:nvGraphicFramePr>
          <p:cNvPr id="4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88481"/>
              </p:ext>
            </p:extLst>
          </p:nvPr>
        </p:nvGraphicFramePr>
        <p:xfrm>
          <a:off x="1763688" y="2924944"/>
          <a:ext cx="54006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796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/>
            <a:r>
              <a:rPr lang="pt-BR" sz="2800" b="1" dirty="0">
                <a:latin typeface="Garamond" pitchFamily="18" charset="0"/>
              </a:rPr>
              <a:t>Objetivo 6. </a:t>
            </a:r>
            <a:r>
              <a:rPr lang="pt-BR" sz="2800" dirty="0">
                <a:latin typeface="Garamond" pitchFamily="18" charset="0"/>
              </a:rPr>
              <a:t>Promover a saúde dos idosos</a:t>
            </a:r>
          </a:p>
          <a:p>
            <a:pPr algn="just"/>
            <a:r>
              <a:rPr lang="pt-BR" sz="2800" b="1" dirty="0">
                <a:latin typeface="Garamond" pitchFamily="18" charset="0"/>
              </a:rPr>
              <a:t>Meta 6.1</a:t>
            </a:r>
            <a:r>
              <a:rPr lang="pt-BR" sz="2800" dirty="0">
                <a:latin typeface="Garamond" pitchFamily="18" charset="0"/>
              </a:rPr>
              <a:t>. Garantir orientação nutricional para hábitos alimentares saudáveis a 100% das pessoas idosas.</a:t>
            </a: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lvl="1" indent="0">
              <a:buNone/>
            </a:pPr>
            <a:endParaRPr lang="pt-BR" sz="27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Font typeface="Arial" charset="0"/>
              <a:buChar char="•"/>
            </a:pPr>
            <a:endParaRPr lang="pt-BR" sz="2700" dirty="0" smtClean="0">
              <a:latin typeface="Garamond" pitchFamily="18" charset="0"/>
            </a:endParaRPr>
          </a:p>
          <a:p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451884"/>
              </p:ext>
            </p:extLst>
          </p:nvPr>
        </p:nvGraphicFramePr>
        <p:xfrm>
          <a:off x="1619672" y="3068960"/>
          <a:ext cx="561662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67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b="1" dirty="0">
                <a:latin typeface="Garamond" pitchFamily="18" charset="0"/>
              </a:rPr>
              <a:t>Meta 6.2. </a:t>
            </a:r>
            <a:r>
              <a:rPr lang="pt-BR" sz="2800" dirty="0">
                <a:latin typeface="Garamond" pitchFamily="18" charset="0"/>
              </a:rPr>
              <a:t>Garantir orientação para a prática regular de atividade física a 100% idosos.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101655"/>
              </p:ext>
            </p:extLst>
          </p:nvPr>
        </p:nvGraphicFramePr>
        <p:xfrm>
          <a:off x="1763688" y="2924944"/>
          <a:ext cx="54006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931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112568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Garamond" pitchFamily="18" charset="0"/>
              </a:rPr>
              <a:t>Meta 6.3. </a:t>
            </a:r>
            <a:r>
              <a:rPr lang="pt-BR" sz="2800" dirty="0">
                <a:latin typeface="Garamond" pitchFamily="18" charset="0"/>
              </a:rPr>
              <a:t>Garantir orientações sobre higiene bucal (incluindo higiene de próteses dentárias) para 100% dos idosos cadastrados.</a:t>
            </a:r>
          </a:p>
          <a:p>
            <a:pPr lvl="1">
              <a:buFont typeface="Arial" charset="0"/>
              <a:buChar char="•"/>
            </a:pPr>
            <a:endParaRPr lang="pt-BR" dirty="0">
              <a:solidFill>
                <a:srgbClr val="0070C0"/>
              </a:solidFill>
            </a:endParaRPr>
          </a:p>
        </p:txBody>
      </p:sp>
      <p:graphicFrame>
        <p:nvGraphicFramePr>
          <p:cNvPr id="4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677365"/>
              </p:ext>
            </p:extLst>
          </p:nvPr>
        </p:nvGraphicFramePr>
        <p:xfrm>
          <a:off x="1763688" y="3068960"/>
          <a:ext cx="547260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91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Discussão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39484"/>
          </a:xfrm>
        </p:spPr>
        <p:txBody>
          <a:bodyPr>
            <a:normAutofit lnSpcReduction="10000"/>
          </a:bodyPr>
          <a:lstStyle/>
          <a:p>
            <a:r>
              <a:rPr lang="pt-BR" sz="2800" dirty="0">
                <a:latin typeface="Garamond" pitchFamily="18" charset="0"/>
              </a:rPr>
              <a:t>Importância para a </a:t>
            </a:r>
            <a:r>
              <a:rPr lang="pt-BR" sz="2800" dirty="0" smtClean="0">
                <a:latin typeface="Garamond" pitchFamily="18" charset="0"/>
              </a:rPr>
              <a:t>equipe: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Continuidade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Garamond" pitchFamily="18" charset="0"/>
              </a:rPr>
              <a:t>I</a:t>
            </a:r>
            <a:r>
              <a:rPr lang="pt-BR" dirty="0" smtClean="0">
                <a:latin typeface="Garamond" pitchFamily="18" charset="0"/>
              </a:rPr>
              <a:t>ntegração </a:t>
            </a:r>
            <a:r>
              <a:rPr lang="pt-BR" dirty="0">
                <a:latin typeface="Garamond" pitchFamily="18" charset="0"/>
              </a:rPr>
              <a:t>da equipe </a:t>
            </a:r>
            <a:r>
              <a:rPr lang="pt-BR" dirty="0" smtClean="0">
                <a:latin typeface="Garamond" pitchFamily="18" charset="0"/>
              </a:rPr>
              <a:t>	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Garamond" pitchFamily="18" charset="0"/>
              </a:rPr>
              <a:t>D</a:t>
            </a:r>
            <a:r>
              <a:rPr lang="pt-BR" dirty="0" smtClean="0">
                <a:latin typeface="Garamond" pitchFamily="18" charset="0"/>
              </a:rPr>
              <a:t>efinição </a:t>
            </a:r>
            <a:r>
              <a:rPr lang="pt-BR" dirty="0">
                <a:latin typeface="Garamond" pitchFamily="18" charset="0"/>
              </a:rPr>
              <a:t>das tarefas </a:t>
            </a:r>
            <a:endParaRPr lang="pt-BR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Ficha-espelho </a:t>
            </a:r>
            <a:r>
              <a:rPr lang="pt-BR" dirty="0">
                <a:latin typeface="Garamond" pitchFamily="18" charset="0"/>
              </a:rPr>
              <a:t>poupando tempo na busca de informações no prontuário </a:t>
            </a:r>
            <a:r>
              <a:rPr lang="pt-BR" dirty="0" smtClean="0">
                <a:latin typeface="Garamond" pitchFamily="18" charset="0"/>
              </a:rPr>
              <a:t>eletrônico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Garamond" pitchFamily="18" charset="0"/>
              </a:rPr>
              <a:t>C</a:t>
            </a:r>
            <a:r>
              <a:rPr lang="pt-BR" dirty="0" smtClean="0">
                <a:latin typeface="Garamond" pitchFamily="18" charset="0"/>
              </a:rPr>
              <a:t>aptação </a:t>
            </a:r>
            <a:r>
              <a:rPr lang="pt-BR" dirty="0">
                <a:latin typeface="Garamond" pitchFamily="18" charset="0"/>
              </a:rPr>
              <a:t>de paciente acamados ou com problemas de locomoção </a:t>
            </a:r>
            <a:r>
              <a:rPr lang="pt-BR" dirty="0" smtClean="0">
                <a:latin typeface="Garamond" pitchFamily="18" charset="0"/>
              </a:rPr>
              <a:t>– ACS</a:t>
            </a:r>
          </a:p>
        </p:txBody>
      </p:sp>
    </p:spTree>
    <p:extLst>
      <p:ext uri="{BB962C8B-B14F-4D97-AF65-F5344CB8AC3E}">
        <p14:creationId xmlns:p14="http://schemas.microsoft.com/office/powerpoint/2010/main" val="3251617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 smtClean="0">
                <a:latin typeface="Garamond" pitchFamily="18" charset="0"/>
              </a:rPr>
              <a:t>Discussão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latin typeface="Garamond" pitchFamily="18" charset="0"/>
              </a:rPr>
              <a:t>Importância para o </a:t>
            </a:r>
            <a:r>
              <a:rPr lang="pt-BR" sz="2800" dirty="0" smtClean="0">
                <a:latin typeface="Garamond" pitchFamily="18" charset="0"/>
              </a:rPr>
              <a:t>serviço: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Priorização do atendimento ao idoso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Garamond" pitchFamily="18" charset="0"/>
              </a:rPr>
              <a:t>Mudanças no fluxo, no atendimento, no acesso e na qualidade da assistência</a:t>
            </a:r>
          </a:p>
          <a:p>
            <a:pPr lvl="1"/>
            <a:endParaRPr lang="pt-BR" dirty="0" smtClean="0">
              <a:latin typeface="Garamond" pitchFamily="18" charset="0"/>
            </a:endParaRPr>
          </a:p>
          <a:p>
            <a:pPr lvl="1"/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81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Discussão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dirty="0">
                <a:latin typeface="Garamond" pitchFamily="18" charset="0"/>
              </a:rPr>
              <a:t>Importância para a </a:t>
            </a:r>
            <a:r>
              <a:rPr lang="pt-BR" sz="2800" dirty="0" smtClean="0">
                <a:latin typeface="Garamond" pitchFamily="18" charset="0"/>
              </a:rPr>
              <a:t>comunidade:</a:t>
            </a:r>
            <a:endParaRPr lang="pt-BR" sz="2800" dirty="0">
              <a:latin typeface="Garamond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Melhoria na qualidade de atendimento ao idoso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Acesso fácil a informação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Fluxo de atendimento priorizado</a:t>
            </a:r>
          </a:p>
          <a:p>
            <a:pPr lvl="1"/>
            <a:endParaRPr lang="pt-BR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6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Introdução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sz="3000" dirty="0">
                <a:latin typeface="Garamond" pitchFamily="18" charset="0"/>
              </a:rPr>
              <a:t>A intervenção ocorreu  no Município de  </a:t>
            </a:r>
            <a:r>
              <a:rPr lang="pt-BR" sz="3000" dirty="0" smtClean="0">
                <a:latin typeface="Garamond" pitchFamily="18" charset="0"/>
              </a:rPr>
              <a:t>Barão de Cotegipe – RS</a:t>
            </a:r>
          </a:p>
          <a:p>
            <a:pPr>
              <a:lnSpc>
                <a:spcPct val="150000"/>
              </a:lnSpc>
            </a:pPr>
            <a:r>
              <a:rPr lang="pt-BR" sz="3000" dirty="0" smtClean="0">
                <a:latin typeface="Garamond" pitchFamily="18" charset="0"/>
              </a:rPr>
              <a:t>Região com predominância agrícola, minifúndios </a:t>
            </a:r>
          </a:p>
          <a:p>
            <a:pPr>
              <a:lnSpc>
                <a:spcPct val="150000"/>
              </a:lnSpc>
            </a:pPr>
            <a:r>
              <a:rPr lang="pt-BR" sz="3000" dirty="0" smtClean="0">
                <a:latin typeface="Garamond" pitchFamily="18" charset="0"/>
              </a:rPr>
              <a:t>UBS mista</a:t>
            </a:r>
          </a:p>
          <a:p>
            <a:pPr lvl="1">
              <a:lnSpc>
                <a:spcPct val="150000"/>
              </a:lnSpc>
            </a:pPr>
            <a:r>
              <a:rPr lang="pt-BR" sz="3000" dirty="0" smtClean="0">
                <a:latin typeface="Garamond" pitchFamily="18" charset="0"/>
              </a:rPr>
              <a:t>Zona urbana central</a:t>
            </a:r>
          </a:p>
          <a:p>
            <a:pPr lvl="1">
              <a:lnSpc>
                <a:spcPct val="150000"/>
              </a:lnSpc>
            </a:pPr>
            <a:r>
              <a:rPr lang="pt-BR" sz="3000" dirty="0" smtClean="0">
                <a:latin typeface="Garamond" pitchFamily="18" charset="0"/>
              </a:rPr>
              <a:t>3 </a:t>
            </a:r>
            <a:r>
              <a:rPr lang="pt-BR" sz="3000" dirty="0" err="1" smtClean="0">
                <a:latin typeface="Garamond" pitchFamily="18" charset="0"/>
              </a:rPr>
              <a:t>ESFs</a:t>
            </a:r>
            <a:r>
              <a:rPr lang="pt-BR" sz="3000" dirty="0" smtClean="0">
                <a:latin typeface="Garamond" pitchFamily="18" charset="0"/>
              </a:rPr>
              <a:t> incompletas</a:t>
            </a:r>
          </a:p>
          <a:p>
            <a:pPr lvl="1">
              <a:lnSpc>
                <a:spcPct val="150000"/>
              </a:lnSpc>
            </a:pPr>
            <a:r>
              <a:rPr lang="pt-BR" sz="3000" dirty="0" smtClean="0">
                <a:latin typeface="Garamond" pitchFamily="18" charset="0"/>
              </a:rPr>
              <a:t>Plantão 24 horas</a:t>
            </a:r>
          </a:p>
          <a:p>
            <a:pPr lvl="1">
              <a:lnSpc>
                <a:spcPct val="150000"/>
              </a:lnSpc>
            </a:pPr>
            <a:r>
              <a:rPr lang="pt-BR" sz="3000" dirty="0" smtClean="0">
                <a:latin typeface="Garamond" pitchFamily="18" charset="0"/>
              </a:rPr>
              <a:t>Atende a totalidade da população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51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Discussão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lnSpc>
                <a:spcPct val="150000"/>
              </a:lnSpc>
            </a:pPr>
            <a:r>
              <a:rPr lang="en-US" dirty="0" smtClean="0">
                <a:latin typeface="Garamond" pitchFamily="18" charset="0"/>
              </a:rPr>
              <a:t>As </a:t>
            </a:r>
            <a:r>
              <a:rPr lang="en-US" dirty="0" err="1">
                <a:latin typeface="Garamond" pitchFamily="18" charset="0"/>
              </a:rPr>
              <a:t>ações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desenvolvidas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na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intervenção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já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>
                <a:latin typeface="Garamond" pitchFamily="18" charset="0"/>
              </a:rPr>
              <a:t>fazem</a:t>
            </a:r>
            <a:r>
              <a:rPr lang="en-US" dirty="0">
                <a:latin typeface="Garamond" pitchFamily="18" charset="0"/>
              </a:rPr>
              <a:t> parte da </a:t>
            </a:r>
            <a:r>
              <a:rPr lang="en-US" dirty="0" err="1">
                <a:latin typeface="Garamond" pitchFamily="18" charset="0"/>
              </a:rPr>
              <a:t>rotina</a:t>
            </a:r>
            <a:r>
              <a:rPr lang="en-US" dirty="0">
                <a:latin typeface="Garamond" pitchFamily="18" charset="0"/>
              </a:rPr>
              <a:t> do </a:t>
            </a:r>
            <a:r>
              <a:rPr lang="en-US" dirty="0" err="1">
                <a:latin typeface="Garamond" pitchFamily="18" charset="0"/>
              </a:rPr>
              <a:t>serviço</a:t>
            </a:r>
            <a:r>
              <a:rPr lang="en-US" dirty="0">
                <a:latin typeface="Garamond" pitchFamily="18" charset="0"/>
              </a:rPr>
              <a:t>. </a:t>
            </a:r>
            <a:endParaRPr lang="en-US" dirty="0" smtClean="0">
              <a:latin typeface="Garamond" pitchFamily="18" charset="0"/>
            </a:endParaRPr>
          </a:p>
          <a:p>
            <a:pPr lvl="1" algn="just">
              <a:lnSpc>
                <a:spcPct val="150000"/>
              </a:lnSpc>
              <a:buNone/>
            </a:pPr>
            <a:endParaRPr lang="en-US" dirty="0" smtClean="0">
              <a:latin typeface="Garamond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Para </a:t>
            </a:r>
            <a:r>
              <a:rPr lang="pt-BR" dirty="0">
                <a:latin typeface="Garamond" pitchFamily="18" charset="0"/>
              </a:rPr>
              <a:t>viabilizar a continuidade dessas ações é necessário trabalho árduo todos os dias e também reuniões </a:t>
            </a:r>
            <a:r>
              <a:rPr lang="pt-BR" dirty="0" smtClean="0">
                <a:latin typeface="Garamond" pitchFamily="18" charset="0"/>
              </a:rPr>
              <a:t>frequentes </a:t>
            </a:r>
            <a:r>
              <a:rPr lang="pt-BR" dirty="0">
                <a:latin typeface="Garamond" pitchFamily="18" charset="0"/>
              </a:rPr>
              <a:t>de equipe.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89523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43998" cy="134478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latin typeface="Garamond" pitchFamily="18" charset="0"/>
              </a:rPr>
              <a:t>Reflexão	crítica sobre o processo pessoal de aprendizagem e na	implementação da intervenção</a:t>
            </a:r>
            <a:r>
              <a:rPr lang="pt-BR" sz="3600" dirty="0" smtClean="0">
                <a:latin typeface="Garamond" pitchFamily="18" charset="0"/>
              </a:rPr>
              <a:t>	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472518" cy="45828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2800" dirty="0">
                <a:latin typeface="Garamond" pitchFamily="18" charset="0"/>
              </a:rPr>
              <a:t>À</a:t>
            </a:r>
            <a:r>
              <a:rPr lang="pt-BR" sz="2800" dirty="0" smtClean="0">
                <a:latin typeface="Garamond" pitchFamily="18" charset="0"/>
              </a:rPr>
              <a:t> </a:t>
            </a:r>
            <a:r>
              <a:rPr lang="pt-BR" sz="2800" dirty="0">
                <a:latin typeface="Garamond" pitchFamily="18" charset="0"/>
              </a:rPr>
              <a:t>distância </a:t>
            </a:r>
            <a:endParaRPr lang="pt-BR" sz="2800" dirty="0" smtClean="0">
              <a:latin typeface="Garamond" pitchFamily="18" charset="0"/>
            </a:endParaRPr>
          </a:p>
          <a:p>
            <a:pPr>
              <a:lnSpc>
                <a:spcPct val="110000"/>
              </a:lnSpc>
            </a:pPr>
            <a:r>
              <a:rPr lang="pt-BR" sz="2800" dirty="0">
                <a:latin typeface="Garamond" pitchFamily="18" charset="0"/>
              </a:rPr>
              <a:t>C</a:t>
            </a:r>
            <a:r>
              <a:rPr lang="pt-BR" sz="2800" dirty="0" smtClean="0">
                <a:latin typeface="Garamond" pitchFamily="18" charset="0"/>
              </a:rPr>
              <a:t>ontinuidade </a:t>
            </a:r>
            <a:r>
              <a:rPr lang="pt-BR" sz="2800" dirty="0">
                <a:latin typeface="Garamond" pitchFamily="18" charset="0"/>
              </a:rPr>
              <a:t>de </a:t>
            </a:r>
            <a:r>
              <a:rPr lang="pt-BR" sz="2800" dirty="0" smtClean="0">
                <a:latin typeface="Garamond" pitchFamily="18" charset="0"/>
              </a:rPr>
              <a:t>conhecimento</a:t>
            </a:r>
          </a:p>
          <a:p>
            <a:pPr>
              <a:lnSpc>
                <a:spcPct val="110000"/>
              </a:lnSpc>
            </a:pPr>
            <a:r>
              <a:rPr lang="pt-BR" sz="2800" dirty="0" smtClean="0">
                <a:latin typeface="Garamond" pitchFamily="18" charset="0"/>
              </a:rPr>
              <a:t>Bolsa de incentivo</a:t>
            </a:r>
          </a:p>
          <a:p>
            <a:pPr>
              <a:lnSpc>
                <a:spcPct val="110000"/>
              </a:lnSpc>
            </a:pPr>
            <a:r>
              <a:rPr lang="pt-BR" sz="2800" dirty="0" smtClean="0">
                <a:latin typeface="Garamond" pitchFamily="18" charset="0"/>
              </a:rPr>
              <a:t>Autoconhecimento</a:t>
            </a:r>
          </a:p>
          <a:p>
            <a:pPr>
              <a:lnSpc>
                <a:spcPct val="110000"/>
              </a:lnSpc>
            </a:pPr>
            <a:r>
              <a:rPr lang="pt-BR" sz="2800" dirty="0">
                <a:latin typeface="Garamond" pitchFamily="18" charset="0"/>
              </a:rPr>
              <a:t>C</a:t>
            </a:r>
            <a:r>
              <a:rPr lang="pt-BR" sz="2800" dirty="0" smtClean="0">
                <a:latin typeface="Garamond" pitchFamily="18" charset="0"/>
              </a:rPr>
              <a:t>onhecimento </a:t>
            </a:r>
            <a:r>
              <a:rPr lang="pt-BR" sz="2800" dirty="0">
                <a:latin typeface="Garamond" pitchFamily="18" charset="0"/>
              </a:rPr>
              <a:t>na área da saúde </a:t>
            </a:r>
            <a:r>
              <a:rPr lang="pt-BR" sz="2800" dirty="0" smtClean="0">
                <a:latin typeface="Garamond" pitchFamily="18" charset="0"/>
              </a:rPr>
              <a:t>integral</a:t>
            </a:r>
          </a:p>
          <a:p>
            <a:pPr>
              <a:lnSpc>
                <a:spcPct val="110000"/>
              </a:lnSpc>
            </a:pPr>
            <a:r>
              <a:rPr lang="pt-BR" sz="2800" dirty="0" smtClean="0">
                <a:latin typeface="Garamond" pitchFamily="18" charset="0"/>
              </a:rPr>
              <a:t>Envolvimento – clientela </a:t>
            </a:r>
          </a:p>
          <a:p>
            <a:pPr>
              <a:lnSpc>
                <a:spcPct val="110000"/>
              </a:lnSpc>
            </a:pPr>
            <a:r>
              <a:rPr lang="pt-BR" sz="2800" dirty="0">
                <a:latin typeface="Garamond" pitchFamily="18" charset="0"/>
              </a:rPr>
              <a:t>T</a:t>
            </a:r>
            <a:r>
              <a:rPr lang="pt-BR" sz="2800" dirty="0" smtClean="0">
                <a:latin typeface="Garamond" pitchFamily="18" charset="0"/>
              </a:rPr>
              <a:t>rabalho </a:t>
            </a:r>
            <a:r>
              <a:rPr lang="pt-BR" sz="2800" dirty="0">
                <a:latin typeface="Garamond" pitchFamily="18" charset="0"/>
              </a:rPr>
              <a:t>em equipe</a:t>
            </a:r>
          </a:p>
        </p:txBody>
      </p:sp>
    </p:spTree>
    <p:extLst>
      <p:ext uri="{BB962C8B-B14F-4D97-AF65-F5344CB8AC3E}">
        <p14:creationId xmlns:p14="http://schemas.microsoft.com/office/powerpoint/2010/main" val="42522450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Obrigado!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4800" dirty="0" smtClean="0"/>
              <a:t>                    </a:t>
            </a:r>
            <a:endParaRPr lang="pt-BR" sz="4800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14" y="1643050"/>
            <a:ext cx="7000924" cy="42862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Introdução</a:t>
            </a:r>
            <a:endParaRPr lang="pt-BR" sz="3600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latin typeface="Garamond" pitchFamily="18" charset="0"/>
              </a:rPr>
              <a:t>Antes da intervenção</a:t>
            </a:r>
          </a:p>
          <a:p>
            <a:pPr>
              <a:buNone/>
            </a:pPr>
            <a:endParaRPr lang="pt-BR" dirty="0" smtClean="0">
              <a:latin typeface="Garamond" pitchFamily="18" charset="0"/>
            </a:endParaRPr>
          </a:p>
          <a:p>
            <a:r>
              <a:rPr lang="pt-BR" dirty="0" smtClean="0">
                <a:latin typeface="Garamond" pitchFamily="18" charset="0"/>
              </a:rPr>
              <a:t>Falta de protocolos</a:t>
            </a:r>
          </a:p>
          <a:p>
            <a:r>
              <a:rPr lang="pt-BR" dirty="0" smtClean="0">
                <a:latin typeface="Garamond" pitchFamily="18" charset="0"/>
              </a:rPr>
              <a:t>Não havia cadastramento próprio de idosos, não havia acompanhamento constante</a:t>
            </a:r>
          </a:p>
          <a:p>
            <a:r>
              <a:rPr lang="pt-BR" dirty="0" smtClean="0">
                <a:latin typeface="Garamond" pitchFamily="18" charset="0"/>
              </a:rPr>
              <a:t>Sem monitoramento de ações direcionadas aos idosos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125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>
                <a:latin typeface="Garamond" pitchFamily="18" charset="0"/>
              </a:rPr>
              <a:t>Objetivo	geral</a:t>
            </a:r>
            <a:r>
              <a:rPr lang="pt-BR" dirty="0" smtClean="0">
                <a:latin typeface="Garamond" pitchFamily="18" charset="0"/>
              </a:rPr>
              <a:t>	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Garamond" pitchFamily="18" charset="0"/>
              </a:rPr>
              <a:t>Melhorar a atenção </a:t>
            </a:r>
            <a:r>
              <a:rPr lang="pt-BR" dirty="0" smtClean="0">
                <a:latin typeface="Garamond" pitchFamily="18" charset="0"/>
              </a:rPr>
              <a:t>à </a:t>
            </a:r>
            <a:r>
              <a:rPr lang="pt-BR" dirty="0">
                <a:latin typeface="Garamond" pitchFamily="18" charset="0"/>
              </a:rPr>
              <a:t>saúde do idoso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28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Metodologia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Fichas espelhos, </a:t>
            </a:r>
            <a:r>
              <a:rPr lang="pt-BR" dirty="0">
                <a:latin typeface="Garamond" pitchFamily="18" charset="0"/>
              </a:rPr>
              <a:t>planilhas </a:t>
            </a:r>
            <a:r>
              <a:rPr lang="pt-BR" dirty="0" smtClean="0">
                <a:latin typeface="Garamond" pitchFamily="18" charset="0"/>
              </a:rPr>
              <a:t>e prontuários eletrônicos </a:t>
            </a:r>
            <a:endParaRPr lang="pt-BR" dirty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Garamond" pitchFamily="18" charset="0"/>
              </a:rPr>
              <a:t>Arquivo especifico para as fichas </a:t>
            </a:r>
            <a:r>
              <a:rPr lang="pt-BR" dirty="0" smtClean="0">
                <a:latin typeface="Garamond" pitchFamily="18" charset="0"/>
              </a:rPr>
              <a:t>espelhos</a:t>
            </a:r>
            <a:endParaRPr lang="pt-BR" dirty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Garamond" pitchFamily="18" charset="0"/>
              </a:rPr>
              <a:t>Treinamento de </a:t>
            </a:r>
            <a:r>
              <a:rPr lang="pt-BR" dirty="0" smtClean="0">
                <a:latin typeface="Garamond" pitchFamily="18" charset="0"/>
              </a:rPr>
              <a:t>equipe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Caderno de Atenção Básica nº19, Envelhecimento e Saúde da pessoa Idosa, do Ministério da Saúde do ano de 2006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Garamond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025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Metodologia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Alteração do fluxo de consultas dando prioridade aos idosos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Garamond" pitchFamily="18" charset="0"/>
              </a:rPr>
              <a:t>Estabelecido a função de cada membro da equipe na </a:t>
            </a:r>
            <a:r>
              <a:rPr lang="pt-BR" sz="2800" dirty="0" smtClean="0">
                <a:latin typeface="Garamond" pitchFamily="18" charset="0"/>
              </a:rPr>
              <a:t>intervenção</a:t>
            </a:r>
            <a:endParaRPr lang="pt-BR" sz="2800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Monitoramento semanal</a:t>
            </a:r>
            <a:endParaRPr lang="pt-BR" sz="2800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Palestras constantes na UBS e no interior</a:t>
            </a:r>
            <a:endParaRPr lang="pt-BR" sz="2800" dirty="0">
              <a:latin typeface="Garamond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121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00108"/>
            <a:ext cx="8229600" cy="5481828"/>
          </a:xfrm>
        </p:spPr>
        <p:txBody>
          <a:bodyPr>
            <a:normAutofit/>
          </a:bodyPr>
          <a:lstStyle/>
          <a:p>
            <a:endParaRPr lang="pt-BR" sz="2400" dirty="0" smtClean="0">
              <a:latin typeface="Garamond" pitchFamily="18" charset="0"/>
            </a:endParaRPr>
          </a:p>
          <a:p>
            <a:r>
              <a:rPr lang="pt-BR" sz="2800" b="1" dirty="0" smtClean="0">
                <a:latin typeface="Garamond" pitchFamily="18" charset="0"/>
              </a:rPr>
              <a:t>Objetivo1. </a:t>
            </a:r>
            <a:r>
              <a:rPr lang="pt-BR" sz="2800" dirty="0" smtClean="0">
                <a:latin typeface="Garamond" pitchFamily="18" charset="0"/>
              </a:rPr>
              <a:t>Ampliar a cobertura de atenção à saúde do idoso da área da unidade de saúde.</a:t>
            </a:r>
          </a:p>
          <a:p>
            <a:r>
              <a:rPr lang="pt-BR" sz="2800" b="1" dirty="0" smtClean="0">
                <a:latin typeface="Garamond" pitchFamily="18" charset="0"/>
              </a:rPr>
              <a:t>Meta 1</a:t>
            </a:r>
            <a:r>
              <a:rPr lang="pt-BR" sz="2800" dirty="0" smtClean="0">
                <a:latin typeface="Garamond" pitchFamily="18" charset="0"/>
              </a:rPr>
              <a:t>. Ampliar a cobertura de atenção à saúde do idoso da área da unidade de saúde para 30%.</a:t>
            </a:r>
            <a:endParaRPr lang="pt-BR" sz="28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lvl="1">
              <a:buNone/>
            </a:pPr>
            <a:endParaRPr lang="pt-BR" dirty="0" smtClean="0">
              <a:solidFill>
                <a:srgbClr val="0070C0"/>
              </a:solidFill>
            </a:endParaRPr>
          </a:p>
          <a:p>
            <a:pPr lvl="1"/>
            <a:endParaRPr lang="pt-BR" dirty="0">
              <a:solidFill>
                <a:srgbClr val="0070C0"/>
              </a:solidFill>
            </a:endParaRPr>
          </a:p>
          <a:p>
            <a:pPr lvl="1"/>
            <a:endParaRPr lang="pt-BR" dirty="0" smtClean="0">
              <a:solidFill>
                <a:srgbClr val="0070C0"/>
              </a:solidFill>
            </a:endParaRPr>
          </a:p>
          <a:p>
            <a:pPr lvl="1"/>
            <a:endParaRPr lang="pt-BR" dirty="0">
              <a:solidFill>
                <a:srgbClr val="0070C0"/>
              </a:solidFill>
            </a:endParaRPr>
          </a:p>
          <a:p>
            <a:pPr lvl="1"/>
            <a:endParaRPr lang="pt-BR" dirty="0" smtClean="0">
              <a:solidFill>
                <a:srgbClr val="0070C0"/>
              </a:solidFill>
            </a:endParaRPr>
          </a:p>
          <a:p>
            <a:pPr lvl="1"/>
            <a:endParaRPr lang="pt-BR" dirty="0">
              <a:solidFill>
                <a:srgbClr val="0070C0"/>
              </a:solidFill>
            </a:endParaRPr>
          </a:p>
          <a:p>
            <a:pPr lvl="1"/>
            <a:endParaRPr lang="pt-BR" dirty="0" smtClean="0">
              <a:solidFill>
                <a:srgbClr val="0070C0"/>
              </a:solidFill>
            </a:endParaRPr>
          </a:p>
          <a:p>
            <a:pPr lvl="1"/>
            <a:endParaRPr lang="pt-BR" dirty="0">
              <a:solidFill>
                <a:srgbClr val="0070C0"/>
              </a:solidFill>
            </a:endParaRPr>
          </a:p>
          <a:p>
            <a:pPr lvl="1"/>
            <a:endParaRPr lang="pt-BR" dirty="0" smtClean="0">
              <a:solidFill>
                <a:srgbClr val="0070C0"/>
              </a:solidFill>
            </a:endParaRPr>
          </a:p>
          <a:p>
            <a:pPr lvl="1"/>
            <a:endParaRPr lang="pt-BR" dirty="0">
              <a:solidFill>
                <a:srgbClr val="0070C0"/>
              </a:solidFill>
            </a:endParaRPr>
          </a:p>
          <a:p>
            <a:pPr lvl="1"/>
            <a:endParaRPr lang="pt-BR" dirty="0" smtClean="0">
              <a:solidFill>
                <a:srgbClr val="0070C0"/>
              </a:solidFill>
            </a:endParaRPr>
          </a:p>
          <a:p>
            <a:pPr lvl="1"/>
            <a:endParaRPr lang="pt-BR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740425"/>
              </p:ext>
            </p:extLst>
          </p:nvPr>
        </p:nvGraphicFramePr>
        <p:xfrm>
          <a:off x="2428860" y="3643314"/>
          <a:ext cx="457203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87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143536"/>
          </a:xfrm>
        </p:spPr>
        <p:txBody>
          <a:bodyPr/>
          <a:lstStyle/>
          <a:p>
            <a:r>
              <a:rPr lang="pt-BR" sz="2800" b="1" dirty="0" smtClean="0">
                <a:latin typeface="Garamond" pitchFamily="18" charset="0"/>
              </a:rPr>
              <a:t>Objetivo 2. </a:t>
            </a:r>
            <a:r>
              <a:rPr lang="pt-BR" sz="2800" dirty="0" smtClean="0">
                <a:latin typeface="Garamond" pitchFamily="18" charset="0"/>
              </a:rPr>
              <a:t>Melhorar a qualidade da atenção ao idoso na Unidade de Saúde.</a:t>
            </a:r>
            <a:endParaRPr lang="pt-BR" sz="2700" dirty="0" smtClean="0">
              <a:latin typeface="Garamond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t-BR" b="1" dirty="0" smtClean="0">
                <a:latin typeface="Garamond" pitchFamily="18" charset="0"/>
              </a:rPr>
              <a:t>Meta 2.1 </a:t>
            </a:r>
            <a:r>
              <a:rPr lang="pt-BR" dirty="0" smtClean="0">
                <a:latin typeface="Garamond" pitchFamily="18" charset="0"/>
              </a:rPr>
              <a:t>Realizar</a:t>
            </a:r>
            <a:r>
              <a:rPr lang="pt-BR" b="1" dirty="0" smtClean="0">
                <a:latin typeface="Garamond" pitchFamily="18" charset="0"/>
              </a:rPr>
              <a:t> </a:t>
            </a:r>
            <a:r>
              <a:rPr lang="pt-BR" dirty="0" smtClean="0">
                <a:latin typeface="Garamond" pitchFamily="18" charset="0"/>
              </a:rPr>
              <a:t>Avaliação </a:t>
            </a:r>
            <a:r>
              <a:rPr lang="pt-BR" dirty="0">
                <a:latin typeface="Garamond" pitchFamily="18" charset="0"/>
              </a:rPr>
              <a:t>Multidimensional Rápida </a:t>
            </a:r>
            <a:r>
              <a:rPr lang="pt-BR" dirty="0" smtClean="0">
                <a:latin typeface="Garamond" pitchFamily="18" charset="0"/>
              </a:rPr>
              <a:t>em </a:t>
            </a:r>
            <a:r>
              <a:rPr lang="pt-BR" dirty="0">
                <a:latin typeface="Garamond" pitchFamily="18" charset="0"/>
              </a:rPr>
              <a:t>100% </a:t>
            </a:r>
            <a:r>
              <a:rPr lang="pt-BR" dirty="0" smtClean="0">
                <a:latin typeface="Garamond" pitchFamily="18" charset="0"/>
              </a:rPr>
              <a:t>dos idosos da área de abrangência utilizando como modelo a proposta de avaliação do Ministério da Saúde.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sz="2700" dirty="0"/>
          </a:p>
          <a:p>
            <a:pPr marL="342900" lvl="1" indent="-342900">
              <a:buFont typeface="Arial" pitchFamily="34" charset="0"/>
              <a:buChar char="•"/>
            </a:pPr>
            <a:endParaRPr lang="pt-BR" sz="27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pt-BR" sz="2700" dirty="0"/>
          </a:p>
          <a:p>
            <a:pPr marL="0" lvl="1" indent="0">
              <a:buNone/>
            </a:pPr>
            <a:endParaRPr lang="pt-BR" sz="2700" dirty="0" smtClean="0"/>
          </a:p>
          <a:p>
            <a:pPr marL="0" lvl="1" indent="0">
              <a:buNone/>
            </a:pPr>
            <a:endParaRPr lang="pt-BR" sz="2700" dirty="0" smtClean="0"/>
          </a:p>
        </p:txBody>
      </p:sp>
      <p:graphicFrame>
        <p:nvGraphicFramePr>
          <p:cNvPr id="5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989424"/>
              </p:ext>
            </p:extLst>
          </p:nvPr>
        </p:nvGraphicFramePr>
        <p:xfrm>
          <a:off x="2428860" y="3857628"/>
          <a:ext cx="442915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Objetivos, </a:t>
            </a:r>
            <a:r>
              <a:rPr lang="pt-BR" sz="3600" b="1" dirty="0" smtClean="0">
                <a:latin typeface="Garamond" pitchFamily="18" charset="0"/>
              </a:rPr>
              <a:t>Metas e Resultados</a:t>
            </a:r>
            <a:endParaRPr lang="pt-BR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1056</Words>
  <Application>Microsoft Office PowerPoint</Application>
  <PresentationFormat>Apresentação na tela (4:3)</PresentationFormat>
  <Paragraphs>183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MELHORIA DA ATENÇÃO AOS IDOSOS DA UNIDADE DE SAÚDE DR. ELVIO BASSO DO MUNICÍPIO DE BARÃO DE COTEGIPE –RS </vt:lpstr>
      <vt:lpstr>Introdução</vt:lpstr>
      <vt:lpstr>Introdução</vt:lpstr>
      <vt:lpstr>Introdução</vt:lpstr>
      <vt:lpstr>Objetivo geral </vt:lpstr>
      <vt:lpstr>Metodologia</vt:lpstr>
      <vt:lpstr>Metodologia</vt:lpstr>
      <vt:lpstr>Objetivos, Metas e Resultados</vt:lpstr>
      <vt:lpstr>Objetivos, Metas e Resultados</vt:lpstr>
      <vt:lpstr>Apresentação do PowerPoint</vt:lpstr>
      <vt:lpstr>Apresentação do PowerPoint</vt:lpstr>
      <vt:lpstr>Objetivos, Metas e Resultados</vt:lpstr>
      <vt:lpstr>Objetivos, Metas e Resultados</vt:lpstr>
      <vt:lpstr>Objetivos, Metas e Resultados</vt:lpstr>
      <vt:lpstr>Apresentação do PowerPoint</vt:lpstr>
      <vt:lpstr>Apresentação do PowerPoint</vt:lpstr>
      <vt:lpstr>Apresentação do PowerPoint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 </vt:lpstr>
      <vt:lpstr>Discussão</vt:lpstr>
      <vt:lpstr>Discussão</vt:lpstr>
      <vt:lpstr>Reflexão crítica sobre o processo pessoal de aprendizagem e na implementação da intervenção  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AOS IDOSOS DA UNIDADE DE SAÚDE DR. ELVIO BASSO DO MUNICÍPIO DE BARÃO DE COTEGIPE –RS</dc:title>
  <dc:creator>Usuario</dc:creator>
  <cp:lastModifiedBy>Usuario</cp:lastModifiedBy>
  <cp:revision>40</cp:revision>
  <dcterms:created xsi:type="dcterms:W3CDTF">2014-12-29T11:57:03Z</dcterms:created>
  <dcterms:modified xsi:type="dcterms:W3CDTF">2015-01-19T11:42:16Z</dcterms:modified>
</cp:coreProperties>
</file>