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96" r:id="rId4"/>
    <p:sldId id="297" r:id="rId5"/>
    <p:sldId id="298" r:id="rId6"/>
    <p:sldId id="299" r:id="rId7"/>
    <p:sldId id="300" r:id="rId8"/>
    <p:sldId id="302" r:id="rId9"/>
    <p:sldId id="303" r:id="rId10"/>
    <p:sldId id="304" r:id="rId11"/>
    <p:sldId id="305" r:id="rId12"/>
    <p:sldId id="306" r:id="rId13"/>
    <p:sldId id="301" r:id="rId14"/>
    <p:sldId id="308" r:id="rId15"/>
    <p:sldId id="307" r:id="rId16"/>
    <p:sldId id="312" r:id="rId17"/>
    <p:sldId id="314" r:id="rId18"/>
    <p:sldId id="313" r:id="rId19"/>
    <p:sldId id="310" r:id="rId20"/>
    <p:sldId id="309" r:id="rId21"/>
    <p:sldId id="316" r:id="rId22"/>
    <p:sldId id="320" r:id="rId23"/>
    <p:sldId id="319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3" r:id="rId36"/>
    <p:sldId id="334" r:id="rId37"/>
    <p:sldId id="336" r:id="rId38"/>
    <p:sldId id="337" r:id="rId39"/>
    <p:sldId id="338" r:id="rId40"/>
    <p:sldId id="335" r:id="rId41"/>
    <p:sldId id="339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AD5FF"/>
    <a:srgbClr val="DBB7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31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em C  Users Seven Desktop TCC Deise-VF.doc 2]Indicadores'!$C$25</c:f>
              <c:strCache>
                <c:ptCount val="1"/>
                <c:pt idx="0">
                  <c:v>Proporção de mulheres com mamografia alterada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'[Gráfico em C  Users Seven Desktop TCC Deise-VF.doc 2]Indicadores'!$D$24:$G$24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em C  Users Seven Desktop TCC Deise-VF.doc 2]Indicadores'!$D$25:$G$25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1.5544041450777202E-2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12800"/>
        <c:axId val="68814336"/>
      </c:barChart>
      <c:catAx>
        <c:axId val="6881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14336"/>
        <c:crosses val="autoZero"/>
        <c:auto val="1"/>
        <c:lblAlgn val="ctr"/>
        <c:lblOffset val="100"/>
        <c:noMultiLvlLbl val="0"/>
      </c:catAx>
      <c:valAx>
        <c:axId val="68814336"/>
        <c:scaling>
          <c:orientation val="minMax"/>
          <c:max val="2.0000000000000011E-2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12800"/>
        <c:crosses val="autoZero"/>
        <c:crossBetween val="between"/>
        <c:majorUnit val="2.0000000000000013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F154D-9058-4685-9F78-D8CD6635B158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013D-6BC5-4163-99CB-53F5631CDA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58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013D-6BC5-4163-99CB-53F5631CDAB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11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60AC0D2-E58D-4117-95D9-3D3B5F1FD08D}" type="datetime1">
              <a:rPr lang="pt-BR" smtClean="0"/>
              <a:t>01/05/2014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8F5-5118-4E78-946D-C336B1F7136B}" type="datetime1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C9CD-7FF8-4928-ABC0-AA426FA6A55A}" type="datetime1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CD4F7B-3340-4354-8153-80F4CCF78138}" type="datetime1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3B723DC-517D-4E50-86C5-EC42A96AFEAD}" type="datetime1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A71474-EE67-4217-800E-F3799DB2E551}" type="datetime1">
              <a:rPr lang="pt-BR" smtClean="0"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3A6B453-F448-4291-B252-52BBA6956FE6}" type="datetime1">
              <a:rPr lang="pt-BR" smtClean="0"/>
              <a:t>01/05/2014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2B1B-85FD-43D5-A84E-799DE74C945E}" type="datetime1">
              <a:rPr lang="pt-BR" smtClean="0"/>
              <a:t>01/05/2014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0FD7DAC-1F58-4759-9F4E-19D6C21703B8}" type="datetime1">
              <a:rPr lang="pt-BR" smtClean="0"/>
              <a:t>01/05/2014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CED933B-1472-48F1-9D2D-91086F7A2219}" type="datetime1">
              <a:rPr lang="pt-BR" smtClean="0"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946D5A9-92C4-4FE1-9432-01F41E4C09FE}" type="datetime1">
              <a:rPr lang="pt-BR" smtClean="0"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D5F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F04DE89-D26B-41B2-AB0C-B514CF9EAC29}" type="datetime1">
              <a:rPr lang="pt-BR" smtClean="0"/>
              <a:t>01/05/2014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530819-3B75-4742-B000-635BD3DA741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F0E10"/>
              </a:clrFrom>
              <a:clrTo>
                <a:srgbClr val="BF0E1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608" cy="112474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-5537"/>
            <a:ext cx="1187624" cy="1130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9647" y="0"/>
            <a:ext cx="7416824" cy="174543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</a:t>
            </a:r>
            <a:r>
              <a:rPr lang="pt-BR" sz="2000" b="1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ABERTA DO SUS</a:t>
            </a:r>
            <a:r>
              <a:rPr lang="pt-BR" sz="2000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</a:t>
            </a:r>
            <a:r>
              <a:rPr lang="pt-BR" sz="2000" b="1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FEDERAL DE PELOTAS</a:t>
            </a:r>
            <a:r>
              <a:rPr lang="pt-BR" sz="2000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DEPARTAMENTO DE MEDICINA SOCIAL</a:t>
            </a:r>
            <a:r>
              <a:rPr lang="pt-BR" sz="2000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CURSO DE ESPECIALIZAÇÃO EM SAÚDE DA FAMÍLIA</a:t>
            </a:r>
            <a:r>
              <a:rPr lang="pt-BR" sz="2000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MODALIDADE A </a:t>
            </a:r>
            <a:r>
              <a:rPr lang="pt-BR" sz="2000" b="1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DISTÂNCIA - TURMA </a:t>
            </a:r>
            <a:r>
              <a:rPr lang="pt-BR" sz="2000" b="1" dirty="0">
                <a:ln w="635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IV</a:t>
            </a:r>
            <a:r>
              <a:rPr lang="pt-BR" sz="2000" dirty="0">
                <a:ln w="6350"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pt-BR" sz="2000" dirty="0">
                <a:ln w="6350">
                  <a:noFill/>
                </a:ln>
                <a:solidFill>
                  <a:schemeClr val="tx1"/>
                </a:solidFill>
                <a:effectLst/>
              </a:rPr>
            </a:br>
            <a:r>
              <a:rPr lang="pt-BR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t-BR" sz="2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373216"/>
          </a:xfrm>
        </p:spPr>
        <p:txBody>
          <a:bodyPr>
            <a:normAutofit fontScale="85000" lnSpcReduction="20000"/>
          </a:bodyPr>
          <a:lstStyle/>
          <a:p>
            <a:pPr marL="64008" indent="0"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Trabalho de conclusão de Curso</a:t>
            </a:r>
          </a:p>
          <a:p>
            <a:pPr marL="64008" indent="0" algn="ctr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Qualificação do programa de detecção do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câncer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colo de útero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mama na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Unidade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Básica de Saúde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Paraí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Paraí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-RS </a:t>
            </a:r>
          </a:p>
          <a:p>
            <a:pPr marL="64008" indent="0" algn="just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Aluna: Deise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Ampese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Orientadora: Betânia Rodrigues dos Santos</a:t>
            </a:r>
          </a:p>
          <a:p>
            <a:pPr marL="64008" indent="0" algn="ctr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Pelotas, maio de 2014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Implantação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da ficha espelho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Implementação dos livros 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registros</a:t>
            </a: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Orientações  e sensibilização da população (folder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Planejamento da mobilização e das ações do OUTUBRO ROSA</a:t>
            </a:r>
          </a:p>
          <a:p>
            <a:pPr algn="ctr">
              <a:lnSpc>
                <a:spcPct val="120000"/>
              </a:lnSpc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64008" indent="0" algn="ctr">
              <a:lnSpc>
                <a:spcPct val="12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64008" indent="0" algn="ctr">
              <a:lnSpc>
                <a:spcPct val="12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12968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1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64008" indent="0" algn="ctr">
              <a:lnSpc>
                <a:spcPct val="12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24745"/>
            <a:ext cx="856895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1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n w="6350"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de mulheres entre 25 e 64 anos: 1911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Total de mulheres entre 50 e 69 anos: 873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Total de mulheres cadastradas durante a intervenção: 293</a:t>
            </a:r>
          </a:p>
          <a:p>
            <a:pPr marL="64008" indent="0" algn="ctr">
              <a:lnSpc>
                <a:spcPct val="12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OBJETIVO ESPECÍFICO 1</a:t>
            </a:r>
          </a:p>
          <a:p>
            <a:pPr marL="64008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Ampliar a cobertura de detecção precoce do câncer de colo e do câncer de mama.</a:t>
            </a:r>
          </a:p>
          <a:p>
            <a:pPr marL="64008" indent="0" algn="ctr">
              <a:lnSpc>
                <a:spcPct val="12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48883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just">
              <a:spcBef>
                <a:spcPts val="0"/>
              </a:spcBef>
              <a:buNone/>
            </a:pPr>
            <a:r>
              <a:rPr lang="pt-BR" sz="2800" b="1" u="sng" dirty="0">
                <a:latin typeface="Arial" pitchFamily="34" charset="0"/>
                <a:cs typeface="Arial" pitchFamily="34" charset="0"/>
              </a:rPr>
              <a:t>Meta 1.1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 cobertura de detecção precoce do câncer de colo uterino das mulheres na faixa etária entre 25 e 64 anos 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idade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para 10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%.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obtido: 9,3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% (177)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3960000" cy="359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283968" y="2721310"/>
            <a:ext cx="48600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mulheres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 realizaram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exame em todas as faixas etárias: 197 (10,3%)</a:t>
            </a:r>
          </a:p>
          <a:p>
            <a:pPr algn="just">
              <a:buFont typeface="Wingdings 2" pitchFamily="18" charset="2"/>
              <a:buChar char="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 2" pitchFamily="18" charset="2"/>
              <a:buChar char="&lt;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Mais de 50%  dos exames realizados no “outubro rosa” (5,0%)</a:t>
            </a:r>
          </a:p>
          <a:p>
            <a:pPr algn="just">
              <a:buFont typeface="Wingdings 2" pitchFamily="18" charset="2"/>
              <a:buChar char="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 2" pitchFamily="18" charset="2"/>
              <a:buChar char="=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Férias do ginecologista nas ultimas semanas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40185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488832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just">
              <a:spcBef>
                <a:spcPts val="0"/>
              </a:spcBef>
              <a:buNone/>
            </a:pPr>
            <a:r>
              <a:rPr lang="pt-BR" sz="2800" b="1" u="sng" dirty="0">
                <a:latin typeface="Arial" pitchFamily="34" charset="0"/>
                <a:cs typeface="Arial" pitchFamily="34" charset="0"/>
              </a:rPr>
              <a:t>Meta 1.2: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Ampliar a cobertura de detecção precoce do câncer de mama das mulheres na faixa etária entre 50 e 69 anos de idade para 25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%.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obtido: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22,1% (193)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3969" y="2996952"/>
            <a:ext cx="4665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mulheres que realizaram o exame em todas as faixas etárias: 319 (36,54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 alterações entre 40 e 50 anos de idade)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 2" pitchFamily="18" charset="2"/>
              <a:buChar char="&lt;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Mais de 50%  dos exames realizados no “outubro rosa” (11,7%)</a:t>
            </a:r>
          </a:p>
          <a:p>
            <a:pPr>
              <a:buFont typeface="Wingdings 2" pitchFamily="18" charset="2"/>
              <a:buChar char="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1"/>
            <a:ext cx="3960000" cy="37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7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OBJETIVO ESPECÍFICO 2</a:t>
            </a:r>
          </a:p>
          <a:p>
            <a:pPr marL="64008" indent="0" algn="ct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dirty="0">
                <a:latin typeface="Arial" pitchFamily="34" charset="0"/>
                <a:cs typeface="Arial" pitchFamily="34" charset="0"/>
              </a:rPr>
              <a:t>a adesão das mulheres à realização de exame citopatológico de colo uterino e mamografia. </a:t>
            </a:r>
          </a:p>
          <a:p>
            <a:pPr algn="just">
              <a:lnSpc>
                <a:spcPct val="120000"/>
              </a:lnSpc>
              <a:buClr>
                <a:srgbClr val="D60093"/>
              </a:buClr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b="1" u="sng" dirty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600" b="1" u="sng" dirty="0">
                <a:latin typeface="Arial" pitchFamily="34" charset="0"/>
                <a:cs typeface="Arial" pitchFamily="34" charset="0"/>
              </a:rPr>
              <a:t>2.1: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Buscar 100% das mulheres que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tiveram exame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alterado e que não retornaram a unidade de saúde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obtido: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100%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6752"/>
            <a:ext cx="3689308" cy="235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20843"/>
              </p:ext>
            </p:extLst>
          </p:nvPr>
        </p:nvGraphicFramePr>
        <p:xfrm>
          <a:off x="251520" y="3861048"/>
          <a:ext cx="36004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4050605" y="1628800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11960" y="1628800"/>
            <a:ext cx="45191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1 mulher com exame citopatológico alterado (0,6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3 mulheres com mamografia alterada (1,6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1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ln w="6350"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 fontScale="85000" lnSpcReduction="10000"/>
          </a:bodyPr>
          <a:lstStyle/>
          <a:p>
            <a:pPr marL="64008" indent="0" algn="ctr">
              <a:lnSpc>
                <a:spcPct val="120000"/>
              </a:lnSpc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IMPORTÂNCIA DA INTERVENÇÃO</a:t>
            </a:r>
          </a:p>
          <a:p>
            <a:pPr marL="64008" indent="0" algn="ctr">
              <a:lnSpc>
                <a:spcPct val="120000"/>
              </a:lnSpc>
              <a:buNone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D60093"/>
              </a:buCl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Incidência elevada e </a:t>
            </a:r>
            <a:r>
              <a:rPr lang="pt-BR" dirty="0">
                <a:latin typeface="Arial" pitchFamily="34" charset="0"/>
                <a:cs typeface="Arial" pitchFamily="34" charset="0"/>
              </a:rPr>
              <a:t>mortalidade por câncer do colo do útero e da mama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D60093"/>
              </a:buCl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Relação direta entre cobertura e diminuição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morbimortalidade, </a:t>
            </a:r>
            <a:r>
              <a:rPr lang="pt-BR" dirty="0">
                <a:latin typeface="Arial" pitchFamily="34" charset="0"/>
                <a:cs typeface="Arial" pitchFamily="34" charset="0"/>
              </a:rPr>
              <a:t>por estes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agravos</a:t>
            </a:r>
          </a:p>
          <a:p>
            <a:pPr algn="just">
              <a:lnSpc>
                <a:spcPct val="120000"/>
              </a:lnSpc>
              <a:buClr>
                <a:srgbClr val="D60093"/>
              </a:buCl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mportância da </a:t>
            </a:r>
            <a:r>
              <a:rPr lang="pt-BR" dirty="0">
                <a:latin typeface="Arial" pitchFamily="34" charset="0"/>
                <a:cs typeface="Arial" pitchFamily="34" charset="0"/>
              </a:rPr>
              <a:t>elaboração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implementação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de Políticas Públicas na Atenção Básica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D60093"/>
              </a:buCl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tenção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integral à saúde da mulher,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acesso </a:t>
            </a:r>
            <a:r>
              <a:rPr lang="pt-BR" dirty="0">
                <a:latin typeface="Arial" pitchFamily="34" charset="0"/>
                <a:cs typeface="Arial" pitchFamily="34" charset="0"/>
              </a:rPr>
              <a:t>à rede de serviços quantitativamente e qualitativamente, capazes de suprir essas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necessidades</a:t>
            </a:r>
          </a:p>
        </p:txBody>
      </p:sp>
    </p:spTree>
    <p:extLst>
      <p:ext uri="{BB962C8B-B14F-4D97-AF65-F5344CB8AC3E}">
        <p14:creationId xmlns:p14="http://schemas.microsoft.com/office/powerpoint/2010/main" val="9590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974937" cy="36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9624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1268760"/>
            <a:ext cx="8701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Proporção de mulheres com exames alterados que não retornaram para conhecer o resultado: 0%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999357"/>
            <a:ext cx="87018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Proporção de mulheres que não retornaram para conhecer o resultado dos exames e foi realizada busca ativa: 0%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834716" cy="28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2276872"/>
            <a:ext cx="388937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3822" y="5179323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OBSERVAÇÃO:</a:t>
            </a:r>
          </a:p>
          <a:p>
            <a:pPr marL="285750" indent="-285750" algn="just">
              <a:buFontTx/>
              <a:buChar char="-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Não aguarda-se a paciente procurar pelo resultado para comunicar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alteração. A comunicação é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imediatamente à paciente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após o recebimento do exame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>
              <a:buNone/>
            </a:pPr>
            <a:endParaRPr lang="pt-BR" sz="2600" b="1" u="sng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OBJETIVO ESPECÍFICO 3</a:t>
            </a:r>
          </a:p>
          <a:p>
            <a:pPr marL="64008" indent="0" algn="ct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dirty="0">
                <a:latin typeface="Arial" pitchFamily="34" charset="0"/>
                <a:cs typeface="Arial" pitchFamily="34" charset="0"/>
              </a:rPr>
              <a:t>a qualidade do atendimento das mulheres que realizam detecção precoce de câncer de colo de útero e de mama na unidade de saúde.</a:t>
            </a:r>
          </a:p>
          <a:p>
            <a:pPr marL="64008" indent="0" algn="just">
              <a:spcBef>
                <a:spcPts val="0"/>
              </a:spcBef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just">
              <a:spcBef>
                <a:spcPts val="0"/>
              </a:spcBef>
              <a:buNone/>
            </a:pP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Meta 3.1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Obter 100% de coleta de amostras satisfatórias do exame citopatológico de colo uterino.  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Resultado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obtido: 95,5% </a:t>
            </a:r>
          </a:p>
          <a:p>
            <a:pPr marL="64008" indent="0" algn="just">
              <a:spcBef>
                <a:spcPts val="0"/>
              </a:spcBef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63554" y="3058018"/>
            <a:ext cx="4900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Registro de apenas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 exames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amostras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insatisfatórias = 98.8%  satisfatórias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 2" pitchFamily="18" charset="2"/>
              <a:buChar char="=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Atraso no recebimento dos resultados dos exames</a:t>
            </a:r>
          </a:p>
          <a:p>
            <a:pPr marL="457200" indent="-457200" algn="just">
              <a:buFont typeface="Wingdings 2" pitchFamily="18" charset="2"/>
              <a:buChar char="=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Coleta de dados de exames realizados quando a informação não era registrada</a:t>
            </a:r>
          </a:p>
          <a:p>
            <a:pPr algn="just">
              <a:buFont typeface="Wingdings 2" pitchFamily="18" charset="2"/>
              <a:buChar char="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95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b="1" u="sng" dirty="0">
              <a:latin typeface="Arial" pitchFamily="34" charset="0"/>
              <a:cs typeface="Arial" pitchFamily="34" charset="0"/>
            </a:endParaRPr>
          </a:p>
          <a:p>
            <a:pPr marL="64008" indent="0" algn="ctr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Clr>
                <a:srgbClr val="D60093"/>
              </a:buCl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OBJETIVO ESPECÍFICO 4</a:t>
            </a:r>
          </a:p>
          <a:p>
            <a:pPr marL="64008" indent="0" algn="ctr">
              <a:buClr>
                <a:srgbClr val="D60093"/>
              </a:buCl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Melhorar os registros das informações.</a:t>
            </a: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400" dirty="0"/>
          </a:p>
          <a:p>
            <a:pPr marL="64008" indent="0" algn="just">
              <a:buNone/>
            </a:pPr>
            <a:r>
              <a:rPr lang="pt-BR" sz="2800" b="1" u="sng" dirty="0">
                <a:latin typeface="Arial" pitchFamily="34" charset="0"/>
                <a:cs typeface="Arial" pitchFamily="34" charset="0"/>
              </a:rPr>
              <a:t>Meta 4.1.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Manter registro da coleta de exame citopatológico de colo uterino e realização da mamografia em registro específico em 100% das mulheres cadastradas nos programas da unidade de saúde.</a:t>
            </a: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Meta de registro adequado de CP= 100%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Resultado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obtido: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67,3% 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3968" y="3058018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 2" pitchFamily="18" charset="2"/>
              <a:buChar char="&lt;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Melhorias nos registros</a:t>
            </a:r>
          </a:p>
          <a:p>
            <a:pPr algn="just">
              <a:buFont typeface="Wingdings 2" pitchFamily="18" charset="2"/>
              <a:buChar char="&lt;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 2" pitchFamily="18" charset="2"/>
              <a:buChar char="=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Numerador do calculo  abrangendo todas as mulheres cadastradas e não somente as que realizaram CP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 2" pitchFamily="18" charset="2"/>
              <a:buChar char="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84" y="2924944"/>
            <a:ext cx="4187784" cy="390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Meta de registro adequado de mamografias= 100%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Resultado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obtido: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74,3% </a:t>
            </a:r>
            <a:endParaRPr lang="pt-BR" sz="2600" b="1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27984" y="3058018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 2" pitchFamily="18" charset="2"/>
              <a:buChar char="&lt;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Melhorias nos registros</a:t>
            </a:r>
          </a:p>
          <a:p>
            <a:pPr algn="just">
              <a:buFont typeface="Wingdings 2" pitchFamily="18" charset="2"/>
              <a:buChar char="&lt;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 2" pitchFamily="18" charset="2"/>
              <a:buChar char="=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Numerador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cálculo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abrangendo todas as mulheres cadastradas e não somente as que realizaram mamografia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7" y="2548860"/>
            <a:ext cx="4084637" cy="417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7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b="1" u="sng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Clr>
                <a:srgbClr val="D60093"/>
              </a:buCl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OBJETIVO ESPECÍFICO 5</a:t>
            </a:r>
          </a:p>
          <a:p>
            <a:pPr marL="64008" indent="0" algn="ctr">
              <a:buClr>
                <a:srgbClr val="D60093"/>
              </a:buCl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Mapear as mulheres de risco para câncer de colo de útero e de mama</a:t>
            </a: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b="1" u="sng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600" b="1" u="sng" dirty="0">
                <a:latin typeface="Arial" pitchFamily="34" charset="0"/>
                <a:cs typeface="Arial" pitchFamily="34" charset="0"/>
              </a:rPr>
              <a:t>Meta 5.1.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Realizar avaliação de risco (ou pesquisar sinais de alerta para identificação de câncer de colo de útero e de mama) em 100% das mulheres nas faixas etárias-alvo.</a:t>
            </a: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ln w="6350"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Paraí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/RS</a:t>
            </a: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Localização: região nordeste do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RS</a:t>
            </a: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Pop: 7.140 (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Siab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 2013)</a:t>
            </a:r>
          </a:p>
          <a:p>
            <a:pPr algn="ctr">
              <a:lnSpc>
                <a:spcPct val="120000"/>
              </a:lnSpc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02" y="3501007"/>
            <a:ext cx="4824785" cy="3137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4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Meta pesquisa câncer de colo: 100%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400" b="1" dirty="0" smtClean="0"/>
              <a:t>Resultado </a:t>
            </a:r>
            <a:r>
              <a:rPr lang="pt-BR" sz="2400" b="1" dirty="0"/>
              <a:t>obtido:66,9%</a:t>
            </a:r>
          </a:p>
          <a:p>
            <a:pPr marL="64008" indent="0" algn="just">
              <a:spcBef>
                <a:spcPts val="0"/>
              </a:spcBef>
              <a:buNone/>
            </a:pPr>
            <a:endParaRPr lang="pt-BR" sz="2600" b="1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3968" y="3058018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algn="just">
              <a:buFont typeface="Wingdings 2" pitchFamily="18" charset="2"/>
              <a:buChar char="&lt;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pesquisa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 2" pitchFamily="18" charset="2"/>
              <a:buChar char="=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Falta de registros dessas informações – necessidade de monitoramento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9604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Meta pesquisa câncer de mama: 100%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400" b="1" dirty="0" smtClean="0"/>
              <a:t>Resultado obtido: 75,7%</a:t>
            </a:r>
            <a:endParaRPr lang="pt-BR" sz="2400" b="1" dirty="0"/>
          </a:p>
          <a:p>
            <a:pPr marL="64008" indent="0" algn="just">
              <a:spcBef>
                <a:spcPts val="0"/>
              </a:spcBef>
              <a:buNone/>
            </a:pPr>
            <a:endParaRPr lang="pt-BR" sz="2600" b="1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3968" y="3058018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algn="just">
              <a:buFont typeface="Wingdings 2" pitchFamily="18" charset="2"/>
              <a:buChar char="&lt;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 2" pitchFamily="18" charset="2"/>
              <a:buChar char="=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Falta de registros dessas informações – necessidade de monitoramento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908425" cy="406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>
              <a:buClr>
                <a:srgbClr val="D60093"/>
              </a:buClr>
              <a:buNone/>
            </a:pPr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D60093"/>
              </a:buClr>
              <a:buFont typeface="Wingdings" pitchFamily="2" charset="2"/>
              <a:buChar char="Ø"/>
            </a:pPr>
            <a:endParaRPr lang="pt-BR" u="sng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Clr>
                <a:srgbClr val="D60093"/>
              </a:buCl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OBJETIVO ESPECÍFICO 6</a:t>
            </a:r>
          </a:p>
          <a:p>
            <a:pPr marL="64008" indent="0" algn="ctr">
              <a:buClr>
                <a:srgbClr val="D60093"/>
              </a:buCl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Promover a saúde das mulheres que realizam detecção precoce de câncer de colo de útero e de mama na unidade de saúde</a:t>
            </a: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buNone/>
            </a:pPr>
            <a:endParaRPr lang="pt-BR" sz="2600" b="1" u="sng" dirty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800" b="1" u="sng" dirty="0">
                <a:latin typeface="Arial" pitchFamily="34" charset="0"/>
                <a:cs typeface="Arial" pitchFamily="34" charset="0"/>
              </a:rPr>
              <a:t>Meta 6.1.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Orientar 100% das mulheres cadastradas sobre doenças sexualmente transmissíveis e fatores de risco para câncer de colo de útero e de mama.</a:t>
            </a: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Meta: 100% de mulheres orientadas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pt-BR" sz="2400" b="1" dirty="0" smtClean="0"/>
              <a:t>Resultado obtido: 100%</a:t>
            </a:r>
            <a:endParaRPr lang="pt-BR" sz="2400" b="1" dirty="0"/>
          </a:p>
          <a:p>
            <a:pPr marL="64008" indent="0" algn="just">
              <a:spcBef>
                <a:spcPts val="0"/>
              </a:spcBef>
              <a:buNone/>
            </a:pPr>
            <a:endParaRPr lang="pt-BR" sz="2600" b="1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2" y="1916832"/>
            <a:ext cx="280835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28803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85945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/>
          </a:bodyPr>
          <a:lstStyle/>
          <a:p>
            <a:pPr algn="ctr"/>
            <a:r>
              <a:rPr lang="pt-BR" sz="2900" dirty="0" smtClean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RESULTADOS</a:t>
            </a:r>
            <a:endParaRPr lang="pt-BR" sz="2900" dirty="0">
              <a:ln w="6350"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QUANTITATIVOS</a:t>
            </a: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Não atingimento de todas as metas propostas</a:t>
            </a: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Tempo de intervenção curto</a:t>
            </a: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Melhorias com o passar do tempo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QUALITATIVOS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Melhorias nos registros do serviço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Sensibilização da equipe para a necessidade de adequações conforme  o protocolo do MS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Produção de dados – base para a organização do serviço – ferramenta de gestão </a:t>
            </a: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/>
          </a:bodyPr>
          <a:lstStyle/>
          <a:p>
            <a:pPr algn="ctr"/>
            <a:r>
              <a:rPr lang="pt-BR" sz="29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DISCUSSÃO</a:t>
            </a:r>
            <a:endParaRPr lang="pt-BR" sz="29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IMPORTANCIA DA INTERVENÇÃO PARA O SERVIÇO</a:t>
            </a:r>
          </a:p>
          <a:p>
            <a:pPr marL="64008" indent="0" algn="ctr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Antes da intervenção </a:t>
            </a: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A situação do serviço era desconhecida/não podia ser mensurada</a:t>
            </a: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Após a intervenção </a:t>
            </a: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Tradução do serviço em números (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cobertura, qualidade)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Investimentos nos pontos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deficitários</a:t>
            </a: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Organização do serviço (estabelecimento de fluxos)</a:t>
            </a: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Melhorias na qualidade</a:t>
            </a:r>
          </a:p>
          <a:p>
            <a:pPr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Aproximação com o Protocolo do MS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/>
          </a:bodyPr>
          <a:lstStyle/>
          <a:p>
            <a:pPr algn="ctr"/>
            <a:r>
              <a:rPr lang="pt-BR" sz="2900" dirty="0" smtClean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DISCUSSÃO</a:t>
            </a:r>
            <a:endParaRPr lang="pt-BR" sz="2900" dirty="0">
              <a:ln w="6350"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IMPORTANCIA DA INTERVENÇÃO PARA A COMUNIDADE</a:t>
            </a:r>
          </a:p>
          <a:p>
            <a:pPr marL="64008" indent="0" algn="ctr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Acesso há um serviço de maior qualidade e organização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Acesso aos resultados sem necessidade de marcação de consulta (somente nos casos de alterações)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Comunicação imediata nos casos de alterações, agilizando a investigação</a:t>
            </a:r>
          </a:p>
          <a:p>
            <a:pPr algn="just">
              <a:buFontTx/>
              <a:buChar char="-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/>
          </a:bodyPr>
          <a:lstStyle/>
          <a:p>
            <a:pPr algn="ctr"/>
            <a:r>
              <a:rPr lang="pt-BR" sz="29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DISCUSSÃO</a:t>
            </a:r>
            <a:endParaRPr lang="pt-BR" sz="29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IMPORTANCIA DA INTERVENÇÃO PARA A EQUIPE</a:t>
            </a:r>
          </a:p>
          <a:p>
            <a:pPr marL="64008" indent="0" algn="ctr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Aproximação com os Protocolos do MS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Qualificação clínica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Percepção da importância dos registros para as melhorias no serviço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Facilitação do trabalho através da organização e estabelecimentos de fluxos </a:t>
            </a:r>
          </a:p>
          <a:p>
            <a:pPr algn="just">
              <a:buFontTx/>
              <a:buChar char="-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 2" pitchFamily="18" charset="2"/>
              <a:buChar char="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Promoção da incorporação das mudanças a rotina do serviço...</a:t>
            </a:r>
          </a:p>
          <a:p>
            <a:pPr algn="just">
              <a:buFontTx/>
              <a:buChar char="-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/>
          </a:bodyPr>
          <a:lstStyle/>
          <a:p>
            <a:pPr algn="ctr"/>
            <a:r>
              <a:rPr lang="pt-BR" sz="29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DISCUSSÃO</a:t>
            </a:r>
            <a:endParaRPr lang="pt-BR" sz="29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MUDANÇAS NECESSÁRIAS</a:t>
            </a:r>
          </a:p>
          <a:p>
            <a:pPr marL="64008" indent="0" algn="ctr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 2" pitchFamily="18" charset="2"/>
              <a:buChar char="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Incorporação maior do Protocolo do MS no serviço.</a:t>
            </a:r>
          </a:p>
          <a:p>
            <a:pPr algn="just">
              <a:buClr>
                <a:srgbClr val="D60093"/>
              </a:buClr>
              <a:buFont typeface="Wingdings 2" pitchFamily="18" charset="2"/>
              <a:buChar char="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Avaliação mais minuciosa dos exames realizados fora da faixa etária (evitar desperdício de recursos)</a:t>
            </a:r>
          </a:p>
          <a:p>
            <a:pPr algn="just">
              <a:buClr>
                <a:srgbClr val="D60093"/>
              </a:buClr>
              <a:buFont typeface="Wingdings 2" pitchFamily="18" charset="2"/>
              <a:buChar char="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Ações de promoção para aumentar a cobertura na faixa etária preconizada</a:t>
            </a:r>
          </a:p>
          <a:p>
            <a:pPr algn="just">
              <a:buClr>
                <a:srgbClr val="D60093"/>
              </a:buClr>
              <a:buFont typeface="Wingdings 2" pitchFamily="18" charset="2"/>
              <a:buChar char="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Capacitação de novos profissionais para realização dos exames CP</a:t>
            </a:r>
          </a:p>
          <a:p>
            <a:pPr algn="just">
              <a:buClr>
                <a:srgbClr val="D60093"/>
              </a:buClr>
              <a:buFont typeface="Wingdings 2" pitchFamily="18" charset="2"/>
              <a:buChar char="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Implementações nos registros</a:t>
            </a:r>
          </a:p>
          <a:p>
            <a:pPr algn="just">
              <a:buClr>
                <a:srgbClr val="D60093"/>
              </a:buClr>
              <a:buFont typeface="Wingdings 2" pitchFamily="18" charset="2"/>
              <a:buChar char="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Utilização dos dados como ferramentas de gestão</a:t>
            </a:r>
          </a:p>
          <a:p>
            <a:pPr algn="just">
              <a:buClr>
                <a:srgbClr val="D60093"/>
              </a:buClr>
              <a:buFont typeface="Wingdings 2" pitchFamily="18" charset="2"/>
              <a:buChar char="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 2" pitchFamily="18" charset="2"/>
              <a:buChar char="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Economia: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Extração de basalto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Industria 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Estrutura de saúde: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1 UBS (2 ESF)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2 equipes de ESF +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buClr>
                <a:srgbClr val="D60093"/>
              </a:buCl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equipe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complementar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1 hospital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Serviços privados</a:t>
            </a:r>
          </a:p>
          <a:p>
            <a:pPr marL="64008" indent="0" algn="ctr">
              <a:lnSpc>
                <a:spcPct val="120000"/>
              </a:lnSpc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75" y="2204864"/>
            <a:ext cx="4707804" cy="278092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13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900" dirty="0" smtClean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2900" dirty="0">
              <a:ln w="6350"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  <a:ln>
            <a:noFill/>
          </a:ln>
        </p:spPr>
        <p:txBody>
          <a:bodyPr>
            <a:normAutofit/>
          </a:bodyPr>
          <a:lstStyle/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pt-BR" sz="2600" b="1" u="sng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ClrTx/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Ampliação dos conhecimentos em saúde pública</a:t>
            </a:r>
          </a:p>
          <a:p>
            <a:pPr algn="just">
              <a:spcBef>
                <a:spcPts val="0"/>
              </a:spcBef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Aproximação com os protocolos do MS</a:t>
            </a:r>
          </a:p>
          <a:p>
            <a:pPr algn="just">
              <a:spcBef>
                <a:spcPts val="0"/>
              </a:spcBef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Qualificação profissional</a:t>
            </a:r>
          </a:p>
          <a:p>
            <a:pPr algn="just">
              <a:spcBef>
                <a:spcPts val="0"/>
              </a:spcBef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Mudanças na visão profissional = melhorias nos serviços da unidade</a:t>
            </a:r>
          </a:p>
          <a:p>
            <a:pPr marL="64008" indent="0" algn="just">
              <a:spcBef>
                <a:spcPts val="0"/>
              </a:spcBef>
              <a:buClr>
                <a:srgbClr val="D60093"/>
              </a:buClr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856663" cy="5689600"/>
          </a:xfrm>
          <a:ln>
            <a:noFill/>
          </a:ln>
        </p:spPr>
        <p:txBody>
          <a:bodyPr>
            <a:normAutofit/>
          </a:bodyPr>
          <a:lstStyle/>
          <a:p>
            <a:pPr marL="64008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90459" y="2452781"/>
            <a:ext cx="57278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OBRIGADA</a:t>
            </a:r>
            <a:r>
              <a:rPr lang="pt-BR" sz="72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!</a:t>
            </a:r>
            <a:endParaRPr lang="pt-BR" sz="72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3168352" cy="223224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8861">
            <a:off x="-1073573" y="4574703"/>
            <a:ext cx="3672134" cy="25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marL="64008" indent="0" algn="ctr">
              <a:buClr>
                <a:srgbClr val="D60093"/>
              </a:buClr>
              <a:buNone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Programa Saúde da Mulher 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Atenção primária-UBS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1 ginecologista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Coleta de CP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Solicitação e encaminhamento de mamografia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Média e alta complexidade 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referências regionais – Hospital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Tacchini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(BG)</a:t>
            </a:r>
          </a:p>
          <a:p>
            <a:pPr marL="64008" indent="0" algn="ctr">
              <a:lnSpc>
                <a:spcPct val="12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SITUAÇÃO DO SERVIÇO ANTES DA INTERVENÇÃO</a:t>
            </a:r>
          </a:p>
          <a:p>
            <a:pPr marL="64008" indent="0" algn="ctr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Pouco acesso aos protocolos do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MS </a:t>
            </a:r>
          </a:p>
          <a:p>
            <a:pPr marL="64008" indent="0" algn="just">
              <a:buClr>
                <a:srgbClr val="D60093"/>
              </a:buClr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Registros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insuficientes/formulários incompletos</a:t>
            </a: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Desconhecimento do número de mulheres pertencentes ao público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alvo e da cobertura dos exames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Atendimentos realizados sem fluxos pré-estabelecidos</a:t>
            </a:r>
          </a:p>
          <a:p>
            <a:pPr marL="64008" indent="0" algn="ctr">
              <a:lnSpc>
                <a:spcPct val="12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</a:t>
            </a:r>
            <a:endParaRPr lang="pt-BR" sz="3200" dirty="0">
              <a:ln w="6350"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64008" indent="0" algn="ctr">
              <a:lnSpc>
                <a:spcPct val="120000"/>
              </a:lnSpc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Melhorar a detecção de câncer de colo do útero e de mama</a:t>
            </a:r>
          </a:p>
          <a:p>
            <a:pPr marL="64008" indent="0" algn="ctr">
              <a:lnSpc>
                <a:spcPct val="12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ln w="6350"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Planejamento de metas e ações para o alcance das mesmas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(Dificuldade devido a falta de registros)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Desenvolvimento das ações em quatro eixos pedagógicos: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Monitoramento e Avaliação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Organização e Gestão do Serviço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Engajamento Público </a:t>
            </a:r>
          </a:p>
          <a:p>
            <a:pPr algn="just">
              <a:buClr>
                <a:srgbClr val="D60093"/>
              </a:buClr>
              <a:buFont typeface="Arial" pitchFamily="34" charset="0"/>
              <a:buChar char="-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Qualificação da Prática Clínica.</a:t>
            </a:r>
          </a:p>
          <a:p>
            <a:pPr algn="ctr">
              <a:lnSpc>
                <a:spcPct val="120000"/>
              </a:lnSpc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64008" indent="0" algn="ctr">
              <a:lnSpc>
                <a:spcPct val="12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n w="6350"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Capacitação da equipe – apresentação do caderno nº 13 do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MS</a:t>
            </a: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Sensibilização para a prática 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registros</a:t>
            </a: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D60093"/>
              </a:buClr>
              <a:buFont typeface="Wingdings" pitchFamily="2" charset="2"/>
              <a:buChar char="Ø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Levantamento através dos ACS no número de mulheres pertencentes a faixa etária preconizada</a:t>
            </a:r>
          </a:p>
          <a:p>
            <a:pPr algn="ctr">
              <a:lnSpc>
                <a:spcPct val="120000"/>
              </a:lnSpc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64008" indent="0" algn="ctr">
              <a:lnSpc>
                <a:spcPct val="12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alizada 13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FF6600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1093</TotalTime>
  <Words>1412</Words>
  <Application>Microsoft Office PowerPoint</Application>
  <PresentationFormat>Apresentação na tela (4:3)</PresentationFormat>
  <Paragraphs>330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Verve</vt:lpstr>
      <vt:lpstr>  UNIVERSIDADE ABERTA DO SUS  UNIVERSIDADE FEDERAL DE PELOTAS DEPARTAMENTO DE MEDICINA SOCIAL CURSO DE ESPECIALIZAÇÃO EM SAÚDE DA FAMÍLIA MODALIDADE A DISTÂNCIA - TURMA IV  </vt:lpstr>
      <vt:lpstr>INTRODUÇÃO</vt:lpstr>
      <vt:lpstr>INTRODUÇÃO</vt:lpstr>
      <vt:lpstr>INTRODUÇÃO</vt:lpstr>
      <vt:lpstr>INTRODUÇÃO</vt:lpstr>
      <vt:lpstr>INTRODUÇÃO</vt:lpstr>
      <vt:lpstr>OBJETIVO</vt:lpstr>
      <vt:lpstr>METODOLOGIA</vt:lpstr>
      <vt:lpstr>METODOLOGIA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DISCUSSÃO</vt:lpstr>
      <vt:lpstr>DISCUSSÃO</vt:lpstr>
      <vt:lpstr>DISCUSSÃO</vt:lpstr>
      <vt:lpstr>DISCUSSÃO</vt:lpstr>
      <vt:lpstr>REFLEXÃO CRÍTICA SOBRE O PROCESSO PESSOAL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Seven</dc:creator>
  <cp:lastModifiedBy>Seven</cp:lastModifiedBy>
  <cp:revision>89</cp:revision>
  <dcterms:created xsi:type="dcterms:W3CDTF">2014-04-04T00:23:55Z</dcterms:created>
  <dcterms:modified xsi:type="dcterms:W3CDTF">2014-05-02T01:22:57Z</dcterms:modified>
</cp:coreProperties>
</file>