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36"/>
  </p:notesMasterIdLst>
  <p:sldIdLst>
    <p:sldId id="256" r:id="rId2"/>
    <p:sldId id="331" r:id="rId3"/>
    <p:sldId id="298" r:id="rId4"/>
    <p:sldId id="300" r:id="rId5"/>
    <p:sldId id="318" r:id="rId6"/>
    <p:sldId id="257" r:id="rId7"/>
    <p:sldId id="319" r:id="rId8"/>
    <p:sldId id="268" r:id="rId9"/>
    <p:sldId id="276" r:id="rId10"/>
    <p:sldId id="303" r:id="rId11"/>
    <p:sldId id="277" r:id="rId12"/>
    <p:sldId id="279" r:id="rId13"/>
    <p:sldId id="305" r:id="rId14"/>
    <p:sldId id="320" r:id="rId15"/>
    <p:sldId id="321" r:id="rId16"/>
    <p:sldId id="317" r:id="rId17"/>
    <p:sldId id="307" r:id="rId18"/>
    <p:sldId id="322" r:id="rId19"/>
    <p:sldId id="323" r:id="rId20"/>
    <p:sldId id="308" r:id="rId21"/>
    <p:sldId id="309" r:id="rId22"/>
    <p:sldId id="324" r:id="rId23"/>
    <p:sldId id="311" r:id="rId24"/>
    <p:sldId id="325" r:id="rId25"/>
    <p:sldId id="313" r:id="rId26"/>
    <p:sldId id="326" r:id="rId27"/>
    <p:sldId id="314" r:id="rId28"/>
    <p:sldId id="327" r:id="rId29"/>
    <p:sldId id="328" r:id="rId30"/>
    <p:sldId id="316" r:id="rId31"/>
    <p:sldId id="291" r:id="rId32"/>
    <p:sldId id="295" r:id="rId33"/>
    <p:sldId id="329" r:id="rId34"/>
    <p:sldId id="265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42" autoAdjust="0"/>
    <p:restoredTop sz="86477" autoAdjust="0"/>
  </p:normalViewPr>
  <p:slideViewPr>
    <p:cSldViewPr>
      <p:cViewPr>
        <p:scale>
          <a:sx n="60" d="100"/>
          <a:sy n="60" d="100"/>
        </p:scale>
        <p:origin x="-154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riana%20Orencio\Desktop\DEISY-P&#211;S%20GRADUA&#199;&#195;O\Unidade%20II\Planilha%20Coleta%20Dados_Final_Deisy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riana%20Orencio\Desktop\DEISY-P&#211;S%20GRADUA&#199;&#195;O\Unidade%20II\Planilha%20Coleta%20Dados_Final_Deisy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riana%20Orencio\Desktop\DEISY-P&#211;S%20GRADUA&#199;&#195;O\Unidade%20II\Planilha%20Coleta%20Dados_Final_Deisy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riana%20Orencio\Desktop\DEISY-P&#211;S%20GRADUA&#199;&#195;O\Unidade%20II\Planilha%20Coleta%20Dados_Final_Deisy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riana%20Orencio\Desktop\DEISY-P&#211;S%20GRADUA&#199;&#195;O\Unidade%20II\Planilha%20Coleta%20Dados_Final_Deisy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riana%20Orencio\Desktop\DEISY-P&#211;S%20GRADUA&#199;&#195;O\Unidade%20II\Planilha%20Coleta%20Dados_Final_Deisy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riana%20Orencio\Desktop\DEISY-P&#211;S%20GRADUA&#199;&#195;O\Unidade%20II\Planilha%20Coleta%20Dados_Final_Deisy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riana%20Orencio\Desktop\DEISY-P&#211;S%20GRADUA&#199;&#195;O\Unidade%20II\Planilha%20Coleta%20Dados_Final_Deisy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riana%20Orencio\Desktop\DEISY-P&#211;S%20GRADUA&#199;&#195;O\Unidade%20II\Planilha%20Coleta%20Dados_Final_Deisy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41093048852764"/>
          <c:y val="7.8644784786517069E-2"/>
          <c:w val="0.84757831682330032"/>
          <c:h val="0.82342284137559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0.17050691244239632</c:v>
                </c:pt>
                <c:pt idx="1">
                  <c:v>0.35944700460829493</c:v>
                </c:pt>
                <c:pt idx="2">
                  <c:v>0.61290322580645162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416384"/>
        <c:axId val="86319872"/>
      </c:barChart>
      <c:catAx>
        <c:axId val="8641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319872"/>
        <c:crosses val="autoZero"/>
        <c:auto val="1"/>
        <c:lblAlgn val="ctr"/>
        <c:lblOffset val="100"/>
        <c:noMultiLvlLbl val="0"/>
      </c:catAx>
      <c:valAx>
        <c:axId val="863198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4163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41093048852764"/>
          <c:y val="7.8644784786517055E-2"/>
          <c:w val="0.84757831682330032"/>
          <c:h val="0.82342284137559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0.6216216216216216</c:v>
                </c:pt>
                <c:pt idx="1">
                  <c:v>0.65384615384615385</c:v>
                </c:pt>
                <c:pt idx="2">
                  <c:v>0.67669172932330823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46368"/>
        <c:axId val="86454656"/>
      </c:barChart>
      <c:catAx>
        <c:axId val="8634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454656"/>
        <c:crosses val="autoZero"/>
        <c:auto val="1"/>
        <c:lblAlgn val="ctr"/>
        <c:lblOffset val="100"/>
        <c:noMultiLvlLbl val="0"/>
      </c:catAx>
      <c:valAx>
        <c:axId val="864546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3463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1907877712469"/>
          <c:y val="8.4861763821024352E-2"/>
          <c:w val="0.84788500029045666"/>
          <c:h val="0.809464172709636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crianças com excesso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16096"/>
        <c:axId val="86517632"/>
      </c:barChart>
      <c:catAx>
        <c:axId val="8651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517632"/>
        <c:crosses val="autoZero"/>
        <c:auto val="1"/>
        <c:lblAlgn val="ctr"/>
        <c:lblOffset val="100"/>
        <c:noMultiLvlLbl val="0"/>
      </c:catAx>
      <c:valAx>
        <c:axId val="865176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5160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0.70270270270270274</c:v>
                </c:pt>
                <c:pt idx="1">
                  <c:v>0.78205128205128205</c:v>
                </c:pt>
                <c:pt idx="2">
                  <c:v>0.91729323308270672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51968"/>
        <c:axId val="86853504"/>
      </c:barChart>
      <c:catAx>
        <c:axId val="8685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853504"/>
        <c:crosses val="autoZero"/>
        <c:auto val="1"/>
        <c:lblAlgn val="ctr"/>
        <c:lblOffset val="100"/>
        <c:noMultiLvlLbl val="0"/>
      </c:catAx>
      <c:valAx>
        <c:axId val="8685350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8519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0.6216216216216216</c:v>
                </c:pt>
                <c:pt idx="1">
                  <c:v>0.71794871794871795</c:v>
                </c:pt>
                <c:pt idx="2">
                  <c:v>0.81203007518796988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988288"/>
        <c:axId val="86989824"/>
      </c:barChart>
      <c:catAx>
        <c:axId val="8698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989824"/>
        <c:crosses val="autoZero"/>
        <c:auto val="1"/>
        <c:lblAlgn val="ctr"/>
        <c:lblOffset val="100"/>
        <c:noMultiLvlLbl val="0"/>
      </c:catAx>
      <c:valAx>
        <c:axId val="869898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9882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62250042049954"/>
          <c:y val="6.9268048807585067E-2"/>
          <c:w val="0.87237001690328364"/>
          <c:h val="0.84447595253643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</c:v>
                </c:pt>
                <c:pt idx="1">
                  <c:v>6.4935064935064929E-2</c:v>
                </c:pt>
                <c:pt idx="2">
                  <c:v>0.43939393939393939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909312"/>
        <c:axId val="86910848"/>
      </c:barChart>
      <c:catAx>
        <c:axId val="8690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910848"/>
        <c:crosses val="autoZero"/>
        <c:auto val="1"/>
        <c:lblAlgn val="ctr"/>
        <c:lblOffset val="100"/>
        <c:noMultiLvlLbl val="0"/>
      </c:catAx>
      <c:valAx>
        <c:axId val="869108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9093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busca ativa realizada às crianças faltosas às consultas no programa de saúde da criança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Indicadores!$D$67:$G$67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Indicadores!$D$68:$G$68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035904"/>
        <c:axId val="87037440"/>
      </c:barChart>
      <c:catAx>
        <c:axId val="8703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037440"/>
        <c:crosses val="autoZero"/>
        <c:auto val="1"/>
        <c:lblAlgn val="ctr"/>
        <c:lblOffset val="100"/>
        <c:noMultiLvlLbl val="0"/>
      </c:catAx>
      <c:valAx>
        <c:axId val="870374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0359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8517907035814"/>
          <c:y val="0.20852493438320208"/>
          <c:w val="0.84757831682330032"/>
          <c:h val="0.6606855419668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Indicadores!$D$74:$G$74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Indicadores!$D$75:$G$75</c:f>
              <c:numCache>
                <c:formatCode>0.0%</c:formatCode>
                <c:ptCount val="4"/>
                <c:pt idx="0">
                  <c:v>0.94594594594594594</c:v>
                </c:pt>
                <c:pt idx="1">
                  <c:v>0.97435897435897434</c:v>
                </c:pt>
                <c:pt idx="2">
                  <c:v>0.96992481203007519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083648"/>
        <c:axId val="87097728"/>
      </c:barChart>
      <c:catAx>
        <c:axId val="8708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097728"/>
        <c:crosses val="autoZero"/>
        <c:auto val="1"/>
        <c:lblAlgn val="ctr"/>
        <c:lblOffset val="100"/>
        <c:noMultiLvlLbl val="0"/>
      </c:catAx>
      <c:valAx>
        <c:axId val="870977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0836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0.43243243243243246</c:v>
                </c:pt>
                <c:pt idx="1">
                  <c:v>0.51282051282051277</c:v>
                </c:pt>
                <c:pt idx="2">
                  <c:v>0.55639097744360899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67360"/>
        <c:axId val="87168896"/>
      </c:barChart>
      <c:catAx>
        <c:axId val="8716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168896"/>
        <c:crosses val="autoZero"/>
        <c:auto val="1"/>
        <c:lblAlgn val="ctr"/>
        <c:lblOffset val="100"/>
        <c:noMultiLvlLbl val="0"/>
      </c:catAx>
      <c:valAx>
        <c:axId val="871688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1673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C8B7-80DC-417D-BAFF-EE32D247077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72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14884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343932" y="346337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pt-BR" sz="2000" dirty="0">
                <a:latin typeface="+mj-lt"/>
                <a:ea typeface="+mj-ea"/>
                <a:cs typeface="+mj-cs"/>
              </a:rPr>
              <a:t> </a:t>
            </a:r>
            <a:r>
              <a:rPr lang="pt-BR" sz="2000" dirty="0" smtClean="0">
                <a:latin typeface="+mj-lt"/>
                <a:ea typeface="+mj-ea"/>
                <a:cs typeface="+mj-cs"/>
              </a:rPr>
              <a:t>  </a:t>
            </a:r>
            <a:r>
              <a:rPr lang="pt-BR" sz="2000" b="1" dirty="0" smtClean="0">
                <a:latin typeface="Arial" pitchFamily="34" charset="0"/>
                <a:ea typeface="+mj-ea"/>
                <a:cs typeface="Arial" pitchFamily="34" charset="0"/>
              </a:rPr>
              <a:t>UNIVERSIDADE ABERTA DO SUS - UNASUS</a:t>
            </a:r>
            <a:r>
              <a:rPr lang="pt-BR" sz="20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ea typeface="+mj-ea"/>
                <a:cs typeface="Arial" pitchFamily="34" charset="0"/>
              </a:rPr>
              <a:t>UNIVERSIDADE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FEDERAL DE PELOTAS  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Especialização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</a:t>
            </a:r>
            <a:r>
              <a:rPr lang="pt-BR" sz="2000" b="1" dirty="0">
                <a:latin typeface="Arial" pitchFamily="34" charset="0"/>
                <a:ea typeface="+mj-ea"/>
                <a:cs typeface="Arial" pitchFamily="34" charset="0"/>
              </a:rPr>
              <a:t>7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6630" y="373546"/>
            <a:ext cx="1517173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447084" y="2074460"/>
            <a:ext cx="8358213" cy="24156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pt-B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MELHORIA DA ATENÇÃO À SAÚDE DA CRIANÇA DE ZERO A SETENTA E DOIS MESES NA UBSF N38, MANAUS/AM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54697" y="4064176"/>
            <a:ext cx="7422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Deisy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Yasmaira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Ângulo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Mora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Orientadora: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Camila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Dallazen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785787" y="5677331"/>
            <a:ext cx="7422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Manaus, 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Adriana Orenci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9" y="188640"/>
            <a:ext cx="1445083" cy="147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00811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Logística</a:t>
            </a:r>
            <a:endParaRPr lang="pt-BR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84976" cy="5328592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Classificação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risco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Atendimentos clínicos (20 fichas as quartas-feiras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Atividades educativas 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preventivas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Solicitar aos pais e responsáveis pelas crianças levar a caderneta da crianças 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consultas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</a:rPr>
              <a:t>Encontro </a:t>
            </a:r>
            <a:r>
              <a:rPr lang="pt-BR" sz="2400" dirty="0">
                <a:solidFill>
                  <a:schemeClr val="tx1"/>
                </a:solidFill>
              </a:rPr>
              <a:t>com as mães para </a:t>
            </a:r>
            <a:r>
              <a:rPr lang="pt-BR" sz="2400" dirty="0" smtClean="0">
                <a:solidFill>
                  <a:schemeClr val="tx1"/>
                </a:solidFill>
              </a:rPr>
              <a:t>discutir sobre a saúde da </a:t>
            </a:r>
            <a:r>
              <a:rPr lang="pt-BR" sz="2400" dirty="0" smtClean="0">
                <a:solidFill>
                  <a:schemeClr val="tx1"/>
                </a:solidFill>
              </a:rPr>
              <a:t>criança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16632"/>
            <a:ext cx="7772400" cy="836548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endParaRPr lang="pt-BR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596" y="1152128"/>
            <a:ext cx="9118924" cy="5805264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OBJETIVO 1: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Ampliar a cobertura do Programa de Saúde da Criança na UBSF N38. </a:t>
            </a:r>
          </a:p>
          <a:p>
            <a:pPr algn="just"/>
            <a:r>
              <a:rPr lang="pt-BR" sz="2400" b="1" dirty="0">
                <a:solidFill>
                  <a:schemeClr val="tx1"/>
                </a:solidFill>
              </a:rPr>
              <a:t>Meta 1.1: </a:t>
            </a:r>
            <a:r>
              <a:rPr lang="pt-BR" sz="2400" dirty="0">
                <a:solidFill>
                  <a:schemeClr val="tx1"/>
                </a:solidFill>
              </a:rPr>
              <a:t>Ampliar a cobertura da atenção à saúde para 60% das crianças entre zero e 72 meses pertencentes à área de abrangência da unidade saúde. 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b="1" dirty="0" smtClean="0">
                <a:solidFill>
                  <a:schemeClr val="tx1"/>
                </a:solidFill>
              </a:rPr>
              <a:t>            </a:t>
            </a:r>
            <a:r>
              <a:rPr lang="pt-BR" sz="1600" b="1" dirty="0" smtClean="0">
                <a:solidFill>
                  <a:schemeClr val="tx1"/>
                </a:solidFill>
              </a:rPr>
              <a:t>Figura </a:t>
            </a:r>
            <a:r>
              <a:rPr lang="pt-BR" sz="1600" b="1" dirty="0">
                <a:solidFill>
                  <a:schemeClr val="tx1"/>
                </a:solidFill>
              </a:rPr>
              <a:t>1.</a:t>
            </a:r>
            <a:r>
              <a:rPr lang="pt-BR" sz="1600" dirty="0">
                <a:solidFill>
                  <a:schemeClr val="tx1"/>
                </a:solidFill>
              </a:rPr>
              <a:t> Proporção de crianças entre zero e 72 meses </a:t>
            </a:r>
            <a:r>
              <a:rPr lang="pt-BR" sz="1600" dirty="0" smtClean="0">
                <a:solidFill>
                  <a:schemeClr val="tx1"/>
                </a:solidFill>
              </a:rPr>
              <a:t>inscritas</a:t>
            </a:r>
          </a:p>
          <a:p>
            <a:pPr algn="just"/>
            <a:r>
              <a:rPr lang="pt-BR" sz="1600" dirty="0" smtClean="0">
                <a:solidFill>
                  <a:schemeClr val="tx1"/>
                </a:solidFill>
              </a:rPr>
              <a:t>             no programa da unidade de saúde UBSF N38, Manaus/AM.    </a:t>
            </a: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endParaRPr lang="pt-BR" sz="1800" dirty="0" smtClean="0">
              <a:solidFill>
                <a:srgbClr val="FF0000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344087765"/>
              </p:ext>
            </p:extLst>
          </p:nvPr>
        </p:nvGraphicFramePr>
        <p:xfrm>
          <a:off x="899592" y="3212976"/>
          <a:ext cx="5760640" cy="267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71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000108"/>
            <a:ext cx="8856984" cy="574126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OBJETIVO 2: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Melhorar a qualidade do atendimento à criança 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tx1"/>
                </a:solidFill>
              </a:rPr>
              <a:t>Meta </a:t>
            </a:r>
            <a:r>
              <a:rPr lang="pt-BR" sz="2400" b="1" dirty="0">
                <a:solidFill>
                  <a:schemeClr val="tx1"/>
                </a:solidFill>
              </a:rPr>
              <a:t>2.1: </a:t>
            </a:r>
            <a:r>
              <a:rPr lang="pt-BR" sz="2400" dirty="0">
                <a:solidFill>
                  <a:schemeClr val="tx1"/>
                </a:solidFill>
              </a:rPr>
              <a:t>Realizar a primeira consulta na primeira semana de vida para 100% das crianças cadastradas. 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pPr lvl="0" algn="just"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        </a:t>
            </a:r>
          </a:p>
          <a:p>
            <a:pPr lvl="0">
              <a:defRPr/>
            </a:pPr>
            <a:r>
              <a:rPr lang="pt-BR" sz="2800" b="1" dirty="0">
                <a:solidFill>
                  <a:srgbClr val="FF0000"/>
                </a:solidFill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       </a:t>
            </a:r>
            <a:r>
              <a:rPr lang="pt-BR" sz="1600" b="1" dirty="0" smtClean="0">
                <a:solidFill>
                  <a:schemeClr val="tx1"/>
                </a:solidFill>
              </a:rPr>
              <a:t>Figura 2. </a:t>
            </a:r>
            <a:r>
              <a:rPr lang="pt-BR" sz="1600" dirty="0" smtClean="0">
                <a:solidFill>
                  <a:schemeClr val="tx1"/>
                </a:solidFill>
              </a:rPr>
              <a:t> Proporção de crianças com primeira consulta </a:t>
            </a:r>
          </a:p>
          <a:p>
            <a:pPr lvl="0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              na primeira semana de vida. Manaus/AM, 2015.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078774397"/>
              </p:ext>
            </p:extLst>
          </p:nvPr>
        </p:nvGraphicFramePr>
        <p:xfrm>
          <a:off x="1071538" y="2996952"/>
          <a:ext cx="6120680" cy="267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040" y="983731"/>
            <a:ext cx="8532440" cy="5757637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>
                <a:solidFill>
                  <a:schemeClr val="tx1"/>
                </a:solidFill>
              </a:rPr>
              <a:t>Objetivo 2: </a:t>
            </a:r>
            <a:r>
              <a:rPr lang="pt-BR" sz="2400" dirty="0">
                <a:solidFill>
                  <a:schemeClr val="tx1"/>
                </a:solidFill>
              </a:rPr>
              <a:t>Melhorar a qualidade da atenção à saúde da criança</a:t>
            </a:r>
            <a:r>
              <a:rPr lang="pt-BR" sz="2400" dirty="0"/>
              <a:t> 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2.2: </a:t>
            </a:r>
            <a:r>
              <a:rPr lang="pt-BR" sz="2400" dirty="0">
                <a:solidFill>
                  <a:schemeClr val="tx1"/>
                </a:solidFill>
              </a:rPr>
              <a:t>Monitorar o crescimento em 100% das crianças. 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Todas as crianças foram monitoradas para crescimento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1° mês: 37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2°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mês: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78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3°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mês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: 133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pt-BR" sz="1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  <a:endParaRPr lang="pt-B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r>
              <a:rPr lang="pt-BR" sz="4400" dirty="0">
                <a:solidFill>
                  <a:schemeClr val="tx1"/>
                </a:solidFill>
              </a:rPr>
              <a:t/>
            </a:r>
            <a:br>
              <a:rPr lang="pt-BR" sz="4400" dirty="0">
                <a:solidFill>
                  <a:schemeClr val="tx1"/>
                </a:solidFill>
              </a:rPr>
            </a:b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7" cy="5112567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</a:rPr>
              <a:t>Objetivo 2: </a:t>
            </a:r>
            <a:r>
              <a:rPr lang="pt-BR" sz="2400" dirty="0">
                <a:solidFill>
                  <a:schemeClr val="tx1"/>
                </a:solidFill>
              </a:rPr>
              <a:t>Melhorar a qualidade da atenção à saúde da criança</a:t>
            </a:r>
            <a:r>
              <a:rPr lang="pt-BR" sz="2400" dirty="0"/>
              <a:t> 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2.3: </a:t>
            </a:r>
            <a:r>
              <a:rPr lang="pt-BR" sz="2400" dirty="0">
                <a:solidFill>
                  <a:schemeClr val="tx1"/>
                </a:solidFill>
              </a:rPr>
              <a:t>Monitorar 100% das crianças com déficit de peso. </a:t>
            </a:r>
            <a:endParaRPr lang="pt-BR" dirty="0"/>
          </a:p>
          <a:p>
            <a:pPr marL="0" indent="0" algn="just">
              <a:buNone/>
            </a:pPr>
            <a:endParaRPr lang="pt-BR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Não foram identificadas crianças com déficit de peso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2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r>
              <a:rPr lang="pt-BR" sz="4400" dirty="0">
                <a:solidFill>
                  <a:schemeClr val="tx1"/>
                </a:solidFill>
              </a:rPr>
              <a:t/>
            </a:r>
            <a:br>
              <a:rPr lang="pt-BR" sz="4400" dirty="0">
                <a:solidFill>
                  <a:schemeClr val="tx1"/>
                </a:solidFill>
              </a:rPr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3" cy="53285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OBJETIVO </a:t>
            </a: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2: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Melhorar a qualidade do atendimento à criança 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chemeClr val="tx1"/>
                </a:solidFill>
              </a:rPr>
              <a:t>Meta </a:t>
            </a:r>
            <a:r>
              <a:rPr lang="pt-BR" sz="2400" b="1" dirty="0" smtClean="0">
                <a:solidFill>
                  <a:schemeClr val="tx1"/>
                </a:solidFill>
              </a:rPr>
              <a:t>2.4: </a:t>
            </a:r>
            <a:r>
              <a:rPr lang="pt-BR" sz="2400" dirty="0">
                <a:solidFill>
                  <a:schemeClr val="tx1"/>
                </a:solidFill>
              </a:rPr>
              <a:t>Monitorar 100% das crianças com excesso de peso. 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1700" dirty="0" smtClean="0">
                <a:solidFill>
                  <a:schemeClr val="tx1"/>
                </a:solidFill>
              </a:rPr>
              <a:t>         </a:t>
            </a:r>
            <a:r>
              <a:rPr lang="pt-BR" sz="1700" b="1" dirty="0" smtClean="0">
                <a:solidFill>
                  <a:schemeClr val="tx1"/>
                </a:solidFill>
              </a:rPr>
              <a:t>Figura </a:t>
            </a:r>
            <a:r>
              <a:rPr lang="pt-BR" sz="1700" b="1" dirty="0">
                <a:solidFill>
                  <a:schemeClr val="tx1"/>
                </a:solidFill>
              </a:rPr>
              <a:t>3.</a:t>
            </a:r>
            <a:r>
              <a:rPr lang="pt-BR" sz="1700" dirty="0">
                <a:solidFill>
                  <a:schemeClr val="tx1"/>
                </a:solidFill>
              </a:rPr>
              <a:t> Proporção de crianças com excesso de </a:t>
            </a:r>
            <a:r>
              <a:rPr lang="pt-BR" sz="1700" dirty="0" smtClean="0">
                <a:solidFill>
                  <a:schemeClr val="tx1"/>
                </a:solidFill>
              </a:rPr>
              <a:t>peso</a:t>
            </a:r>
          </a:p>
          <a:p>
            <a:pPr marL="0" indent="0">
              <a:buNone/>
            </a:pPr>
            <a:r>
              <a:rPr lang="pt-BR" sz="1700" dirty="0">
                <a:solidFill>
                  <a:schemeClr val="tx1"/>
                </a:solidFill>
              </a:rPr>
              <a:t> </a:t>
            </a:r>
            <a:r>
              <a:rPr lang="pt-BR" sz="1700" dirty="0" smtClean="0">
                <a:solidFill>
                  <a:schemeClr val="tx1"/>
                </a:solidFill>
              </a:rPr>
              <a:t>        monitoradas </a:t>
            </a:r>
            <a:r>
              <a:rPr lang="pt-BR" sz="1700" dirty="0">
                <a:solidFill>
                  <a:schemeClr val="tx1"/>
                </a:solidFill>
              </a:rPr>
              <a:t>da unidade de saúde UBSF N38, Manaus/AM. </a:t>
            </a:r>
            <a:endParaRPr lang="pt-BR" sz="17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882817742"/>
              </p:ext>
            </p:extLst>
          </p:nvPr>
        </p:nvGraphicFramePr>
        <p:xfrm>
          <a:off x="971600" y="3068960"/>
          <a:ext cx="5742037" cy="2481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r>
              <a:rPr lang="pt-BR" b="1" dirty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>
                <a:latin typeface="Arial" pitchFamily="34" charset="0"/>
                <a:cs typeface="Arial" pitchFamily="34" charset="0"/>
              </a:rPr>
            </a:br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b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5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8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</a:rPr>
              <a:t>Objetivo 2: </a:t>
            </a:r>
            <a:r>
              <a:rPr lang="pt-BR" sz="2400" dirty="0">
                <a:solidFill>
                  <a:schemeClr val="tx1"/>
                </a:solidFill>
              </a:rPr>
              <a:t>Melhorar a qualidade da atenção à saúde da criança</a:t>
            </a:r>
            <a:r>
              <a:rPr lang="pt-BR" sz="2400" dirty="0"/>
              <a:t> 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2.5: </a:t>
            </a:r>
            <a:r>
              <a:rPr lang="pt-BR" sz="2400" dirty="0"/>
              <a:t>Monitorar o desenvolvimento em 100% das crianças. </a:t>
            </a: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Todas as crianças foram monitoradas para o desenvolvimento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1° mês: 37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° mês: 78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3° mês: 133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11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000108"/>
            <a:ext cx="8928992" cy="574126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OBJETIVO 2: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Melhorar a qualidade do atendimento à criança 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2.6: </a:t>
            </a:r>
            <a:r>
              <a:rPr lang="pt-BR" sz="2400" dirty="0">
                <a:solidFill>
                  <a:schemeClr val="tx1"/>
                </a:solidFill>
              </a:rPr>
              <a:t>Vacinar 100% das crianças de acordo com a idade. 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 </a:t>
            </a:r>
            <a:endParaRPr lang="pt-BR" sz="2400" dirty="0">
              <a:solidFill>
                <a:schemeClr val="tx1"/>
              </a:solidFill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</a:rPr>
              <a:t>            Figura </a:t>
            </a:r>
            <a:r>
              <a:rPr lang="pt-BR" sz="1600" b="1" dirty="0">
                <a:solidFill>
                  <a:schemeClr val="tx1"/>
                </a:solidFill>
              </a:rPr>
              <a:t>4.</a:t>
            </a:r>
            <a:r>
              <a:rPr lang="pt-BR" sz="1600" dirty="0">
                <a:solidFill>
                  <a:schemeClr val="tx1"/>
                </a:solidFill>
              </a:rPr>
              <a:t> Proporção de crianças com vacinação em dia </a:t>
            </a:r>
            <a:endParaRPr lang="pt-BR" sz="1600" dirty="0" smtClean="0">
              <a:solidFill>
                <a:schemeClr val="tx1"/>
              </a:solidFill>
            </a:endParaRPr>
          </a:p>
          <a:p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           de </a:t>
            </a:r>
            <a:r>
              <a:rPr lang="pt-BR" sz="1600" dirty="0">
                <a:solidFill>
                  <a:schemeClr val="tx1"/>
                </a:solidFill>
              </a:rPr>
              <a:t>acordo com a idade da unidade de saúde UBSF N38, Manaus/AM. </a:t>
            </a:r>
            <a:endParaRPr lang="pt-BR" sz="16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  <a:endParaRPr lang="pt-BR" sz="4000" dirty="0">
              <a:latin typeface="+mj-lt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14022012"/>
              </p:ext>
            </p:extLst>
          </p:nvPr>
        </p:nvGraphicFramePr>
        <p:xfrm>
          <a:off x="1071538" y="2780928"/>
          <a:ext cx="5516686" cy="250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r>
              <a:rPr lang="pt-BR" sz="4400" dirty="0">
                <a:solidFill>
                  <a:schemeClr val="tx1"/>
                </a:solidFill>
              </a:rPr>
              <a:t/>
            </a:r>
            <a:br>
              <a:rPr lang="pt-BR" sz="4400" dirty="0">
                <a:solidFill>
                  <a:schemeClr val="tx1"/>
                </a:solidFill>
              </a:rPr>
            </a:b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747131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</a:rPr>
              <a:t>Objetivo 2: </a:t>
            </a:r>
            <a:r>
              <a:rPr lang="pt-BR" sz="2400" dirty="0">
                <a:solidFill>
                  <a:schemeClr val="tx1"/>
                </a:solidFill>
              </a:rPr>
              <a:t>Melhorar a qualidade do atendimento à criança 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2.7: </a:t>
            </a:r>
            <a:r>
              <a:rPr lang="pt-BR" sz="2400" dirty="0">
                <a:solidFill>
                  <a:schemeClr val="tx1"/>
                </a:solidFill>
              </a:rPr>
              <a:t>Realizar suplementação de ferro em 100% das crianças de 6 a 24 meses.</a:t>
            </a:r>
            <a:r>
              <a:rPr lang="pt-BR" sz="2400" dirty="0"/>
              <a:t> </a:t>
            </a: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Todas as crianças da faixa etária recomendada receberam suplementação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1° mês: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3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2° mês: 6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3° mês: 9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r>
              <a:rPr lang="pt-BR" sz="4400" dirty="0">
                <a:solidFill>
                  <a:schemeClr val="tx1"/>
                </a:solidFill>
              </a:rPr>
              <a:t/>
            </a:r>
            <a:br>
              <a:rPr lang="pt-BR" sz="4400" dirty="0">
                <a:solidFill>
                  <a:schemeClr val="tx1"/>
                </a:solidFill>
              </a:rPr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016" y="1196752"/>
            <a:ext cx="8856984" cy="525658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</a:rPr>
              <a:t>Objetivo 2: </a:t>
            </a:r>
            <a:r>
              <a:rPr lang="pt-BR" sz="2400" dirty="0">
                <a:solidFill>
                  <a:schemeClr val="tx1"/>
                </a:solidFill>
              </a:rPr>
              <a:t>Melhorar a qualidade do atendimento à criança 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2.8: </a:t>
            </a:r>
            <a:r>
              <a:rPr lang="pt-BR" sz="2400" dirty="0">
                <a:solidFill>
                  <a:schemeClr val="tx1"/>
                </a:solidFill>
              </a:rPr>
              <a:t>Realizar triagem auditiva em 100% das crianças. 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Foi realizada triagem auditiva a todas crianças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1° mês: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37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2° mês: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78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3° mês: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133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40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Introdução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chemeClr val="tx1"/>
                </a:solidFill>
              </a:rPr>
              <a:t>Ações </a:t>
            </a:r>
            <a:r>
              <a:rPr lang="pt-BR" sz="2000" dirty="0">
                <a:solidFill>
                  <a:schemeClr val="tx1"/>
                </a:solidFill>
              </a:rPr>
              <a:t>de promoção à saúde, prevenção de agravos e de </a:t>
            </a:r>
            <a:r>
              <a:rPr lang="pt-BR" sz="2000" dirty="0" smtClean="0">
                <a:solidFill>
                  <a:schemeClr val="tx1"/>
                </a:solidFill>
              </a:rPr>
              <a:t>assistência: qualidade </a:t>
            </a:r>
            <a:r>
              <a:rPr lang="pt-BR" sz="2000" dirty="0">
                <a:solidFill>
                  <a:schemeClr val="tx1"/>
                </a:solidFill>
              </a:rPr>
              <a:t>de vida para que a criança possa crescer e desenvolver todo o seu potencial.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chemeClr val="tx1"/>
                </a:solidFill>
              </a:rPr>
              <a:t>Avaliação </a:t>
            </a:r>
            <a:r>
              <a:rPr lang="pt-BR" sz="2000" dirty="0">
                <a:solidFill>
                  <a:schemeClr val="tx1"/>
                </a:solidFill>
              </a:rPr>
              <a:t>integral à saúde da </a:t>
            </a:r>
            <a:r>
              <a:rPr lang="pt-BR" sz="2000" dirty="0" smtClean="0">
                <a:solidFill>
                  <a:schemeClr val="tx1"/>
                </a:solidFill>
              </a:rPr>
              <a:t>criança contempla ações </a:t>
            </a:r>
            <a:r>
              <a:rPr lang="pt-BR" sz="2000" dirty="0">
                <a:solidFill>
                  <a:schemeClr val="tx1"/>
                </a:solidFill>
              </a:rPr>
              <a:t>de promoção da saúde</a:t>
            </a:r>
            <a:r>
              <a:rPr lang="pt-BR" sz="2000" dirty="0" smtClean="0">
                <a:solidFill>
                  <a:schemeClr val="tx1"/>
                </a:solidFill>
              </a:rPr>
              <a:t>, </a:t>
            </a:r>
            <a:r>
              <a:rPr lang="pt-BR" sz="2000" dirty="0">
                <a:solidFill>
                  <a:schemeClr val="tx1"/>
                </a:solidFill>
              </a:rPr>
              <a:t>hábitos de vida saudáveis, vacinação, prevenção de problemas e agravos à saúde e cuidados em tempo oportuno </a:t>
            </a:r>
          </a:p>
          <a:p>
            <a:pPr algn="just"/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17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036496" cy="574126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</a:rPr>
              <a:t>Objetivo 2: </a:t>
            </a:r>
            <a:r>
              <a:rPr lang="pt-BR" sz="2400" dirty="0">
                <a:solidFill>
                  <a:schemeClr val="tx1"/>
                </a:solidFill>
              </a:rPr>
              <a:t>Melhorar a qualidade do atendimento à criança 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2.9: </a:t>
            </a:r>
            <a:r>
              <a:rPr lang="pt-BR" sz="2400" dirty="0">
                <a:solidFill>
                  <a:schemeClr val="tx1"/>
                </a:solidFill>
              </a:rPr>
              <a:t>Realizar teste do pezinho em 100% das crianças até 7 dias de vida. 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+mj-lt"/>
              </a:rPr>
              <a:t>              Figura 5.</a:t>
            </a:r>
            <a:r>
              <a:rPr lang="pt-BR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Proporção </a:t>
            </a:r>
            <a:r>
              <a:rPr lang="pt-BR" sz="1600" dirty="0">
                <a:solidFill>
                  <a:schemeClr val="tx1"/>
                </a:solidFill>
                <a:latin typeface="+mj-lt"/>
              </a:rPr>
              <a:t>de crianças com teste do pezinho </a:t>
            </a:r>
            <a:endParaRPr lang="pt-BR" sz="1600" dirty="0" smtClean="0">
              <a:solidFill>
                <a:schemeClr val="tx1"/>
              </a:solidFill>
              <a:latin typeface="+mj-lt"/>
            </a:endParaRPr>
          </a:p>
          <a:p>
            <a:r>
              <a:rPr lang="pt-BR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             até </a:t>
            </a:r>
            <a:r>
              <a:rPr lang="pt-BR" sz="1600" dirty="0">
                <a:solidFill>
                  <a:schemeClr val="tx1"/>
                </a:solidFill>
                <a:latin typeface="+mj-lt"/>
              </a:rPr>
              <a:t>7 dias de vida. Manaus/AM, 2015. </a:t>
            </a:r>
            <a:endParaRPr lang="pt-BR" sz="16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  <a:endParaRPr lang="pt-BR" sz="4000" dirty="0">
              <a:latin typeface="+mj-lt"/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4134601948"/>
              </p:ext>
            </p:extLst>
          </p:nvPr>
        </p:nvGraphicFramePr>
        <p:xfrm>
          <a:off x="1071538" y="2780928"/>
          <a:ext cx="55164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000108"/>
            <a:ext cx="8928992" cy="585789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</a:rPr>
              <a:t>Objetivo 2: </a:t>
            </a:r>
            <a:r>
              <a:rPr lang="pt-BR" sz="2400" dirty="0">
                <a:solidFill>
                  <a:schemeClr val="tx1"/>
                </a:solidFill>
              </a:rPr>
              <a:t>Melhorar a qualidade do atendimento à criança 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2.10: </a:t>
            </a:r>
            <a:r>
              <a:rPr lang="pt-BR" sz="2400" dirty="0">
                <a:solidFill>
                  <a:schemeClr val="tx1"/>
                </a:solidFill>
              </a:rPr>
              <a:t>Realizar avaliação da necessidade de atendimento odontológico em 100% das crianças de 6 e 72 meses. 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1600" b="1" dirty="0" smtClean="0">
                <a:solidFill>
                  <a:schemeClr val="tx1"/>
                </a:solidFill>
              </a:rPr>
              <a:t>             Figura </a:t>
            </a:r>
            <a:r>
              <a:rPr lang="pt-BR" sz="1600" b="1" dirty="0">
                <a:solidFill>
                  <a:schemeClr val="tx1"/>
                </a:solidFill>
              </a:rPr>
              <a:t>6</a:t>
            </a:r>
            <a:r>
              <a:rPr lang="pt-BR" sz="1600" b="1" dirty="0" smtClean="0">
                <a:solidFill>
                  <a:schemeClr val="tx1"/>
                </a:solidFill>
              </a:rPr>
              <a:t>.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Proporção de crianças entre 6 e 72 </a:t>
            </a:r>
            <a:r>
              <a:rPr lang="pt-BR" sz="1600" dirty="0" smtClean="0">
                <a:solidFill>
                  <a:schemeClr val="tx1"/>
                </a:solidFill>
              </a:rPr>
              <a:t>meses</a:t>
            </a:r>
          </a:p>
          <a:p>
            <a:pPr algn="just"/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            </a:t>
            </a:r>
            <a:r>
              <a:rPr lang="pt-BR" sz="1600" dirty="0">
                <a:solidFill>
                  <a:schemeClr val="tx1"/>
                </a:solidFill>
              </a:rPr>
              <a:t>com avaliação de necessidade de atendimento </a:t>
            </a:r>
            <a:r>
              <a:rPr lang="pt-BR" sz="1600" dirty="0" smtClean="0">
                <a:solidFill>
                  <a:schemeClr val="tx1"/>
                </a:solidFill>
              </a:rPr>
              <a:t>odontológico, </a:t>
            </a:r>
            <a:r>
              <a:rPr lang="pt-BR" sz="1600" dirty="0">
                <a:solidFill>
                  <a:schemeClr val="tx1"/>
                </a:solidFill>
              </a:rPr>
              <a:t>Manaus/AM.    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Figura 6.- Proporção de crianças com primeira consulta odontológica. Manaus/AM, 2015. </a:t>
            </a:r>
            <a:endParaRPr lang="pt-BR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  <a:endParaRPr lang="pt-BR" sz="4000" dirty="0">
              <a:latin typeface="+mj-lt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878254813"/>
              </p:ext>
            </p:extLst>
          </p:nvPr>
        </p:nvGraphicFramePr>
        <p:xfrm>
          <a:off x="1331640" y="3068960"/>
          <a:ext cx="5642099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r>
              <a:rPr lang="pt-BR" sz="4400" dirty="0">
                <a:solidFill>
                  <a:schemeClr val="tx1"/>
                </a:solidFill>
              </a:rPr>
              <a:t/>
            </a:r>
            <a:br>
              <a:rPr lang="pt-BR" sz="4400" dirty="0">
                <a:solidFill>
                  <a:schemeClr val="tx1"/>
                </a:solidFill>
              </a:rPr>
            </a:b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3285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</a:rPr>
              <a:t>Objetivo 2: </a:t>
            </a:r>
            <a:r>
              <a:rPr lang="pt-BR" sz="2400" dirty="0">
                <a:solidFill>
                  <a:schemeClr val="tx1"/>
                </a:solidFill>
              </a:rPr>
              <a:t>Melhorar a qualidade do atendimento à criança 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2.11: </a:t>
            </a:r>
            <a:r>
              <a:rPr lang="pt-BR" sz="2400" dirty="0">
                <a:solidFill>
                  <a:schemeClr val="tx1"/>
                </a:solidFill>
              </a:rPr>
              <a:t>Realizar primeira consulta odontológica para 100% das crianças de 6 a 72 meses de idade moradoras da área de abrangência, cadastradas na unidade de saúde. </a:t>
            </a:r>
            <a:endParaRPr lang="pt-BR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</a:rPr>
              <a:t>Não </a:t>
            </a:r>
            <a:r>
              <a:rPr lang="pt-BR" sz="2400" dirty="0">
                <a:solidFill>
                  <a:schemeClr val="tx1"/>
                </a:solidFill>
              </a:rPr>
              <a:t>foi realizada </a:t>
            </a:r>
            <a:r>
              <a:rPr lang="pt-BR" sz="2400" dirty="0" smtClean="0">
                <a:solidFill>
                  <a:schemeClr val="tx1"/>
                </a:solidFill>
              </a:rPr>
              <a:t>a primeira </a:t>
            </a:r>
            <a:r>
              <a:rPr lang="pt-BR" sz="2400" dirty="0">
                <a:solidFill>
                  <a:schemeClr val="tx1"/>
                </a:solidFill>
              </a:rPr>
              <a:t>consulta odontológica durante as 12 semanas por falta do profissional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/>
              <a:t> </a:t>
            </a:r>
            <a:endParaRPr lang="pt-BR" dirty="0">
              <a:solidFill>
                <a:srgbClr val="FF0000"/>
              </a:solidFill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50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000108"/>
            <a:ext cx="8856984" cy="574126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OBJETIVO 3: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Melhorar a adesão ao programa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3.1: </a:t>
            </a:r>
            <a:r>
              <a:rPr lang="pt-BR" sz="2400" dirty="0">
                <a:solidFill>
                  <a:schemeClr val="tx1"/>
                </a:solidFill>
              </a:rPr>
              <a:t>Fazer busca ativa de 100% das crianças faltosas às consultas. 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r>
              <a:rPr lang="pt-BR" sz="1800" dirty="0" smtClean="0">
                <a:solidFill>
                  <a:schemeClr val="tx1"/>
                </a:solidFill>
              </a:rPr>
              <a:t>  </a:t>
            </a:r>
            <a:endParaRPr lang="pt-BR" sz="1800" dirty="0">
              <a:solidFill>
                <a:schemeClr val="tx1"/>
              </a:solidFill>
            </a:endParaRPr>
          </a:p>
          <a:p>
            <a:endParaRPr lang="pt-BR" sz="1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          </a:t>
            </a: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1600" b="1" dirty="0" smtClean="0">
                <a:solidFill>
                  <a:schemeClr val="tx1"/>
                </a:solidFill>
              </a:rPr>
              <a:t>            Figura </a:t>
            </a:r>
            <a:r>
              <a:rPr lang="pt-BR" sz="1600" b="1" dirty="0">
                <a:solidFill>
                  <a:schemeClr val="tx1"/>
                </a:solidFill>
              </a:rPr>
              <a:t>7.</a:t>
            </a:r>
            <a:r>
              <a:rPr lang="pt-BR" sz="1600" dirty="0">
                <a:solidFill>
                  <a:schemeClr val="tx1"/>
                </a:solidFill>
              </a:rPr>
              <a:t> Proporção de busca ativa realizada às </a:t>
            </a:r>
            <a:r>
              <a:rPr lang="pt-BR" sz="1600" dirty="0" smtClean="0">
                <a:solidFill>
                  <a:schemeClr val="tx1"/>
                </a:solidFill>
              </a:rPr>
              <a:t>crianças </a:t>
            </a:r>
          </a:p>
          <a:p>
            <a:pPr algn="just"/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           faltosas </a:t>
            </a:r>
            <a:r>
              <a:rPr lang="pt-BR" sz="1600" dirty="0">
                <a:solidFill>
                  <a:schemeClr val="tx1"/>
                </a:solidFill>
              </a:rPr>
              <a:t>às consultas no programa de saúde da criança, 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just"/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           da </a:t>
            </a:r>
            <a:r>
              <a:rPr lang="pt-BR" sz="1600" dirty="0">
                <a:solidFill>
                  <a:schemeClr val="tx1"/>
                </a:solidFill>
              </a:rPr>
              <a:t>unidade de saúde UBSF N38, Manaus/AM. </a:t>
            </a:r>
            <a:endParaRPr lang="pt-BR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  <a:endParaRPr lang="pt-BR" sz="4000" dirty="0">
              <a:latin typeface="+mj-lt"/>
            </a:endParaRP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14594126"/>
              </p:ext>
            </p:extLst>
          </p:nvPr>
        </p:nvGraphicFramePr>
        <p:xfrm>
          <a:off x="1071538" y="2492896"/>
          <a:ext cx="566070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r>
              <a:rPr lang="pt-BR" sz="4400" dirty="0">
                <a:solidFill>
                  <a:schemeClr val="tx1"/>
                </a:solidFill>
              </a:rPr>
              <a:t/>
            </a:r>
            <a:br>
              <a:rPr lang="pt-BR" sz="4400" dirty="0">
                <a:solidFill>
                  <a:schemeClr val="tx1"/>
                </a:solidFill>
              </a:rPr>
            </a:b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51845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OBJETIVO 4: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Melhorar o registro das informações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4.1: </a:t>
            </a:r>
            <a:r>
              <a:rPr lang="pt-BR" sz="2400" dirty="0">
                <a:solidFill>
                  <a:schemeClr val="tx1"/>
                </a:solidFill>
              </a:rPr>
              <a:t>Manter registro na ficha espelho de saúde da criança/ vacinação de 100% das crianças que consultam no serviço. 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            Figura 8.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Proporção de crianças com registro atualizado, Manaus/AM</a:t>
            </a:r>
            <a:r>
              <a:rPr lang="pt-BR" sz="1400" dirty="0">
                <a:solidFill>
                  <a:schemeClr val="tx1"/>
                </a:solidFill>
              </a:rPr>
              <a:t>.  </a:t>
            </a:r>
          </a:p>
          <a:p>
            <a:pPr marL="0" indent="0">
              <a:buNone/>
            </a:pPr>
            <a:r>
              <a:rPr lang="pt-BR" sz="1400" dirty="0">
                <a:solidFill>
                  <a:schemeClr val="tx1"/>
                </a:solidFill>
              </a:rPr>
              <a:t>  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13829052"/>
              </p:ext>
            </p:extLst>
          </p:nvPr>
        </p:nvGraphicFramePr>
        <p:xfrm>
          <a:off x="1043608" y="3068960"/>
          <a:ext cx="558849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4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3" y="1000108"/>
            <a:ext cx="9012589" cy="58578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OBJETIVO </a:t>
            </a:r>
            <a:r>
              <a:rPr lang="pt-BR" sz="2400" b="1" dirty="0">
                <a:solidFill>
                  <a:schemeClr val="tx1"/>
                </a:solidFill>
              </a:rPr>
              <a:t>5:</a:t>
            </a:r>
            <a:r>
              <a:rPr lang="pt-BR" sz="2400" dirty="0">
                <a:solidFill>
                  <a:schemeClr val="tx1"/>
                </a:solidFill>
              </a:rPr>
              <a:t> Mapear as crianças de risco</a:t>
            </a:r>
            <a:r>
              <a:rPr lang="pt-BR" sz="2400" dirty="0"/>
              <a:t>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chemeClr val="tx1"/>
                </a:solidFill>
              </a:rPr>
              <a:t>Meta 5.1: </a:t>
            </a:r>
            <a:r>
              <a:rPr lang="pt-BR" sz="2400" dirty="0">
                <a:solidFill>
                  <a:schemeClr val="tx1"/>
                </a:solidFill>
              </a:rPr>
              <a:t>Realizar avaliação de risco em 100% das crianças cadastradas no programa. </a:t>
            </a:r>
            <a:endParaRPr lang="pt-B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Todas as crianças foram avaliadas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1° mês: 37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2° mês: 78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3° mês: 133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pt-BR" sz="2400" dirty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   </a:t>
            </a:r>
          </a:p>
          <a:p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  <a:endParaRPr lang="pt-B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40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r>
              <a:rPr lang="pt-BR" sz="4000" dirty="0">
                <a:solidFill>
                  <a:schemeClr val="tx1"/>
                </a:solidFill>
              </a:rPr>
              <a:t/>
            </a:r>
            <a:br>
              <a:rPr lang="pt-BR" sz="4000" dirty="0">
                <a:solidFill>
                  <a:schemeClr val="tx1"/>
                </a:solidFill>
              </a:rPr>
            </a:b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25658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OBJETIVO </a:t>
            </a:r>
            <a:r>
              <a:rPr lang="pt-BR" sz="2400" b="1" dirty="0">
                <a:solidFill>
                  <a:schemeClr val="tx1"/>
                </a:solidFill>
              </a:rPr>
              <a:t>6: </a:t>
            </a:r>
            <a:r>
              <a:rPr lang="pt-BR" sz="2400" dirty="0">
                <a:solidFill>
                  <a:schemeClr val="tx1"/>
                </a:solidFill>
              </a:rPr>
              <a:t>Promover a saúde das crianças 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endParaRPr lang="pt-BR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Meta 6.1: </a:t>
            </a:r>
            <a:r>
              <a:rPr lang="pt-BR" sz="2400" dirty="0">
                <a:solidFill>
                  <a:schemeClr val="tx1"/>
                </a:solidFill>
              </a:rPr>
              <a:t>Dar orientações para prevenir acidentes na infância em 100% das consultas de saúde da criança. 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Todos os responsáveis receberam orientações</a:t>
            </a:r>
            <a:endParaRPr lang="pt-BR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1° mês: 37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2° mês: 78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3° mês: 133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52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983731"/>
            <a:ext cx="8712968" cy="5874269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OBJETIVO </a:t>
            </a:r>
            <a:r>
              <a:rPr lang="pt-BR" sz="2400" b="1" dirty="0">
                <a:solidFill>
                  <a:schemeClr val="tx1"/>
                </a:solidFill>
              </a:rPr>
              <a:t>6: </a:t>
            </a:r>
            <a:r>
              <a:rPr lang="pt-BR" sz="2400" dirty="0">
                <a:solidFill>
                  <a:schemeClr val="tx1"/>
                </a:solidFill>
              </a:rPr>
              <a:t>Promover a saúde das crianças  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6.2: </a:t>
            </a:r>
            <a:r>
              <a:rPr lang="pt-BR" sz="2400" dirty="0">
                <a:solidFill>
                  <a:schemeClr val="tx1"/>
                </a:solidFill>
              </a:rPr>
              <a:t>Colocar 100% das crianças para mamar durante a primeira consulta.</a:t>
            </a:r>
            <a:r>
              <a:rPr lang="pt-BR" sz="2400" dirty="0"/>
              <a:t> </a:t>
            </a:r>
            <a:endParaRPr lang="pt-BR" sz="2400" dirty="0" smtClean="0"/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    </a:t>
            </a:r>
            <a:r>
              <a:rPr lang="pt-BR" sz="1600" b="1" dirty="0" smtClean="0">
                <a:solidFill>
                  <a:schemeClr val="tx1"/>
                </a:solidFill>
              </a:rPr>
              <a:t>Figura </a:t>
            </a:r>
            <a:r>
              <a:rPr lang="pt-BR" sz="1600" b="1" dirty="0">
                <a:solidFill>
                  <a:schemeClr val="tx1"/>
                </a:solidFill>
              </a:rPr>
              <a:t>9</a:t>
            </a:r>
            <a:r>
              <a:rPr lang="pt-BR" sz="1600" b="1" dirty="0" smtClean="0">
                <a:solidFill>
                  <a:schemeClr val="tx1"/>
                </a:solidFill>
              </a:rPr>
              <a:t>.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Número de crianças colocadas para mamar </a:t>
            </a:r>
            <a:r>
              <a:rPr lang="pt-BR" sz="1600" dirty="0" smtClean="0">
                <a:solidFill>
                  <a:schemeClr val="tx1"/>
                </a:solidFill>
              </a:rPr>
              <a:t>durante</a:t>
            </a:r>
          </a:p>
          <a:p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        a </a:t>
            </a:r>
            <a:r>
              <a:rPr lang="pt-BR" sz="1600" dirty="0">
                <a:solidFill>
                  <a:schemeClr val="tx1"/>
                </a:solidFill>
              </a:rPr>
              <a:t>primeira </a:t>
            </a:r>
            <a:r>
              <a:rPr lang="pt-BR" sz="1600" dirty="0" smtClean="0">
                <a:solidFill>
                  <a:schemeClr val="tx1"/>
                </a:solidFill>
              </a:rPr>
              <a:t>consulta, </a:t>
            </a:r>
            <a:r>
              <a:rPr lang="pt-BR" sz="1600" dirty="0">
                <a:solidFill>
                  <a:schemeClr val="tx1"/>
                </a:solidFill>
              </a:rPr>
              <a:t>Manaus/AM.    </a:t>
            </a: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  <a:endParaRPr lang="pt-BR" sz="4000" dirty="0">
              <a:latin typeface="+mj-lt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015370085"/>
              </p:ext>
            </p:extLst>
          </p:nvPr>
        </p:nvGraphicFramePr>
        <p:xfrm>
          <a:off x="827584" y="2348880"/>
          <a:ext cx="61206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r>
              <a:rPr lang="pt-BR" sz="4400" dirty="0">
                <a:solidFill>
                  <a:schemeClr val="tx1"/>
                </a:solidFill>
              </a:rPr>
              <a:t/>
            </a:r>
            <a:br>
              <a:rPr lang="pt-BR" sz="4400" dirty="0">
                <a:solidFill>
                  <a:schemeClr val="tx1"/>
                </a:solidFill>
              </a:rPr>
            </a:b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1845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OBJETIVO </a:t>
            </a:r>
            <a:r>
              <a:rPr lang="pt-BR" sz="2400" b="1" dirty="0">
                <a:solidFill>
                  <a:schemeClr val="tx1"/>
                </a:solidFill>
              </a:rPr>
              <a:t>6: </a:t>
            </a:r>
            <a:r>
              <a:rPr lang="pt-BR" sz="2400" dirty="0">
                <a:solidFill>
                  <a:schemeClr val="tx1"/>
                </a:solidFill>
              </a:rPr>
              <a:t>Promover a saúde das crianças  </a:t>
            </a:r>
            <a:endParaRPr lang="pt-B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>
                <a:solidFill>
                  <a:schemeClr val="tx1"/>
                </a:solidFill>
              </a:rPr>
              <a:t>Meta </a:t>
            </a:r>
            <a:r>
              <a:rPr lang="pt-BR" sz="2400" b="1" dirty="0" smtClean="0">
                <a:solidFill>
                  <a:schemeClr val="tx1"/>
                </a:solidFill>
              </a:rPr>
              <a:t>6.3: </a:t>
            </a:r>
            <a:r>
              <a:rPr lang="pt-BR" sz="2400" dirty="0">
                <a:solidFill>
                  <a:schemeClr val="tx1"/>
                </a:solidFill>
              </a:rPr>
              <a:t>Fornecer orientações nutricionais de acordo com a faixa etária para 100% das crianças. 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>
                <a:solidFill>
                  <a:schemeClr val="tx1"/>
                </a:solidFill>
              </a:rPr>
              <a:t>Todos os responsáveis receberam </a:t>
            </a:r>
            <a:r>
              <a:rPr lang="pt-BR" sz="2400" dirty="0" smtClean="0">
                <a:solidFill>
                  <a:schemeClr val="tx1"/>
                </a:solidFill>
              </a:rPr>
              <a:t>orientações</a:t>
            </a:r>
            <a:endParaRPr lang="pt-BR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1° mês: 37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2° mês: 78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3° mês: 133</a:t>
            </a:r>
          </a:p>
          <a:p>
            <a:pPr marL="0" indent="0">
              <a:buNone/>
            </a:pPr>
            <a:endParaRPr lang="pt-BR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96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Resultados</a:t>
            </a:r>
            <a:r>
              <a:rPr lang="pt-BR" sz="4400" dirty="0">
                <a:solidFill>
                  <a:schemeClr val="tx1"/>
                </a:solidFill>
              </a:rPr>
              <a:t/>
            </a:r>
            <a:br>
              <a:rPr lang="pt-BR" sz="4400" dirty="0">
                <a:solidFill>
                  <a:schemeClr val="tx1"/>
                </a:solidFill>
              </a:rPr>
            </a:b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88841"/>
            <a:ext cx="8784976" cy="52565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OBJETIVO </a:t>
            </a:r>
            <a:r>
              <a:rPr lang="pt-BR" sz="2400" b="1" dirty="0">
                <a:solidFill>
                  <a:schemeClr val="tx1"/>
                </a:solidFill>
              </a:rPr>
              <a:t>6: </a:t>
            </a:r>
            <a:r>
              <a:rPr lang="pt-BR" sz="2400" dirty="0">
                <a:solidFill>
                  <a:schemeClr val="tx1"/>
                </a:solidFill>
              </a:rPr>
              <a:t>Promover a saúde das crianças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Meta 6.4: </a:t>
            </a:r>
            <a:r>
              <a:rPr lang="pt-BR" sz="2400" dirty="0">
                <a:solidFill>
                  <a:schemeClr val="tx1"/>
                </a:solidFill>
              </a:rPr>
              <a:t>Fornecer orientações sobre higiene bucal para 100% das crianças de acordo com a 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faixa </a:t>
            </a:r>
            <a:r>
              <a:rPr lang="pt-BR" sz="2400" dirty="0">
                <a:solidFill>
                  <a:schemeClr val="tx1"/>
                </a:solidFill>
              </a:rPr>
              <a:t>etária 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>
                <a:solidFill>
                  <a:schemeClr val="tx1"/>
                </a:solidFill>
              </a:rPr>
              <a:t>Todos os responsáveis receberam </a:t>
            </a:r>
            <a:r>
              <a:rPr lang="pt-BR" sz="2400" dirty="0" smtClean="0">
                <a:solidFill>
                  <a:schemeClr val="tx1"/>
                </a:solidFill>
              </a:rPr>
              <a:t>orientações</a:t>
            </a:r>
            <a:endParaRPr lang="pt-BR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1° mês: 37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2° mês: 78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3° mês: 133</a:t>
            </a:r>
          </a:p>
          <a:p>
            <a:pPr marL="0" indent="0">
              <a:buNone/>
            </a:pPr>
            <a:endParaRPr lang="pt-BR" sz="12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t-BR" sz="1200" b="1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t-BR" sz="12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t-BR" sz="12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t-BR" sz="1200" dirty="0">
              <a:solidFill>
                <a:schemeClr val="tx1"/>
              </a:solidFill>
              <a:cs typeface="Arial" pitchFamily="34" charset="0"/>
            </a:endParaRP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2182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39"/>
            <a:ext cx="7772400" cy="792089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Análise situacional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53" y="1097360"/>
            <a:ext cx="9144000" cy="5760640"/>
          </a:xfrm>
        </p:spPr>
        <p:txBody>
          <a:bodyPr>
            <a:noAutofit/>
          </a:bodyPr>
          <a:lstStyle/>
          <a:p>
            <a:pPr algn="ctr"/>
            <a:r>
              <a:rPr lang="pt-BR" sz="2500" b="1" dirty="0">
                <a:solidFill>
                  <a:schemeClr val="tx1"/>
                </a:solidFill>
                <a:cs typeface="Arial" pitchFamily="34" charset="0"/>
              </a:rPr>
              <a:t>UBSF N38 - Bairro </a:t>
            </a:r>
            <a:r>
              <a:rPr lang="pt-BR" sz="2500" b="1" dirty="0" smtClean="0">
                <a:solidFill>
                  <a:schemeClr val="tx1"/>
                </a:solidFill>
                <a:cs typeface="Arial" pitchFamily="34" charset="0"/>
              </a:rPr>
              <a:t>Canarana, </a:t>
            </a:r>
            <a:r>
              <a:rPr lang="pt-BR" sz="2500" b="1" dirty="0">
                <a:solidFill>
                  <a:schemeClr val="tx1"/>
                </a:solidFill>
                <a:cs typeface="Arial" pitchFamily="34" charset="0"/>
              </a:rPr>
              <a:t>Manaus, </a:t>
            </a:r>
            <a:r>
              <a:rPr lang="pt-BR" sz="2500" b="1" dirty="0" smtClean="0">
                <a:solidFill>
                  <a:schemeClr val="tx1"/>
                </a:solidFill>
                <a:cs typeface="Arial" pitchFamily="34" charset="0"/>
              </a:rPr>
              <a:t>AM</a:t>
            </a:r>
            <a:endParaRPr lang="pt-BR" sz="25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2204864"/>
            <a:ext cx="87849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Manaus, </a:t>
            </a:r>
            <a:r>
              <a:rPr lang="pt-BR" sz="2200" dirty="0"/>
              <a:t>sétima cidade mais populosa </a:t>
            </a:r>
            <a:r>
              <a:rPr lang="pt-BR" sz="2200" dirty="0" smtClean="0"/>
              <a:t>brasileira</a:t>
            </a:r>
            <a:endParaRPr lang="pt-BR" sz="2200" dirty="0" smtClean="0"/>
          </a:p>
          <a:p>
            <a:endParaRPr lang="pt-BR" sz="2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UBSF tradicional, localizada na área urbana, Zona</a:t>
            </a:r>
          </a:p>
          <a:p>
            <a:r>
              <a:rPr lang="pt-BR" sz="2200" dirty="0" smtClean="0"/>
              <a:t>    Norte – Distrito de Saúde </a:t>
            </a:r>
            <a:r>
              <a:rPr lang="pt-BR" sz="2200" dirty="0" smtClean="0"/>
              <a:t>Norte</a:t>
            </a:r>
            <a:endParaRPr lang="pt-BR" sz="2200" dirty="0" smtClean="0"/>
          </a:p>
          <a:p>
            <a:endParaRPr lang="pt-BR" sz="2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Equipe: 1 médica, 1 enfermeira, 2 técnicas de </a:t>
            </a:r>
          </a:p>
          <a:p>
            <a:r>
              <a:rPr lang="pt-BR" sz="2200" dirty="0" smtClean="0"/>
              <a:t>   enfermagem e 7 agentes comunitários de </a:t>
            </a:r>
            <a:r>
              <a:rPr lang="pt-BR" sz="2200" dirty="0" smtClean="0"/>
              <a:t>saúde</a:t>
            </a:r>
            <a:endParaRPr lang="pt-BR" sz="2200" dirty="0" smtClean="0"/>
          </a:p>
          <a:p>
            <a:endParaRPr lang="pt-BR" sz="2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Estrutura </a:t>
            </a:r>
            <a:r>
              <a:rPr lang="pt-BR" sz="2200" dirty="0" smtClean="0"/>
              <a:t>física</a:t>
            </a:r>
            <a:endParaRPr lang="pt-BR" sz="2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População assistida: </a:t>
            </a:r>
            <a:r>
              <a:rPr lang="pt-BR" sz="2200" dirty="0"/>
              <a:t>aproximadamente 3.969 pessoas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27384"/>
            <a:ext cx="7772400" cy="1097791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Discussão</a:t>
            </a:r>
            <a:endParaRPr lang="pt-BR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5832648" cy="547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 melhorias: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</a:rPr>
              <a:t>Na cobertura </a:t>
            </a:r>
            <a:r>
              <a:rPr lang="pt-BR" sz="2600" dirty="0">
                <a:solidFill>
                  <a:schemeClr val="tx1"/>
                </a:solidFill>
              </a:rPr>
              <a:t>do número de crianças </a:t>
            </a:r>
            <a:r>
              <a:rPr lang="pt-BR" sz="2600" dirty="0" smtClean="0">
                <a:solidFill>
                  <a:schemeClr val="tx1"/>
                </a:solidFill>
              </a:rPr>
              <a:t>cadastradas</a:t>
            </a:r>
            <a:endParaRPr lang="pt-BR" sz="26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Na interação com a equipe e </a:t>
            </a:r>
            <a:r>
              <a:rPr lang="pt-BR" sz="2600" dirty="0">
                <a:solidFill>
                  <a:schemeClr val="tx1"/>
                </a:solidFill>
              </a:rPr>
              <a:t>relacionamento </a:t>
            </a:r>
            <a:r>
              <a:rPr lang="pt-BR" sz="2600" dirty="0" smtClean="0">
                <a:solidFill>
                  <a:schemeClr val="tx1"/>
                </a:solidFill>
              </a:rPr>
              <a:t>pessoal</a:t>
            </a:r>
            <a:endParaRPr lang="pt-BR" sz="26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</a:rPr>
              <a:t>No monitoramento, por </a:t>
            </a:r>
            <a:r>
              <a:rPr lang="pt-BR" sz="2600" dirty="0">
                <a:solidFill>
                  <a:schemeClr val="tx1"/>
                </a:solidFill>
              </a:rPr>
              <a:t>meio dos </a:t>
            </a:r>
            <a:r>
              <a:rPr lang="pt-BR" sz="2600" dirty="0" smtClean="0">
                <a:solidFill>
                  <a:schemeClr val="tx1"/>
                </a:solidFill>
              </a:rPr>
              <a:t>registros</a:t>
            </a:r>
            <a:endParaRPr lang="pt-BR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</a:rPr>
              <a:t>Na qualidade </a:t>
            </a:r>
            <a:r>
              <a:rPr lang="pt-BR" sz="2600" dirty="0">
                <a:solidFill>
                  <a:schemeClr val="tx1"/>
                </a:solidFill>
              </a:rPr>
              <a:t>da atenção na sala de </a:t>
            </a:r>
            <a:r>
              <a:rPr lang="pt-BR" sz="2600" dirty="0" smtClean="0">
                <a:solidFill>
                  <a:schemeClr val="tx1"/>
                </a:solidFill>
              </a:rPr>
              <a:t>recepção</a:t>
            </a:r>
            <a:endParaRPr lang="pt-BR" sz="26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D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os registros, </a:t>
            </a:r>
            <a:r>
              <a:rPr lang="pt-BR" sz="2600" dirty="0" smtClean="0">
                <a:solidFill>
                  <a:schemeClr val="tx1"/>
                </a:solidFill>
              </a:rPr>
              <a:t>viabilização </a:t>
            </a:r>
            <a:r>
              <a:rPr lang="pt-BR" sz="2600" dirty="0">
                <a:solidFill>
                  <a:schemeClr val="tx1"/>
                </a:solidFill>
              </a:rPr>
              <a:t>a otimização da </a:t>
            </a:r>
            <a:r>
              <a:rPr lang="pt-BR" sz="2600" dirty="0" smtClean="0">
                <a:solidFill>
                  <a:schemeClr val="tx1"/>
                </a:solidFill>
              </a:rPr>
              <a:t>agenda</a:t>
            </a:r>
            <a:endParaRPr lang="pt-BR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N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a adesão por meio da busca 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ativa</a:t>
            </a:r>
            <a:endParaRPr lang="pt-BR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7" name="Imagem 6" descr="C:\Users\Adriana Orencio\Desktop\Fotos Deisy\IMG-20150618-WA004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61048"/>
            <a:ext cx="3059832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C:\Users\Adriana Orencio\Desktop\Fotos Deisy\143194998866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24744"/>
            <a:ext cx="3059832" cy="2507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3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27384"/>
            <a:ext cx="7772400" cy="1097791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Discussão</a:t>
            </a:r>
            <a:endParaRPr lang="pt-BR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5832648" cy="5589240"/>
          </a:xfrm>
        </p:spPr>
        <p:txBody>
          <a:bodyPr>
            <a:normAutofit/>
          </a:bodyPr>
          <a:lstStyle/>
          <a:p>
            <a:r>
              <a:rPr lang="pt-B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 melhorias: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Nas ações educativas 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preventivas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</a:rPr>
              <a:t>Na satisfação por parte das mães com a prioridade no atendimento</a:t>
            </a:r>
            <a:r>
              <a:rPr lang="pt-BR" sz="2400" dirty="0"/>
              <a:t> </a:t>
            </a:r>
            <a:r>
              <a:rPr lang="pt-BR" sz="2400" dirty="0">
                <a:solidFill>
                  <a:schemeClr val="tx1"/>
                </a:solidFill>
              </a:rPr>
              <a:t>as </a:t>
            </a:r>
            <a:r>
              <a:rPr lang="pt-BR" sz="2400" dirty="0" smtClean="0">
                <a:solidFill>
                  <a:schemeClr val="tx1"/>
                </a:solidFill>
              </a:rPr>
              <a:t>crianças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Na interação com 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comunidade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No aprofundamento teórico da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equipe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No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au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mento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da quantidade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atendimento 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crianças 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 descr="C:\Users\Adriana Orencio\Desktop\Fotos Deisy\IMG-20150618-WA004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526" y="1340768"/>
            <a:ext cx="3054474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 descr="C:\Users\Adriana Orencio\Desktop\Fotos Deisy\IMG-20150413-WA002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526" y="3717032"/>
            <a:ext cx="3054474" cy="25334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60398" cy="738890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Reflexão Crítica</a:t>
            </a:r>
            <a:endParaRPr lang="pt-BR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313384"/>
            <a:ext cx="8928992" cy="5544616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Resultados </a:t>
            </a: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alcançados</a:t>
            </a:r>
            <a:endParaRPr lang="pt-B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Dificuldades no começo em mudar a mente das </a:t>
            </a: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mães</a:t>
            </a:r>
            <a:endParaRPr lang="pt-B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</a:rPr>
              <a:t>Apesar do começo difícil os resultados </a:t>
            </a:r>
            <a:r>
              <a:rPr lang="pt-BR" sz="2400" dirty="0">
                <a:solidFill>
                  <a:schemeClr val="tx1"/>
                </a:solidFill>
              </a:rPr>
              <a:t>alcançados foram muito além do que </a:t>
            </a:r>
            <a:r>
              <a:rPr lang="pt-BR" sz="2400" dirty="0" smtClean="0">
                <a:solidFill>
                  <a:schemeClr val="tx1"/>
                </a:solidFill>
              </a:rPr>
              <a:t>esperávamos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</a:rPr>
              <a:t>Estratégia importante: Educação </a:t>
            </a:r>
            <a:r>
              <a:rPr lang="pt-BR" sz="2400" dirty="0">
                <a:solidFill>
                  <a:schemeClr val="tx1"/>
                </a:solidFill>
              </a:rPr>
              <a:t>em Saúde desenvolvidas ao longo das consultas de </a:t>
            </a:r>
            <a:r>
              <a:rPr lang="pt-BR" sz="2400" dirty="0" smtClean="0">
                <a:solidFill>
                  <a:schemeClr val="tx1"/>
                </a:solidFill>
              </a:rPr>
              <a:t>puericultura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Processo de aprendizado muito relevante para toda a equipe. 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riana Orencio\Desktop\Fotos Deisy\IMG-20150815-WA006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552">
            <a:off x="476555" y="763038"/>
            <a:ext cx="3492136" cy="297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riana Orencio\Desktop\Fotos Deisy\IMG-20150815-WA00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3526">
            <a:off x="5167338" y="791150"/>
            <a:ext cx="3461074" cy="31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riana Orencio\Desktop\Fotos Deisy\IMG-20150815-WA006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3730724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6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800200"/>
          </a:xfrm>
        </p:spPr>
        <p:txBody>
          <a:bodyPr/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OBRIGADA!</a:t>
            </a:r>
            <a:endParaRPr lang="pt-BR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3789040"/>
            <a:ext cx="2808312" cy="2520280"/>
          </a:xfrm>
          <a:prstGeom prst="rect">
            <a:avLst/>
          </a:prstGeom>
          <a:noFill/>
        </p:spPr>
      </p:pic>
      <p:pic>
        <p:nvPicPr>
          <p:cNvPr id="1026" name="Picture 2" descr="C:\Users\Adriana Orencio\Desktop\S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280831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riana Orencio\Desktop\Prefeitura de manau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9040"/>
            <a:ext cx="230425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2293" y="298697"/>
            <a:ext cx="7772400" cy="792089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Análise situacional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39552" y="1556792"/>
            <a:ext cx="8390736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Pouca procura por atendimento a saúde </a:t>
            </a:r>
            <a:r>
              <a:rPr lang="pt-BR" sz="2400" noProof="0" dirty="0" smtClean="0">
                <a:cs typeface="Arial" pitchFamily="34" charset="0"/>
              </a:rPr>
              <a:t>das crianças de zero a 72 meses no começo da </a:t>
            </a:r>
            <a:r>
              <a:rPr lang="pt-BR" sz="2400" noProof="0" dirty="0" smtClean="0">
                <a:cs typeface="Arial" pitchFamily="34" charset="0"/>
              </a:rPr>
              <a:t>intervenção</a:t>
            </a:r>
            <a:endParaRPr lang="pt-BR" sz="2400" noProof="0" dirty="0" smtClean="0"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Importância da saúde </a:t>
            </a:r>
            <a:r>
              <a:rPr lang="pt-BR" sz="2400" noProof="0" dirty="0" smtClean="0">
                <a:cs typeface="Arial" pitchFamily="34" charset="0"/>
              </a:rPr>
              <a:t>das crianças de zero a 72 </a:t>
            </a:r>
            <a:r>
              <a:rPr lang="pt-BR" sz="2400" noProof="0" dirty="0" smtClean="0">
                <a:cs typeface="Arial" pitchFamily="34" charset="0"/>
              </a:rPr>
              <a:t>meses</a:t>
            </a:r>
            <a:endParaRPr lang="pt-BR" sz="2400" noProof="0" dirty="0" smtClean="0"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noProof="0" dirty="0" smtClean="0"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t-BR" sz="2400" dirty="0" smtClean="0"/>
              <a:t>Quantidade de crianças </a:t>
            </a:r>
            <a:r>
              <a:rPr lang="pt-BR" sz="2400" dirty="0"/>
              <a:t>que residiam na área de abrangência da </a:t>
            </a:r>
            <a:r>
              <a:rPr lang="pt-BR" sz="2400" dirty="0" smtClean="0"/>
              <a:t>UBSF</a:t>
            </a:r>
            <a:r>
              <a:rPr lang="pt-BR" sz="2400" b="1" dirty="0" smtClean="0"/>
              <a:t>: 217 </a:t>
            </a:r>
            <a:r>
              <a:rPr lang="pt-BR" sz="2400" dirty="0" smtClean="0"/>
              <a:t>(segundo cadastro feito pelos Agentes Comunitário de Saúde) 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44625"/>
            <a:ext cx="8820472" cy="1600199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ação programática antes da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</a:rPr>
              <a:t>Pouca procura por </a:t>
            </a:r>
            <a:r>
              <a:rPr lang="pt-BR" sz="2400" dirty="0" smtClean="0">
                <a:solidFill>
                  <a:schemeClr val="tx1"/>
                </a:solidFill>
              </a:rPr>
              <a:t>atendimento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</a:rPr>
              <a:t>A</a:t>
            </a:r>
            <a:r>
              <a:rPr lang="pt-BR" sz="2400" dirty="0" smtClean="0">
                <a:solidFill>
                  <a:schemeClr val="tx1"/>
                </a:solidFill>
              </a:rPr>
              <a:t>s </a:t>
            </a:r>
            <a:r>
              <a:rPr lang="pt-BR" sz="2400" dirty="0">
                <a:solidFill>
                  <a:schemeClr val="tx1"/>
                </a:solidFill>
              </a:rPr>
              <a:t>mães </a:t>
            </a:r>
            <a:r>
              <a:rPr lang="pt-BR" sz="2400" dirty="0" smtClean="0">
                <a:solidFill>
                  <a:schemeClr val="tx1"/>
                </a:solidFill>
              </a:rPr>
              <a:t>preferiam leva seus filhos </a:t>
            </a:r>
            <a:r>
              <a:rPr lang="pt-BR" sz="2400" dirty="0">
                <a:solidFill>
                  <a:schemeClr val="tx1"/>
                </a:solidFill>
              </a:rPr>
              <a:t>diretamente ao Pediatra, por isso </a:t>
            </a:r>
            <a:r>
              <a:rPr lang="pt-BR" sz="2400" dirty="0" smtClean="0">
                <a:solidFill>
                  <a:schemeClr val="tx1"/>
                </a:solidFill>
              </a:rPr>
              <a:t>procuravam </a:t>
            </a:r>
            <a:r>
              <a:rPr lang="pt-BR" sz="2400" dirty="0">
                <a:solidFill>
                  <a:schemeClr val="tx1"/>
                </a:solidFill>
              </a:rPr>
              <a:t>os </a:t>
            </a:r>
            <a:r>
              <a:rPr lang="pt-BR" sz="2400" dirty="0" err="1" smtClean="0">
                <a:solidFill>
                  <a:schemeClr val="tx1"/>
                </a:solidFill>
              </a:rPr>
              <a:t>CAIC’s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</a:rPr>
              <a:t> As mães não davam muita importância </a:t>
            </a:r>
            <a:r>
              <a:rPr lang="pt-BR" sz="2400" dirty="0">
                <a:solidFill>
                  <a:schemeClr val="tx1"/>
                </a:solidFill>
              </a:rPr>
              <a:t>da participação nas consultas de puericultura para prevenir a aparição de doenças na infância.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80120"/>
          </a:xfrm>
        </p:spPr>
        <p:txBody>
          <a:bodyPr/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cs typeface="Arial" pitchFamily="34" charset="0"/>
              </a:rPr>
              <a:t>Objetivo Geral</a:t>
            </a:r>
            <a:endParaRPr lang="pt-BR" sz="4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928992" cy="5040560"/>
          </a:xfrm>
        </p:spPr>
        <p:txBody>
          <a:bodyPr>
            <a:normAutofit/>
          </a:bodyPr>
          <a:lstStyle/>
          <a:p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Melhorar a atenção à saúde da criança de zero a 72 meses na UBSF N38, Manaus/AM.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1303" y="344285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tx1"/>
                </a:solidFill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1 - </a:t>
            </a:r>
            <a:r>
              <a:rPr lang="pt-BR" sz="2400" dirty="0">
                <a:solidFill>
                  <a:schemeClr val="tx1"/>
                </a:solidFill>
              </a:rPr>
              <a:t>Ampliar a cobertura da atenção à saúde da criança na UBSF N38, </a:t>
            </a:r>
            <a:r>
              <a:rPr lang="pt-BR" sz="2400" dirty="0" smtClean="0">
                <a:solidFill>
                  <a:schemeClr val="tx1"/>
                </a:solidFill>
              </a:rPr>
              <a:t>Manaus/AM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2 - Melhorar </a:t>
            </a:r>
            <a:r>
              <a:rPr lang="pt-BR" sz="2400" dirty="0">
                <a:solidFill>
                  <a:schemeClr val="tx1"/>
                </a:solidFill>
              </a:rPr>
              <a:t>a qualidade da atenção à saúde da </a:t>
            </a:r>
            <a:r>
              <a:rPr lang="pt-BR" sz="2400" dirty="0" smtClean="0">
                <a:solidFill>
                  <a:schemeClr val="tx1"/>
                </a:solidFill>
              </a:rPr>
              <a:t>criança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3 - </a:t>
            </a:r>
            <a:r>
              <a:rPr lang="pt-BR" sz="2400" dirty="0">
                <a:solidFill>
                  <a:schemeClr val="tx1"/>
                </a:solidFill>
              </a:rPr>
              <a:t>Melhorar a adesão ao programa de Saúde da </a:t>
            </a:r>
            <a:r>
              <a:rPr lang="pt-BR" sz="2400" dirty="0" smtClean="0">
                <a:solidFill>
                  <a:schemeClr val="tx1"/>
                </a:solidFill>
              </a:rPr>
              <a:t>Criança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4 - </a:t>
            </a:r>
            <a:r>
              <a:rPr lang="pt-BR" sz="2400" dirty="0">
                <a:solidFill>
                  <a:schemeClr val="tx1"/>
                </a:solidFill>
              </a:rPr>
              <a:t>Melhorar o registro das </a:t>
            </a:r>
            <a:r>
              <a:rPr lang="pt-BR" sz="2400" dirty="0" smtClean="0">
                <a:solidFill>
                  <a:schemeClr val="tx1"/>
                </a:solidFill>
              </a:rPr>
              <a:t>informações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5 - </a:t>
            </a:r>
            <a:r>
              <a:rPr lang="pt-BR" sz="2400" dirty="0">
                <a:solidFill>
                  <a:schemeClr val="tx1"/>
                </a:solidFill>
              </a:rPr>
              <a:t>Mapear as crianças de risco pertencentes à área de </a:t>
            </a:r>
            <a:r>
              <a:rPr lang="pt-BR" sz="2400" dirty="0" smtClean="0">
                <a:solidFill>
                  <a:schemeClr val="tx1"/>
                </a:solidFill>
              </a:rPr>
              <a:t>abrangência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6 - </a:t>
            </a:r>
            <a:r>
              <a:rPr lang="pt-BR" sz="2400" dirty="0">
                <a:solidFill>
                  <a:schemeClr val="tx1"/>
                </a:solidFill>
              </a:rPr>
              <a:t>Promover a saúde das </a:t>
            </a:r>
            <a:r>
              <a:rPr lang="pt-BR" sz="2400" dirty="0" smtClean="0">
                <a:solidFill>
                  <a:schemeClr val="tx1"/>
                </a:solidFill>
              </a:rPr>
              <a:t>crianças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3197"/>
            <a:ext cx="7772400" cy="1071547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Metodologia</a:t>
            </a:r>
            <a:endParaRPr lang="pt-BR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79512" y="1124744"/>
            <a:ext cx="8784976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600" dirty="0" smtClean="0"/>
              <a:t>Foi adotado </a:t>
            </a:r>
            <a:r>
              <a:rPr lang="pt-BR" sz="2600" dirty="0"/>
              <a:t>os Cadernos da Atenção Básica do Ministério da Saúde (№ </a:t>
            </a:r>
            <a:r>
              <a:rPr lang="pt-BR" sz="2600" dirty="0" smtClean="0"/>
              <a:t>23 e 33), </a:t>
            </a:r>
            <a:r>
              <a:rPr lang="pt-BR" sz="2600" dirty="0"/>
              <a:t>2013. </a:t>
            </a:r>
            <a:endParaRPr lang="pt-BR" sz="2600" dirty="0" smtClean="0"/>
          </a:p>
          <a:p>
            <a:pPr algn="just"/>
            <a:endParaRPr lang="pt-BR" sz="26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600" dirty="0" smtClean="0"/>
              <a:t>Para </a:t>
            </a:r>
            <a:r>
              <a:rPr lang="pt-BR" sz="2600" dirty="0"/>
              <a:t>o monitoramento </a:t>
            </a:r>
            <a:r>
              <a:rPr lang="pt-BR" sz="2600" dirty="0" smtClean="0"/>
              <a:t>foi utilizada </a:t>
            </a:r>
            <a:r>
              <a:rPr lang="pt-BR" sz="2600" dirty="0"/>
              <a:t>as fichas espelho para os registros específicos de todas as ações da intervenção</a:t>
            </a:r>
            <a:r>
              <a:rPr lang="pt-BR" sz="2600" dirty="0" smtClean="0"/>
              <a:t>.</a:t>
            </a:r>
          </a:p>
          <a:p>
            <a:pPr algn="just"/>
            <a:endParaRPr lang="pt-BR" sz="26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600" dirty="0"/>
              <a:t>R</a:t>
            </a:r>
            <a:r>
              <a:rPr lang="pt-BR" sz="2600" dirty="0" smtClean="0"/>
              <a:t>ealização </a:t>
            </a:r>
            <a:r>
              <a:rPr lang="pt-BR" sz="2600" dirty="0"/>
              <a:t>de ações </a:t>
            </a:r>
            <a:r>
              <a:rPr lang="pt-BR" sz="2600" dirty="0" smtClean="0"/>
              <a:t>foi estruturada a partir dos 4 eixos: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2600" dirty="0"/>
              <a:t>M</a:t>
            </a:r>
            <a:r>
              <a:rPr lang="pt-BR" sz="2600" dirty="0" smtClean="0"/>
              <a:t>onitoramento e avaliação,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2600" dirty="0"/>
              <a:t>E</a:t>
            </a:r>
            <a:r>
              <a:rPr lang="pt-BR" sz="2600" dirty="0" smtClean="0"/>
              <a:t>ngajamento público,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2600" dirty="0"/>
              <a:t>Q</a:t>
            </a:r>
            <a:r>
              <a:rPr lang="pt-BR" sz="2600" dirty="0" smtClean="0"/>
              <a:t>ualificação da prática clínica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2600" dirty="0"/>
              <a:t>O</a:t>
            </a:r>
            <a:r>
              <a:rPr lang="pt-BR" sz="2600" dirty="0" smtClean="0"/>
              <a:t>rganização e gestão do serviço.</a:t>
            </a:r>
            <a:endParaRPr kumimoji="0" lang="pt-BR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1080119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Logística</a:t>
            </a:r>
            <a:endParaRPr lang="pt-BR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84976" cy="5256584"/>
          </a:xfrm>
        </p:spPr>
        <p:txBody>
          <a:bodyPr>
            <a:no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Reprodução da ficha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espelho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Reunião com equipe de saúde (semanal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Monitoramento das ações, resultados e cartões de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vacina</a:t>
            </a:r>
            <a:endParaRPr lang="pt-BR" sz="2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Registros nos prontuários, fichas espelhos e planilha de coleta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dados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Busca ativa as crianças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faltosas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Informação gerais a comunidade antes do atendimento mediante atividades de educação em saúde.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endParaRPr lang="pt-BR" sz="2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1894</TotalTime>
  <Words>1604</Words>
  <Application>Microsoft Office PowerPoint</Application>
  <PresentationFormat>Apresentação na tela (4:3)</PresentationFormat>
  <Paragraphs>317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Spring</vt:lpstr>
      <vt:lpstr>Apresentação do PowerPoint</vt:lpstr>
      <vt:lpstr>Introdução </vt:lpstr>
      <vt:lpstr>Análise situacional</vt:lpstr>
      <vt:lpstr>Análise situacional</vt:lpstr>
      <vt:lpstr> Situação da ação programática antes da intervenção </vt:lpstr>
      <vt:lpstr>Objetivo Geral</vt:lpstr>
      <vt:lpstr>Objetivos específicos</vt:lpstr>
      <vt:lpstr>Metodologia</vt:lpstr>
      <vt:lpstr>Logística</vt:lpstr>
      <vt:lpstr>Logística</vt:lpstr>
      <vt:lpstr>Resultados</vt:lpstr>
      <vt:lpstr>Apresentação do PowerPoint</vt:lpstr>
      <vt:lpstr>Apresentação do PowerPoint</vt:lpstr>
      <vt:lpstr> Resultados </vt:lpstr>
      <vt:lpstr> Resultados </vt:lpstr>
      <vt:lpstr>  Resultados  </vt:lpstr>
      <vt:lpstr>Apresentação do PowerPoint</vt:lpstr>
      <vt:lpstr> Resultados </vt:lpstr>
      <vt:lpstr> Resultados </vt:lpstr>
      <vt:lpstr>Apresentação do PowerPoint</vt:lpstr>
      <vt:lpstr>Apresentação do PowerPoint</vt:lpstr>
      <vt:lpstr> Resultados </vt:lpstr>
      <vt:lpstr>Apresentação do PowerPoint</vt:lpstr>
      <vt:lpstr> Resultados </vt:lpstr>
      <vt:lpstr>Apresentação do PowerPoint</vt:lpstr>
      <vt:lpstr> Resultados </vt:lpstr>
      <vt:lpstr>Apresentação do PowerPoint</vt:lpstr>
      <vt:lpstr> Resultados </vt:lpstr>
      <vt:lpstr> Resultados </vt:lpstr>
      <vt:lpstr>Discussão</vt:lpstr>
      <vt:lpstr>Discussão</vt:lpstr>
      <vt:lpstr>Reflexão Crítica</vt:lpstr>
      <vt:lpstr>Apresentação do PowerPoint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Camila Dallazen</cp:lastModifiedBy>
  <cp:revision>155</cp:revision>
  <dcterms:created xsi:type="dcterms:W3CDTF">2014-04-14T13:00:38Z</dcterms:created>
  <dcterms:modified xsi:type="dcterms:W3CDTF">2015-08-21T02:19:35Z</dcterms:modified>
</cp:coreProperties>
</file>