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1" r:id="rId5"/>
    <p:sldId id="276" r:id="rId6"/>
    <p:sldId id="277" r:id="rId7"/>
    <p:sldId id="259" r:id="rId8"/>
    <p:sldId id="261" r:id="rId9"/>
    <p:sldId id="262" r:id="rId10"/>
    <p:sldId id="260" r:id="rId11"/>
    <p:sldId id="263" r:id="rId12"/>
    <p:sldId id="265" r:id="rId13"/>
    <p:sldId id="282" r:id="rId14"/>
    <p:sldId id="268" r:id="rId15"/>
    <p:sldId id="283" r:id="rId16"/>
    <p:sldId id="271" r:id="rId17"/>
    <p:sldId id="272" r:id="rId18"/>
    <p:sldId id="290" r:id="rId19"/>
    <p:sldId id="273" r:id="rId20"/>
    <p:sldId id="291" r:id="rId21"/>
    <p:sldId id="274" r:id="rId22"/>
    <p:sldId id="286" r:id="rId23"/>
    <p:sldId id="292" r:id="rId24"/>
    <p:sldId id="275" r:id="rId25"/>
    <p:sldId id="293" r:id="rId26"/>
    <p:sldId id="269" r:id="rId27"/>
    <p:sldId id="294" r:id="rId28"/>
    <p:sldId id="279" r:id="rId29"/>
    <p:sldId id="270" r:id="rId3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34" autoAdjust="0"/>
    <p:restoredTop sz="94660"/>
  </p:normalViewPr>
  <p:slideViewPr>
    <p:cSldViewPr>
      <p:cViewPr varScale="1">
        <p:scale>
          <a:sx n="68" d="100"/>
          <a:sy n="68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ul%20Martin\Documents\Nova%20pasta\Interven&#231;&#227;o%20semana15\Planilha%20de%20coleta%20de%20Dados%20Fina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ul%20Martin\Documents\Nova%20pasta\Interven&#231;&#227;o%20semana15\Planilha%20de%20coleta%20de%20Dados%20Fina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ul%20Martin\Documents\Nova%20pasta\Interven&#231;&#227;o%20semana15\Planilha%20de%20coleta%20de%20Dados%20Final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ul%20Martin\Documents\Nova%20pasta\Interven&#231;&#227;o%20semana15\Planilha%20de%20coleta%20de%20Dados%20Final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ul%20Martin\Documents\Nova%20pasta\Interven&#231;&#227;o%20semana15\Planilha%20de%20coleta%20de%20Dados%20Final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ul%20Martin\Documents\Nova%20pasta\Interven&#231;&#227;o%20semana15\Planilha%20de%20coleta%20de%20Dados%20Final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ris\SkyDrive\Alunos%20T7\Delvis\Planilha%20de%20coleta%20de%20Dados%20Final%20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0.13130112730031718"/>
          <c:y val="2.9834532329789765E-2"/>
          <c:w val="0.84713024774622669"/>
          <c:h val="0.82324631370181944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</c:f>
              <c:strCache>
                <c:ptCount val="1"/>
                <c:pt idx="0">
                  <c:v>Proporção de crianças entre zero e 72 meses inscritas no programa da unidade de saúde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cat>
            <c:strRef>
              <c:f>Indicadores!$D$3:$G$3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Indicadores!$D$4:$G$4</c:f>
              <c:numCache>
                <c:formatCode>0.0%</c:formatCode>
                <c:ptCount val="4"/>
                <c:pt idx="0">
                  <c:v>9.5833333333333548E-2</c:v>
                </c:pt>
                <c:pt idx="1">
                  <c:v>0.15833333333333657</c:v>
                </c:pt>
                <c:pt idx="2">
                  <c:v>0.25</c:v>
                </c:pt>
                <c:pt idx="3">
                  <c:v>0</c:v>
                </c:pt>
              </c:numCache>
            </c:numRef>
          </c:val>
        </c:ser>
        <c:axId val="136398720"/>
        <c:axId val="136400256"/>
      </c:barChart>
      <c:catAx>
        <c:axId val="13639872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36400256"/>
        <c:crosses val="autoZero"/>
        <c:auto val="1"/>
        <c:lblAlgn val="ctr"/>
        <c:lblOffset val="100"/>
      </c:catAx>
      <c:valAx>
        <c:axId val="136400256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3639872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5121618959040928"/>
          <c:y val="8.2074798507336968E-2"/>
          <c:w val="0.83533062009673587"/>
          <c:h val="0.7778547904323807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Indicadores!$C$24</c:f>
              <c:strCache>
                <c:ptCount val="1"/>
                <c:pt idx="0">
                  <c:v>Proporção de crianças com excesso de peso monitoradas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Indicadores!$D$23:$G$23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Indicadores!$D$24:$G$24</c:f>
              <c:numCache>
                <c:formatCode>0.0%</c:formatCode>
                <c:ptCount val="4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axId val="137195904"/>
        <c:axId val="137197440"/>
      </c:barChart>
      <c:catAx>
        <c:axId val="13719590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37197440"/>
        <c:crosses val="autoZero"/>
        <c:auto val="1"/>
        <c:lblAlgn val="ctr"/>
        <c:lblOffset val="100"/>
      </c:catAx>
      <c:valAx>
        <c:axId val="137197440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3719590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Indicadores!$C$40</c:f>
              <c:strCache>
                <c:ptCount val="1"/>
                <c:pt idx="0">
                  <c:v>Proporção de crianças de 6 a 24 meses com suplementação de ferro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Indicadores!$D$39:$G$39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Indicadores!$D$40:$G$40</c:f>
              <c:numCache>
                <c:formatCode>0.0%</c:formatCode>
                <c:ptCount val="4"/>
                <c:pt idx="0">
                  <c:v>0.73333333333333361</c:v>
                </c:pt>
                <c:pt idx="1">
                  <c:v>0.7500000000000081</c:v>
                </c:pt>
                <c:pt idx="2">
                  <c:v>0.84210526315790002</c:v>
                </c:pt>
                <c:pt idx="3">
                  <c:v>0</c:v>
                </c:pt>
              </c:numCache>
            </c:numRef>
          </c:val>
        </c:ser>
        <c:axId val="137122560"/>
        <c:axId val="137124096"/>
      </c:barChart>
      <c:catAx>
        <c:axId val="13712256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37124096"/>
        <c:crosses val="autoZero"/>
        <c:auto val="1"/>
        <c:lblAlgn val="ctr"/>
        <c:lblOffset val="100"/>
      </c:catAx>
      <c:valAx>
        <c:axId val="137124096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3712256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Indicadores!$C$46</c:f>
              <c:strCache>
                <c:ptCount val="1"/>
                <c:pt idx="0">
                  <c:v>Proporção de crianças com triagem auditiva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Indicadores!$D$45:$G$45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Indicadores!$D$46:$G$46</c:f>
              <c:numCache>
                <c:formatCode>0.0%</c:formatCode>
                <c:ptCount val="4"/>
                <c:pt idx="0">
                  <c:v>0.73913043478260854</c:v>
                </c:pt>
                <c:pt idx="1">
                  <c:v>0.6842105263157896</c:v>
                </c:pt>
                <c:pt idx="2">
                  <c:v>0.6166666666666667</c:v>
                </c:pt>
                <c:pt idx="3">
                  <c:v>0</c:v>
                </c:pt>
              </c:numCache>
            </c:numRef>
          </c:val>
        </c:ser>
        <c:axId val="137300224"/>
        <c:axId val="137322496"/>
      </c:barChart>
      <c:catAx>
        <c:axId val="13730022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37322496"/>
        <c:crosses val="autoZero"/>
        <c:auto val="1"/>
        <c:lblAlgn val="ctr"/>
        <c:lblOffset val="100"/>
      </c:catAx>
      <c:valAx>
        <c:axId val="137322496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3730022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Indicadores!$C$62</c:f>
              <c:strCache>
                <c:ptCount val="1"/>
                <c:pt idx="0">
                  <c:v>Proporção de crianças de 6 a 72 meses com primeira consulta odontológica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Indicadores!$D$61:$G$61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Indicadores!$D$62:$G$62</c:f>
              <c:numCache>
                <c:formatCode>0.0%</c:formatCode>
                <c:ptCount val="4"/>
                <c:pt idx="0">
                  <c:v>0.31818181818182267</c:v>
                </c:pt>
                <c:pt idx="1">
                  <c:v>0.47222222222222232</c:v>
                </c:pt>
                <c:pt idx="2">
                  <c:v>0.64912280701754665</c:v>
                </c:pt>
                <c:pt idx="3">
                  <c:v>0</c:v>
                </c:pt>
              </c:numCache>
            </c:numRef>
          </c:val>
        </c:ser>
        <c:axId val="137342336"/>
        <c:axId val="137348224"/>
      </c:barChart>
      <c:catAx>
        <c:axId val="13734233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37348224"/>
        <c:crosses val="autoZero"/>
        <c:auto val="1"/>
        <c:lblAlgn val="ctr"/>
        <c:lblOffset val="100"/>
      </c:catAx>
      <c:valAx>
        <c:axId val="137348224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3734233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tx>
        <c:rich>
          <a:bodyPr/>
          <a:lstStyle/>
          <a:p>
            <a:pPr algn="ctr" rtl="1"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rich>
      </c:tx>
      <c:layout/>
      <c:spPr>
        <a:noFill/>
        <a:ln w="25400">
          <a:noFill/>
        </a:ln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Indicadores!$C$75</c:f>
              <c:strCache>
                <c:ptCount val="1"/>
                <c:pt idx="0">
                  <c:v>Proporção de crianças com registro atualizado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Indicadores!$D$74:$G$74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Indicadores!$D$75:$G$75</c:f>
              <c:numCache>
                <c:formatCode>0.0%</c:formatCode>
                <c:ptCount val="4"/>
                <c:pt idx="0">
                  <c:v>0.6086956521739344</c:v>
                </c:pt>
                <c:pt idx="1">
                  <c:v>0.71052631578947367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axId val="137389568"/>
        <c:axId val="137391104"/>
      </c:barChart>
      <c:catAx>
        <c:axId val="13738956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37391104"/>
        <c:crosses val="autoZero"/>
        <c:auto val="1"/>
        <c:lblAlgn val="ctr"/>
        <c:lblOffset val="100"/>
      </c:catAx>
      <c:valAx>
        <c:axId val="137391104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3738956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Indicadores!$C$95</c:f>
              <c:strCache>
                <c:ptCount val="1"/>
                <c:pt idx="0">
                  <c:v>Número de crianças colocadas para mamar durante a primeira consulta.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Indicadores!$D$94:$G$94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Indicadores!$D$95:$G$95</c:f>
              <c:numCache>
                <c:formatCode>0.0%</c:formatCode>
                <c:ptCount val="4"/>
                <c:pt idx="0">
                  <c:v>0.30434782608695682</c:v>
                </c:pt>
                <c:pt idx="1">
                  <c:v>0.42105263157894907</c:v>
                </c:pt>
                <c:pt idx="2">
                  <c:v>0.66666666666666663</c:v>
                </c:pt>
                <c:pt idx="3">
                  <c:v>0</c:v>
                </c:pt>
              </c:numCache>
            </c:numRef>
          </c:val>
        </c:ser>
        <c:axId val="137464832"/>
        <c:axId val="137474816"/>
      </c:barChart>
      <c:catAx>
        <c:axId val="13746483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37474816"/>
        <c:crosses val="autoZero"/>
        <c:auto val="1"/>
        <c:lblAlgn val="ctr"/>
        <c:lblOffset val="100"/>
      </c:catAx>
      <c:valAx>
        <c:axId val="137474816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3746483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1BB5-44D8-42C5-84FB-404A8E90B115}" type="datetimeFigureOut">
              <a:rPr lang="pt-BR" smtClean="0"/>
              <a:pPr/>
              <a:t>24/06/2015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B2A3-3867-4227-BE4E-35D25EB2F22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665896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1BB5-44D8-42C5-84FB-404A8E90B115}" type="datetimeFigureOut">
              <a:rPr lang="pt-BR" smtClean="0"/>
              <a:pPr/>
              <a:t>24/06/2015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B2A3-3867-4227-BE4E-35D25EB2F22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906334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1BB5-44D8-42C5-84FB-404A8E90B115}" type="datetimeFigureOut">
              <a:rPr lang="pt-BR" smtClean="0"/>
              <a:pPr/>
              <a:t>24/06/2015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B2A3-3867-4227-BE4E-35D25EB2F22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926318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1BB5-44D8-42C5-84FB-404A8E90B115}" type="datetimeFigureOut">
              <a:rPr lang="pt-BR" smtClean="0"/>
              <a:pPr/>
              <a:t>24/06/2015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B2A3-3867-4227-BE4E-35D25EB2F22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536609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1BB5-44D8-42C5-84FB-404A8E90B115}" type="datetimeFigureOut">
              <a:rPr lang="pt-BR" smtClean="0"/>
              <a:pPr/>
              <a:t>24/06/2015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B2A3-3867-4227-BE4E-35D25EB2F22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450170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1BB5-44D8-42C5-84FB-404A8E90B115}" type="datetimeFigureOut">
              <a:rPr lang="pt-BR" smtClean="0"/>
              <a:pPr/>
              <a:t>24/06/2015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B2A3-3867-4227-BE4E-35D25EB2F22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191218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1BB5-44D8-42C5-84FB-404A8E90B115}" type="datetimeFigureOut">
              <a:rPr lang="pt-BR" smtClean="0"/>
              <a:pPr/>
              <a:t>24/06/2015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B2A3-3867-4227-BE4E-35D25EB2F22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995466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1BB5-44D8-42C5-84FB-404A8E90B115}" type="datetimeFigureOut">
              <a:rPr lang="pt-BR" smtClean="0"/>
              <a:pPr/>
              <a:t>24/06/2015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B2A3-3867-4227-BE4E-35D25EB2F22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25502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1BB5-44D8-42C5-84FB-404A8E90B115}" type="datetimeFigureOut">
              <a:rPr lang="pt-BR" smtClean="0"/>
              <a:pPr/>
              <a:t>24/06/2015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B2A3-3867-4227-BE4E-35D25EB2F22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531414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1BB5-44D8-42C5-84FB-404A8E90B115}" type="datetimeFigureOut">
              <a:rPr lang="pt-BR" smtClean="0"/>
              <a:pPr/>
              <a:t>24/06/2015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B2A3-3867-4227-BE4E-35D25EB2F22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945153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1BB5-44D8-42C5-84FB-404A8E90B115}" type="datetimeFigureOut">
              <a:rPr lang="pt-BR" smtClean="0"/>
              <a:pPr/>
              <a:t>24/06/2015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B2A3-3867-4227-BE4E-35D25EB2F22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714168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D1BB5-44D8-42C5-84FB-404A8E90B115}" type="datetimeFigureOut">
              <a:rPr lang="pt-BR" smtClean="0"/>
              <a:pPr/>
              <a:t>24/06/2015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2B2A3-3867-4227-BE4E-35D25EB2F22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452768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772400" cy="1584176"/>
          </a:xfrm>
        </p:spPr>
        <p:txBody>
          <a:bodyPr>
            <a:noAutofit/>
          </a:bodyPr>
          <a:lstStyle/>
          <a:p>
            <a:r>
              <a:rPr lang="pt-BR" sz="2400" b="1" dirty="0"/>
              <a:t>UNIVERSIDADE ABERTA DO SUS</a:t>
            </a:r>
            <a:r>
              <a:rPr lang="pt-BR" sz="2400" dirty="0"/>
              <a:t/>
            </a:r>
            <a:br>
              <a:rPr lang="pt-BR" sz="2400" dirty="0"/>
            </a:br>
            <a:r>
              <a:rPr lang="pt-BR" sz="2400" b="1" dirty="0"/>
              <a:t>UNIVERSIDADE FEDERAL DE PELOTAS</a:t>
            </a:r>
            <a:r>
              <a:rPr lang="pt-BR" sz="2400" dirty="0"/>
              <a:t/>
            </a:r>
            <a:br>
              <a:rPr lang="pt-BR" sz="2400" dirty="0"/>
            </a:br>
            <a:r>
              <a:rPr lang="pt-BR" sz="2400" b="1" dirty="0"/>
              <a:t>Especialização em Saúde da Família</a:t>
            </a:r>
            <a:endParaRPr lang="pt-BR" sz="2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75656" y="2420888"/>
            <a:ext cx="6544816" cy="2857872"/>
          </a:xfrm>
        </p:spPr>
        <p:txBody>
          <a:bodyPr>
            <a:normAutofit fontScale="85000" lnSpcReduction="20000"/>
          </a:bodyPr>
          <a:lstStyle/>
          <a:p>
            <a:r>
              <a:rPr lang="pt-BR" sz="4000" b="1" dirty="0">
                <a:solidFill>
                  <a:schemeClr val="tx2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MELHORIA DA ATENÇÃO À SAÚDE DA CRIANÇA DE ZERO A SETENTA E DOIS MESES, NA UBS PORTO LUCENA EM PORTO </a:t>
            </a:r>
            <a:r>
              <a:rPr lang="pt-BR" sz="4000" b="1" dirty="0" smtClean="0">
                <a:solidFill>
                  <a:schemeClr val="tx2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LUCENA/RS</a:t>
            </a:r>
          </a:p>
          <a:p>
            <a:endParaRPr lang="pt-BR" b="1" dirty="0">
              <a:solidFill>
                <a:schemeClr val="tx2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pt-BR" b="1" dirty="0" smtClean="0">
                <a:solidFill>
                  <a:schemeClr val="tx2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Dr. Raul Delvis Garcia Marti</a:t>
            </a:r>
            <a:r>
              <a:rPr lang="pt-BR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n</a:t>
            </a:r>
            <a:endParaRPr lang="pt-BR" dirty="0"/>
          </a:p>
        </p:txBody>
      </p:sp>
      <p:pic>
        <p:nvPicPr>
          <p:cNvPr id="5" name="Imagem 4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9225" t="18695" r="19223" b="18871"/>
          <a:stretch/>
        </p:blipFill>
        <p:spPr bwMode="auto">
          <a:xfrm>
            <a:off x="336607" y="332656"/>
            <a:ext cx="1104900" cy="11201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</p:spTree>
    <p:extLst>
      <p:ext uri="{BB962C8B-B14F-4D97-AF65-F5344CB8AC3E}">
        <p14:creationId xmlns="" xmlns:p14="http://schemas.microsoft.com/office/powerpoint/2010/main" val="24497241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336704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sz="2400" b="1" dirty="0" smtClean="0">
                <a:solidFill>
                  <a:schemeClr val="tx2"/>
                </a:solidFill>
              </a:rPr>
              <a:t>Objetivo 3.</a:t>
            </a:r>
            <a:r>
              <a:rPr lang="pt-BR" sz="2400" dirty="0" smtClean="0">
                <a:solidFill>
                  <a:schemeClr val="tx2"/>
                </a:solidFill>
              </a:rPr>
              <a:t> Melhorar a adesão ao programa de Saúde da Crianç</a:t>
            </a:r>
            <a:r>
              <a:rPr lang="pt-BR" sz="2400" dirty="0" smtClean="0"/>
              <a:t>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2400" dirty="0" smtClean="0"/>
              <a:t>      Meta: 3.1. Fazer busca ativa de 100 % das crianças faltosas às consultas.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2400" b="1" dirty="0" smtClean="0">
                <a:solidFill>
                  <a:schemeClr val="tx2"/>
                </a:solidFill>
              </a:rPr>
              <a:t>Objetivo 4</a:t>
            </a:r>
            <a:r>
              <a:rPr lang="pt-BR" sz="2400" dirty="0" smtClean="0">
                <a:solidFill>
                  <a:schemeClr val="tx2"/>
                </a:solidFill>
              </a:rPr>
              <a:t>. Melhorar o registro das informações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2400" dirty="0" smtClean="0"/>
              <a:t> Meta: 4.1. Manter registro na ficha de acompanhamento/espelho da saúde da criança de 100% das crianças que consultam no serviço.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2400" b="1" dirty="0" smtClean="0">
                <a:solidFill>
                  <a:schemeClr val="tx2"/>
                </a:solidFill>
              </a:rPr>
              <a:t>Objetivo 5</a:t>
            </a:r>
            <a:r>
              <a:rPr lang="pt-BR" sz="2400" dirty="0" smtClean="0">
                <a:solidFill>
                  <a:schemeClr val="tx2"/>
                </a:solidFill>
              </a:rPr>
              <a:t>. Mapear as crianças de risco pertencentes à área de abrangência.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2400" dirty="0" smtClean="0"/>
              <a:t>   Meta:  5.1. Realizar avaliação de risco em  100% das crianças cadastradas no programa.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2400" dirty="0" smtClean="0"/>
              <a:t> </a:t>
            </a:r>
          </a:p>
        </p:txBody>
      </p:sp>
      <p:pic>
        <p:nvPicPr>
          <p:cNvPr id="5" name="Imagem 4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9225" t="18695" r="19223" b="18871"/>
          <a:stretch/>
        </p:blipFill>
        <p:spPr bwMode="auto">
          <a:xfrm>
            <a:off x="107504" y="116632"/>
            <a:ext cx="864096" cy="7200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</p:spTree>
    <p:extLst>
      <p:ext uri="{BB962C8B-B14F-4D97-AF65-F5344CB8AC3E}">
        <p14:creationId xmlns="" xmlns:p14="http://schemas.microsoft.com/office/powerpoint/2010/main" val="30437085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2068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sz="2400" b="1" dirty="0" smtClean="0">
                <a:solidFill>
                  <a:schemeClr val="tx2"/>
                </a:solidFill>
              </a:rPr>
              <a:t>Objetivo 6</a:t>
            </a:r>
            <a:r>
              <a:rPr lang="pt-BR" sz="2400" dirty="0" smtClean="0">
                <a:solidFill>
                  <a:schemeClr val="tx2"/>
                </a:solidFill>
              </a:rPr>
              <a:t>. Promover a saúde das crianças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2400" dirty="0" smtClean="0"/>
              <a:t>    Meta: 6.1. Dar orientações para prevenir acidentes na infância em 100% das consultas de saúde da criança. 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2400" dirty="0" smtClean="0"/>
              <a:t>    	6.2. Colocar 100% das crianças para mamar durante a primeira consulta.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2400" dirty="0" smtClean="0"/>
              <a:t>      	6.3. Fornecer orientações nutricionais de acordo com a faixa etária para 100% das crianças.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2400" dirty="0" smtClean="0"/>
              <a:t>        	6.4. Fornecer orientações sobre higiene bucal, etiologia e prevenção da cárie para 100% das crianças de acordo com a faixa etária.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2400" b="1" dirty="0" smtClean="0"/>
              <a:t> </a:t>
            </a:r>
            <a:endParaRPr lang="pt-BR" sz="2400" dirty="0"/>
          </a:p>
        </p:txBody>
      </p:sp>
      <p:pic>
        <p:nvPicPr>
          <p:cNvPr id="4" name="Imagem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9225" t="18695" r="19223" b="18871"/>
          <a:stretch/>
        </p:blipFill>
        <p:spPr bwMode="auto">
          <a:xfrm>
            <a:off x="-69273" y="-68234"/>
            <a:ext cx="896857" cy="83293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</p:spTree>
    <p:extLst>
      <p:ext uri="{BB962C8B-B14F-4D97-AF65-F5344CB8AC3E}">
        <p14:creationId xmlns="" xmlns:p14="http://schemas.microsoft.com/office/powerpoint/2010/main" val="5685689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28596" y="642918"/>
            <a:ext cx="7772400" cy="2000264"/>
          </a:xfrm>
        </p:spPr>
        <p:txBody>
          <a:bodyPr>
            <a:normAutofit fontScale="90000"/>
          </a:bodyPr>
          <a:lstStyle/>
          <a:p>
            <a:pPr lvl="0" indent="539750" algn="just" fontAlgn="base">
              <a:spcAft>
                <a:spcPct val="0"/>
              </a:spcAft>
            </a:pPr>
            <a:r>
              <a:rPr lang="pt-BR" sz="3100" dirty="0" smtClean="0">
                <a:latin typeface="Arial Narrow" pitchFamily="34" charset="0"/>
              </a:rPr>
              <a:t>Resultados</a:t>
            </a:r>
            <a:r>
              <a:rPr lang="pt-BR" sz="2000" dirty="0" smtClean="0">
                <a:latin typeface="Arial Narrow" pitchFamily="34" charset="0"/>
              </a:rPr>
              <a:t/>
            </a:r>
            <a:br>
              <a:rPr lang="pt-BR" sz="2000" dirty="0" smtClean="0">
                <a:latin typeface="Arial Narrow" pitchFamily="34" charset="0"/>
              </a:rPr>
            </a:br>
            <a:r>
              <a:rPr lang="pt-BR" sz="2000" dirty="0" smtClean="0">
                <a:latin typeface="Arial Narrow" pitchFamily="34" charset="0"/>
              </a:rPr>
              <a:t/>
            </a:r>
            <a:br>
              <a:rPr lang="pt-BR" sz="2000" dirty="0" smtClean="0">
                <a:latin typeface="Arial Narrow" pitchFamily="34" charset="0"/>
              </a:rPr>
            </a:br>
            <a:r>
              <a:rPr lang="pt-BR" sz="2000" dirty="0" smtClean="0">
                <a:latin typeface="Arial Narrow" pitchFamily="34" charset="0"/>
              </a:rPr>
              <a:t/>
            </a:r>
            <a:br>
              <a:rPr lang="pt-BR" sz="2000" dirty="0" smtClean="0">
                <a:latin typeface="Arial Narrow" pitchFamily="34" charset="0"/>
              </a:rPr>
            </a:br>
            <a:r>
              <a:rPr lang="pt-BR" sz="2000" b="1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Melhorar a cobertura do Programa de Saúde da Criança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000" dirty="0" smtClean="0">
                <a:latin typeface="Arial" pitchFamily="34" charset="0"/>
                <a:cs typeface="Arial" pitchFamily="34" charset="0"/>
              </a:rPr>
            </a:br>
            <a:r>
              <a:rPr lang="pt-BR" sz="2000" u="sng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Meta 1.1: Ampliar a cobertura da atenção à saúde para 80 % das crianças entre 0-72 meses pertencentes á área de abrangência da unidade saúde</a:t>
            </a:r>
            <a:r>
              <a:rPr lang="pt-BR" sz="20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br>
              <a:rPr lang="pt-BR" sz="20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lang="pt-BR" sz="20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Indicador: Proporção de criança entre 0-72 meses inscritas no programa de saúde da criança da unidade básica de saúde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  <a:endParaRPr lang="pt-BR" sz="2000" dirty="0">
              <a:latin typeface="Arial Narrow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11560" y="5229200"/>
            <a:ext cx="3546130" cy="910454"/>
          </a:xfrm>
        </p:spPr>
        <p:txBody>
          <a:bodyPr>
            <a:normAutofit/>
          </a:bodyPr>
          <a:lstStyle/>
          <a:p>
            <a:endParaRPr lang="pt-BR" sz="1400" dirty="0" smtClean="0"/>
          </a:p>
          <a:p>
            <a:endParaRPr lang="pt-BR" sz="1400" dirty="0" smtClean="0"/>
          </a:p>
          <a:p>
            <a:endParaRPr lang="pt-BR" sz="1400" dirty="0" smtClean="0"/>
          </a:p>
          <a:p>
            <a:endParaRPr lang="pt-BR" sz="1400" dirty="0" smtClean="0"/>
          </a:p>
          <a:p>
            <a:endParaRPr lang="pt-BR" sz="1400" dirty="0" smtClean="0"/>
          </a:p>
          <a:p>
            <a:endParaRPr lang="pt-BR" sz="1400" dirty="0" smtClean="0"/>
          </a:p>
          <a:p>
            <a:endParaRPr lang="pt-BR" sz="1400" dirty="0" smtClean="0"/>
          </a:p>
          <a:p>
            <a:endParaRPr lang="pt-BR" sz="1400" dirty="0" smtClean="0"/>
          </a:p>
          <a:p>
            <a:endParaRPr lang="pt-BR" sz="1400" dirty="0" smtClean="0"/>
          </a:p>
          <a:p>
            <a:endParaRPr lang="pt-BR" sz="1400" dirty="0" smtClean="0"/>
          </a:p>
          <a:p>
            <a:endParaRPr lang="pt-BR" sz="4400" dirty="0" smtClean="0">
              <a:solidFill>
                <a:srgbClr val="FF0000"/>
              </a:solidFill>
            </a:endParaRPr>
          </a:p>
          <a:p>
            <a:endParaRPr lang="pt-BR" sz="4400" dirty="0" smtClean="0">
              <a:solidFill>
                <a:srgbClr val="FF0000"/>
              </a:solidFill>
            </a:endParaRPr>
          </a:p>
          <a:p>
            <a:endParaRPr lang="pt-BR" sz="1400" dirty="0">
              <a:latin typeface="Arial Narrow" pitchFamily="34" charset="0"/>
            </a:endParaRPr>
          </a:p>
        </p:txBody>
      </p:sp>
      <p:graphicFrame>
        <p:nvGraphicFramePr>
          <p:cNvPr id="5" name="Gráfico 4"/>
          <p:cNvGraphicFramePr/>
          <p:nvPr/>
        </p:nvGraphicFramePr>
        <p:xfrm>
          <a:off x="500034" y="3140968"/>
          <a:ext cx="4482924" cy="285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Imagem 5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 l="19225" t="18695" r="19223" b="18871"/>
          <a:stretch/>
        </p:blipFill>
        <p:spPr bwMode="auto">
          <a:xfrm>
            <a:off x="285720" y="214290"/>
            <a:ext cx="1104900" cy="11207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/>
            </a:ext>
          </a:extLst>
        </p:spPr>
      </p:pic>
      <p:sp>
        <p:nvSpPr>
          <p:cNvPr id="7" name="Retângulo 6"/>
          <p:cNvSpPr/>
          <p:nvPr/>
        </p:nvSpPr>
        <p:spPr>
          <a:xfrm>
            <a:off x="5940152" y="3284984"/>
            <a:ext cx="273630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 smtClean="0"/>
              <a:t>No primeiro mês foram acompanhadas 23 crianças perfazendo um total de 9,6%, no segundo mês 38 crianças (15,8%) e o terceiro mês um total de 60 crianças (25%)</a:t>
            </a: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301038" cy="785818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pt-BR" sz="1800" b="1" dirty="0" smtClean="0">
                <a:solidFill>
                  <a:srgbClr val="FF0000"/>
                </a:solidFill>
                <a:ea typeface="+mn-ea"/>
                <a:cs typeface="+mn-cs"/>
              </a:rPr>
              <a:t/>
            </a:r>
            <a:br>
              <a:rPr lang="pt-BR" sz="1800" b="1" dirty="0" smtClean="0">
                <a:solidFill>
                  <a:srgbClr val="FF0000"/>
                </a:solidFill>
                <a:ea typeface="+mn-ea"/>
                <a:cs typeface="+mn-cs"/>
              </a:rPr>
            </a:br>
            <a:r>
              <a:rPr lang="pt-BR" sz="1800" b="1" dirty="0" smtClean="0">
                <a:solidFill>
                  <a:srgbClr val="FF0000"/>
                </a:solidFill>
                <a:ea typeface="+mn-ea"/>
                <a:cs typeface="+mn-cs"/>
              </a:rPr>
              <a:t> </a:t>
            </a:r>
            <a:r>
              <a:rPr lang="pt-BR" sz="2200" b="1" dirty="0" smtClean="0">
                <a:solidFill>
                  <a:schemeClr val="accent1"/>
                </a:solidFill>
                <a:latin typeface="Arial Narrow" pitchFamily="34" charset="0"/>
              </a:rPr>
              <a:t>Melhorar a qualidade do atendimento a criança</a:t>
            </a:r>
            <a:r>
              <a:rPr lang="pt-BR" sz="1600" dirty="0" smtClean="0"/>
              <a:t/>
            </a:r>
            <a:br>
              <a:rPr lang="pt-BR" sz="1600" dirty="0" smtClean="0"/>
            </a:br>
            <a:r>
              <a:rPr lang="pt-BR" sz="1800" b="1" dirty="0" smtClean="0">
                <a:solidFill>
                  <a:srgbClr val="FF0000"/>
                </a:solidFill>
                <a:ea typeface="+mn-ea"/>
                <a:cs typeface="+mn-cs"/>
              </a:rPr>
              <a:t/>
            </a:r>
            <a:br>
              <a:rPr lang="pt-BR" sz="1800" b="1" dirty="0" smtClean="0">
                <a:solidFill>
                  <a:srgbClr val="FF0000"/>
                </a:solidFill>
                <a:ea typeface="+mn-ea"/>
                <a:cs typeface="+mn-cs"/>
              </a:rPr>
            </a:b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28596" y="500042"/>
            <a:ext cx="8258204" cy="607223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pt-BR" sz="2400" u="sng" dirty="0" smtClean="0"/>
              <a:t>Meta 2.1: Realizar a primeira consulta na primeira semana de vida para 100% das crianças cadastradas.</a:t>
            </a:r>
            <a:endParaRPr lang="pt-BR" sz="2400" dirty="0" smtClean="0"/>
          </a:p>
          <a:p>
            <a:pPr algn="just">
              <a:buNone/>
            </a:pPr>
            <a:r>
              <a:rPr lang="pt-BR" sz="2400" dirty="0" smtClean="0"/>
              <a:t>Indicador: Proporção de crianças com primeira consulta na primeira semana de vida.</a:t>
            </a:r>
          </a:p>
          <a:p>
            <a:pPr algn="just">
              <a:buNone/>
            </a:pPr>
            <a:r>
              <a:rPr lang="pt-BR" sz="2400" u="sng" dirty="0" smtClean="0"/>
              <a:t>Meta 2.2: Monitorar o crescimento em 100% das crianças cadastradas.</a:t>
            </a:r>
            <a:endParaRPr lang="pt-BR" sz="2400" dirty="0" smtClean="0"/>
          </a:p>
          <a:p>
            <a:pPr algn="just">
              <a:buNone/>
            </a:pPr>
            <a:r>
              <a:rPr lang="pt-BR" sz="2400" dirty="0" smtClean="0"/>
              <a:t>Indicador: Proporção de crianças com monitoramento de crescimento.</a:t>
            </a:r>
          </a:p>
          <a:p>
            <a:pPr algn="just">
              <a:buNone/>
            </a:pPr>
            <a:r>
              <a:rPr lang="pt-BR" sz="2400" u="sng" dirty="0" smtClean="0"/>
              <a:t>Meta 2.3: Monitorar 100% das crianças com déficit de peso.</a:t>
            </a:r>
            <a:endParaRPr lang="pt-BR" sz="2400" dirty="0" smtClean="0"/>
          </a:p>
          <a:p>
            <a:pPr algn="just">
              <a:buNone/>
            </a:pPr>
            <a:r>
              <a:rPr lang="pt-BR" sz="2400" dirty="0" smtClean="0"/>
              <a:t>Indicador: Proporção de crianças com déficit de peso monitorado.</a:t>
            </a:r>
          </a:p>
          <a:p>
            <a:pPr algn="just">
              <a:buNone/>
            </a:pPr>
            <a:r>
              <a:rPr lang="pt-BR" sz="2400" dirty="0" smtClean="0"/>
              <a:t> Para estas metas  obtivemos 100% de cobertura nos três meses: no primeiro mês foram acompanhadas 23 crianças perfazendo um total de (100%),no segundo mês 38 crianças(100%) e o terceiro mês 60 crianças(100%)</a:t>
            </a:r>
            <a:r>
              <a:rPr lang="pt-BR" sz="2000" dirty="0" smtClean="0"/>
              <a:t>.</a:t>
            </a:r>
          </a:p>
          <a:p>
            <a:endParaRPr lang="pt-BR" sz="2000" dirty="0" smtClean="0">
              <a:latin typeface="Arial Narrow" pitchFamily="34" charset="0"/>
            </a:endParaRPr>
          </a:p>
          <a:p>
            <a:endParaRPr lang="pt-BR" sz="18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sz="2700" u="sng" dirty="0" smtClean="0"/>
              <a:t/>
            </a:r>
            <a:br>
              <a:rPr lang="pt-BR" sz="2700" u="sng" dirty="0" smtClean="0"/>
            </a:br>
            <a:r>
              <a:rPr lang="pt-BR" sz="2700" u="sng" dirty="0" smtClean="0"/>
              <a:t> Meta 2.4: Monitorar 100% das crianças com excesso de peso</a:t>
            </a:r>
            <a:r>
              <a:rPr lang="pt-BR" sz="2700" dirty="0" smtClean="0"/>
              <a:t/>
            </a:r>
            <a:br>
              <a:rPr lang="pt-BR" sz="2700" dirty="0" smtClean="0"/>
            </a:br>
            <a:r>
              <a:rPr lang="pt-BR" sz="2700" dirty="0" smtClean="0"/>
              <a:t>Indicador: Proporção de crianças com excesso de peso monitorado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57224" y="1785926"/>
            <a:ext cx="6900866" cy="4857784"/>
          </a:xfrm>
        </p:spPr>
        <p:txBody>
          <a:bodyPr>
            <a:normAutofit/>
          </a:bodyPr>
          <a:lstStyle/>
          <a:p>
            <a:endParaRPr lang="pt-BR" sz="2000" dirty="0" smtClean="0"/>
          </a:p>
          <a:p>
            <a:endParaRPr lang="pt-BR" sz="2000" dirty="0" smtClean="0"/>
          </a:p>
          <a:p>
            <a:r>
              <a:rPr lang="pt-BR" sz="2000" dirty="0" smtClean="0"/>
              <a:t>                          </a:t>
            </a:r>
          </a:p>
          <a:p>
            <a:endParaRPr lang="pt-BR" sz="2000" dirty="0" smtClean="0"/>
          </a:p>
          <a:p>
            <a:r>
              <a:rPr lang="pt-BR" sz="1200" dirty="0" smtClean="0"/>
              <a:t>                                                                                                                                                              </a:t>
            </a:r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>
              <a:solidFill>
                <a:schemeClr val="tx1"/>
              </a:solidFill>
            </a:endParaRPr>
          </a:p>
          <a:p>
            <a:endParaRPr lang="pt-BR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285720" y="2571744"/>
          <a:ext cx="4791508" cy="3071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Imagem 4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 l="19225" t="18695" r="19223" b="18871"/>
          <a:stretch/>
        </p:blipFill>
        <p:spPr bwMode="auto">
          <a:xfrm>
            <a:off x="0" y="0"/>
            <a:ext cx="1104900" cy="11207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/>
            </a:ext>
          </a:extLst>
        </p:spPr>
      </p:pic>
      <p:sp>
        <p:nvSpPr>
          <p:cNvPr id="7" name="Retângulo 6"/>
          <p:cNvSpPr/>
          <p:nvPr/>
        </p:nvSpPr>
        <p:spPr>
          <a:xfrm>
            <a:off x="5715008" y="2500306"/>
            <a:ext cx="321471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600" dirty="0" smtClean="0"/>
              <a:t>No primeiro mês não tivemos crianças com excesso de peso,no segundo mês tivemos três crianças com excesso de peso (100%) monitoradas,e o terceiro mês oito crianças (100%) que foram acompanhadas e monitoradas.</a:t>
            </a:r>
            <a:endParaRPr lang="pt-BR" sz="1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7008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sz="2700" u="sng" dirty="0" smtClean="0">
                <a:latin typeface="+mn-lt"/>
              </a:rPr>
              <a:t>Meta 2.5: Monitorar o desenvolvimento em 100% das crianças</a:t>
            </a:r>
            <a:r>
              <a:rPr lang="pt-BR" sz="2700" dirty="0" smtClean="0">
                <a:latin typeface="+mn-lt"/>
              </a:rPr>
              <a:t/>
            </a:r>
            <a:br>
              <a:rPr lang="pt-BR" sz="2700" dirty="0" smtClean="0">
                <a:latin typeface="+mn-lt"/>
              </a:rPr>
            </a:br>
            <a:r>
              <a:rPr lang="pt-BR" sz="2700" dirty="0" smtClean="0">
                <a:latin typeface="+mn-lt"/>
              </a:rPr>
              <a:t>Indicador: Proporção de crianças com monitoramento de desenvolvimento</a:t>
            </a:r>
            <a:r>
              <a:rPr lang="pt-BR" sz="2200" dirty="0" smtClean="0">
                <a:latin typeface="Arial Narrow" pitchFamily="34" charset="0"/>
              </a:rPr>
              <a:t>.</a:t>
            </a:r>
            <a:br>
              <a:rPr lang="pt-BR" sz="2200" dirty="0" smtClean="0">
                <a:latin typeface="Arial Narrow" pitchFamily="34" charset="0"/>
              </a:rPr>
            </a:br>
            <a:r>
              <a:rPr lang="pt-BR" sz="2200" dirty="0" smtClean="0">
                <a:latin typeface="Arial Narrow" pitchFamily="34" charset="0"/>
              </a:rPr>
              <a:t>.</a:t>
            </a:r>
            <a:r>
              <a:rPr lang="pt-BR" sz="1800" dirty="0" smtClean="0">
                <a:latin typeface="Arial Narrow" pitchFamily="34" charset="0"/>
              </a:rPr>
              <a:t/>
            </a:r>
            <a:br>
              <a:rPr lang="pt-BR" sz="1800" dirty="0" smtClean="0">
                <a:latin typeface="Arial Narrow" pitchFamily="34" charset="0"/>
              </a:rPr>
            </a:br>
            <a:endParaRPr lang="pt-BR" sz="1800" dirty="0">
              <a:solidFill>
                <a:srgbClr val="FF0000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67544" y="1052736"/>
            <a:ext cx="8352928" cy="55446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000" dirty="0" smtClean="0"/>
              <a:t>       </a:t>
            </a:r>
          </a:p>
          <a:p>
            <a:pPr>
              <a:buNone/>
            </a:pPr>
            <a:endParaRPr lang="pt-BR" sz="2000" dirty="0" smtClean="0"/>
          </a:p>
          <a:p>
            <a:pPr>
              <a:buNone/>
            </a:pPr>
            <a:endParaRPr lang="pt-BR" sz="2000" dirty="0" smtClean="0"/>
          </a:p>
          <a:p>
            <a:pPr>
              <a:buNone/>
            </a:pPr>
            <a:endParaRPr lang="pt-BR" sz="2000" dirty="0" smtClean="0"/>
          </a:p>
          <a:p>
            <a:pPr>
              <a:buNone/>
            </a:pPr>
            <a:endParaRPr lang="pt-BR" sz="2000" dirty="0" smtClean="0"/>
          </a:p>
          <a:p>
            <a:pPr>
              <a:buNone/>
            </a:pPr>
            <a:endParaRPr lang="pt-BR" sz="2000" dirty="0" smtClean="0"/>
          </a:p>
          <a:p>
            <a:pPr>
              <a:buNone/>
            </a:pPr>
            <a:r>
              <a:rPr lang="pt-BR" sz="2000" dirty="0" smtClean="0"/>
              <a:t>          </a:t>
            </a:r>
          </a:p>
          <a:p>
            <a:pPr algn="just">
              <a:buNone/>
            </a:pPr>
            <a:r>
              <a:rPr lang="pt-BR" sz="2000" dirty="0" smtClean="0"/>
              <a:t>  </a:t>
            </a:r>
            <a:r>
              <a:rPr lang="pt-BR" sz="2400" u="sng" dirty="0" smtClean="0"/>
              <a:t>Meta 2.6: Vacinar 100% das crianças de acordo com idade.</a:t>
            </a:r>
            <a:endParaRPr lang="pt-BR" sz="2400" dirty="0" smtClean="0"/>
          </a:p>
          <a:p>
            <a:pPr algn="just">
              <a:buNone/>
            </a:pPr>
            <a:r>
              <a:rPr lang="pt-BR" sz="2400" dirty="0" smtClean="0"/>
              <a:t>        Indicador: Proporção de crianças com vacinação em dia para a idade.</a:t>
            </a:r>
          </a:p>
          <a:p>
            <a:pPr algn="just">
              <a:buNone/>
            </a:pPr>
            <a:r>
              <a:rPr lang="pt-BR" sz="2400" dirty="0" smtClean="0"/>
              <a:t> Para estas metas  obtivemos 100% de cobertura nos três meses: no primeiro mês foram acompanhadas 23 crianças perfazendo um total de (100%),no segundo mês 38 crianças(100%) e o terceiro mês 60 crianças(100%).</a:t>
            </a:r>
          </a:p>
          <a:p>
            <a:endParaRPr lang="pt-BR" sz="2000" dirty="0"/>
          </a:p>
        </p:txBody>
      </p:sp>
      <p:pic>
        <p:nvPicPr>
          <p:cNvPr id="5" name="Imagem 4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 l="19225" t="18695" r="19223" b="18871"/>
          <a:stretch/>
        </p:blipFill>
        <p:spPr bwMode="auto">
          <a:xfrm>
            <a:off x="357158" y="285728"/>
            <a:ext cx="1104900" cy="11207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/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 smtClean="0"/>
              <a:t>  </a:t>
            </a:r>
            <a:br>
              <a:rPr lang="pt-BR" sz="2000" dirty="0" smtClean="0"/>
            </a:b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 smtClean="0"/>
              <a:t>  Meta 2.7: Realizar suplementação de ferro em 100% das crianças de 6- 24 meses</a:t>
            </a:r>
            <a:br>
              <a:rPr lang="pt-BR" sz="2000" dirty="0" smtClean="0"/>
            </a:br>
            <a:r>
              <a:rPr lang="pt-BR" sz="2000" dirty="0" smtClean="0"/>
              <a:t>Indicador: Proporção de crianças de 6-24 meses com suplementação de ferro</a:t>
            </a:r>
            <a:br>
              <a:rPr lang="pt-BR" sz="2000" dirty="0" smtClean="0"/>
            </a:br>
            <a:endParaRPr lang="pt-BR" sz="2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3861048"/>
            <a:ext cx="4287420" cy="2782662"/>
          </a:xfrm>
        </p:spPr>
        <p:txBody>
          <a:bodyPr>
            <a:normAutofit fontScale="55000" lnSpcReduction="20000"/>
          </a:bodyPr>
          <a:lstStyle/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pPr>
              <a:buNone/>
            </a:pPr>
            <a:r>
              <a:rPr lang="pt-BR" sz="2000" dirty="0" smtClean="0"/>
              <a:t>       </a:t>
            </a:r>
          </a:p>
          <a:p>
            <a:pPr>
              <a:buNone/>
            </a:pPr>
            <a:endParaRPr lang="pt-BR" sz="2000" dirty="0" smtClean="0"/>
          </a:p>
          <a:p>
            <a:pPr>
              <a:buNone/>
            </a:pPr>
            <a:endParaRPr lang="pt-BR" sz="2000" dirty="0" smtClean="0"/>
          </a:p>
          <a:p>
            <a:pPr>
              <a:buNone/>
            </a:pPr>
            <a:r>
              <a:rPr lang="pt-BR" sz="2000" dirty="0" smtClean="0"/>
              <a:t> </a:t>
            </a:r>
          </a:p>
          <a:p>
            <a:pPr>
              <a:buNone/>
            </a:pPr>
            <a:r>
              <a:rPr lang="pt-BR" dirty="0" smtClean="0"/>
              <a:t> </a:t>
            </a:r>
            <a:endParaRPr lang="pt-BR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428596" y="2428868"/>
          <a:ext cx="4636077" cy="3143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Imagem 4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 l="19225" t="18695" r="19223" b="18871"/>
          <a:stretch/>
        </p:blipFill>
        <p:spPr bwMode="auto">
          <a:xfrm>
            <a:off x="0" y="0"/>
            <a:ext cx="1104900" cy="11207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/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5796136" y="2636912"/>
            <a:ext cx="274770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 smtClean="0"/>
              <a:t>No primeiro mês de 15 crianças de 6 a 24 meses, 11 crianças (73,3%) fizeram suplementação de ferro, no segundo mês de 16 crianças, 12 crianças (75%) fizeram suplementação,e no terceiro mês de 19 crianças,  16 crianças(84,2%) fizeram suplementação de ferro.</a:t>
            </a:r>
            <a:endParaRPr lang="pt-BR" sz="1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1939916"/>
          </a:xfrm>
        </p:spPr>
        <p:txBody>
          <a:bodyPr>
            <a:normAutofit fontScale="90000"/>
          </a:bodyPr>
          <a:lstStyle/>
          <a:p>
            <a:r>
              <a:rPr lang="pt-BR" sz="2200" u="sng" dirty="0" smtClean="0">
                <a:latin typeface="Arial Narrow" pitchFamily="34" charset="0"/>
              </a:rPr>
              <a:t>Meta 2.8: Realizar triagem auditiva em 100% das crianças. </a:t>
            </a:r>
            <a:r>
              <a:rPr lang="pt-BR" sz="2200" dirty="0" smtClean="0">
                <a:latin typeface="Arial Narrow" pitchFamily="34" charset="0"/>
              </a:rPr>
              <a:t/>
            </a:r>
            <a:br>
              <a:rPr lang="pt-BR" sz="2200" dirty="0" smtClean="0">
                <a:latin typeface="Arial Narrow" pitchFamily="34" charset="0"/>
              </a:rPr>
            </a:br>
            <a:r>
              <a:rPr lang="pt-BR" sz="2200" dirty="0" smtClean="0">
                <a:latin typeface="Arial Narrow" pitchFamily="34" charset="0"/>
              </a:rPr>
              <a:t> Indicador: Proporção de crianças com triagem auditiva</a:t>
            </a:r>
            <a:r>
              <a:rPr lang="pt-BR" dirty="0" smtClean="0"/>
              <a:t> </a:t>
            </a:r>
            <a:br>
              <a:rPr lang="pt-BR" dirty="0" smtClean="0"/>
            </a:br>
            <a:r>
              <a:rPr lang="pt-BR" dirty="0" smtClean="0"/>
              <a:t> </a:t>
            </a:r>
            <a:br>
              <a:rPr lang="pt-BR" dirty="0" smtClean="0"/>
            </a:br>
            <a:r>
              <a:rPr lang="pt-BR" dirty="0" smtClean="0"/>
              <a:t> 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356992"/>
            <a:ext cx="4762872" cy="2769171"/>
          </a:xfrm>
        </p:spPr>
        <p:txBody>
          <a:bodyPr>
            <a:normAutofit/>
          </a:bodyPr>
          <a:lstStyle/>
          <a:p>
            <a:pPr>
              <a:buNone/>
            </a:pPr>
            <a:endParaRPr lang="pt-BR" sz="2000" dirty="0" smtClean="0"/>
          </a:p>
          <a:p>
            <a:pPr>
              <a:buNone/>
            </a:pPr>
            <a:endParaRPr lang="pt-BR" sz="2000" dirty="0" smtClean="0"/>
          </a:p>
          <a:p>
            <a:pPr>
              <a:buNone/>
            </a:pPr>
            <a:endParaRPr lang="pt-BR" sz="2000" dirty="0" smtClean="0"/>
          </a:p>
          <a:p>
            <a:pPr>
              <a:buNone/>
            </a:pPr>
            <a:endParaRPr lang="pt-BR" sz="2000" dirty="0" smtClean="0"/>
          </a:p>
          <a:p>
            <a:pPr>
              <a:buNone/>
            </a:pPr>
            <a:endParaRPr lang="pt-BR" sz="2000" dirty="0" smtClean="0"/>
          </a:p>
          <a:p>
            <a:pPr>
              <a:buNone/>
            </a:pPr>
            <a:endParaRPr lang="pt-BR" sz="2000" dirty="0" smtClean="0"/>
          </a:p>
          <a:p>
            <a:pPr>
              <a:buNone/>
            </a:pPr>
            <a:endParaRPr lang="pt-BR" sz="2000" dirty="0" smtClean="0"/>
          </a:p>
          <a:p>
            <a:pPr>
              <a:buNone/>
            </a:pPr>
            <a:endParaRPr lang="pt-BR" sz="2000" dirty="0" smtClean="0"/>
          </a:p>
          <a:p>
            <a:pPr>
              <a:buNone/>
            </a:pPr>
            <a:endParaRPr lang="pt-BR" sz="2000" dirty="0" smtClean="0"/>
          </a:p>
          <a:p>
            <a:pPr>
              <a:buNone/>
            </a:pPr>
            <a:endParaRPr lang="pt-BR" sz="2000" dirty="0" smtClean="0"/>
          </a:p>
          <a:p>
            <a:pPr>
              <a:buNone/>
            </a:pPr>
            <a:endParaRPr lang="pt-BR" sz="2000" strike="sngStrike" dirty="0" smtClean="0">
              <a:solidFill>
                <a:srgbClr val="FF0000"/>
              </a:solidFill>
            </a:endParaRPr>
          </a:p>
          <a:p>
            <a:endParaRPr lang="pt-BR" sz="2000" dirty="0">
              <a:latin typeface="Arial Narrow" pitchFamily="34" charset="0"/>
            </a:endParaRPr>
          </a:p>
        </p:txBody>
      </p:sp>
      <p:graphicFrame>
        <p:nvGraphicFramePr>
          <p:cNvPr id="4" name="Gráfico 3"/>
          <p:cNvGraphicFramePr/>
          <p:nvPr/>
        </p:nvGraphicFramePr>
        <p:xfrm>
          <a:off x="571472" y="2071678"/>
          <a:ext cx="4865977" cy="3214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Imagem 4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 l="19225" t="18695" r="19223" b="18871"/>
          <a:stretch/>
        </p:blipFill>
        <p:spPr bwMode="auto">
          <a:xfrm>
            <a:off x="0" y="0"/>
            <a:ext cx="1104900" cy="11207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/>
            </a:ext>
          </a:extLst>
        </p:spPr>
      </p:pic>
      <p:sp>
        <p:nvSpPr>
          <p:cNvPr id="7" name="Retângulo 6"/>
          <p:cNvSpPr/>
          <p:nvPr/>
        </p:nvSpPr>
        <p:spPr>
          <a:xfrm>
            <a:off x="5940152" y="2132856"/>
            <a:ext cx="282085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 smtClean="0"/>
              <a:t>No primeiro mês de 23 crianças inscritas 17 (73,9 %) realizaram triagem auditiva, no segundo mês de 38 crianças, 26 (68,4%) tinham realizado triagem auditiva e no terceiro mês de 60 crianças avaliadas realizaram triagem auditiva só 37 para um 61.7%.</a:t>
            </a:r>
            <a:endParaRPr lang="pt-B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780928"/>
            <a:ext cx="8031836" cy="3143272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pt-BR" sz="2400" dirty="0" smtClean="0">
                <a:latin typeface="Arial Narrow" pitchFamily="34" charset="0"/>
              </a:rPr>
              <a:t>  </a:t>
            </a:r>
            <a:r>
              <a:rPr lang="pt-BR" sz="9600" u="sng" dirty="0" smtClean="0"/>
              <a:t>Meta 2.10: Realizar avaliação da necessidade de atendimento odontológico em 100% das crianças de 6-72 meses.</a:t>
            </a:r>
          </a:p>
          <a:p>
            <a:pPr algn="just">
              <a:buNone/>
            </a:pPr>
            <a:r>
              <a:rPr lang="pt-BR" sz="9600" dirty="0" smtClean="0"/>
              <a:t>Indicador: Proporção de crianças entre 6  e 72 meses com avaliação de necessidade de atendimento odontológico</a:t>
            </a:r>
            <a:r>
              <a:rPr lang="pt-BR" sz="8000" dirty="0" smtClean="0">
                <a:latin typeface="Arial Narrow" pitchFamily="34" charset="0"/>
              </a:rPr>
              <a:t>.</a:t>
            </a:r>
          </a:p>
          <a:p>
            <a:pPr>
              <a:buNone/>
            </a:pPr>
            <a:endParaRPr lang="pt-BR" sz="8000" dirty="0" smtClean="0">
              <a:latin typeface="Arial Narrow" pitchFamily="34" charset="0"/>
            </a:endParaRPr>
          </a:p>
          <a:p>
            <a:pPr algn="just">
              <a:buNone/>
            </a:pPr>
            <a:r>
              <a:rPr lang="pt-BR" sz="9600" dirty="0" smtClean="0"/>
              <a:t>Para estas metas  obtivemos 100% de cobertura nos três meses: no primeiro mês foram acompanhadas 23 crianças perfazendo um total de (100%),no segundo mês 38 crianças(100%) e o terceiro mês 60 crianças(100%).</a:t>
            </a:r>
            <a:endParaRPr lang="pt-BR" sz="9600" dirty="0" smtClean="0">
              <a:latin typeface="Arial Narrow" pitchFamily="34" charset="0"/>
            </a:endParaRPr>
          </a:p>
          <a:p>
            <a:pPr>
              <a:buNone/>
            </a:pPr>
            <a:r>
              <a:rPr lang="pt-BR" sz="8000" dirty="0" smtClean="0">
                <a:latin typeface="Arial Narrow" pitchFamily="34" charset="0"/>
              </a:rPr>
              <a:t>      </a:t>
            </a:r>
          </a:p>
          <a:p>
            <a:endParaRPr lang="pt-BR" sz="8000" dirty="0"/>
          </a:p>
        </p:txBody>
      </p:sp>
      <p:pic>
        <p:nvPicPr>
          <p:cNvPr id="4" name="Imagem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 l="19225" t="18695" r="19223" b="18871"/>
          <a:stretch/>
        </p:blipFill>
        <p:spPr bwMode="auto">
          <a:xfrm>
            <a:off x="0" y="0"/>
            <a:ext cx="1104900" cy="11207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/>
            </a:ext>
          </a:extLst>
        </p:spPr>
      </p:pic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72968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200" b="0" i="0" u="sng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200" u="sng" dirty="0" smtClean="0">
              <a:solidFill>
                <a:srgbClr val="000000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200" b="0" i="0" u="sng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200" u="sng" dirty="0" smtClean="0">
              <a:solidFill>
                <a:srgbClr val="000000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200" b="0" i="0" u="sng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200" u="sng" dirty="0" smtClean="0">
              <a:solidFill>
                <a:srgbClr val="000000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251520" y="1024392"/>
            <a:ext cx="860676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Arial" pitchFamily="34" charset="0"/>
              </a:rPr>
              <a:t>Meta 2.9 Realizar teste de pezinho em 100% das crianças até sete dias de vida.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Arial" pitchFamily="34" charset="0"/>
              </a:rPr>
              <a:t>Indicador: Proporção de crianças com teste de pezinho realizado ate sete dias de vida.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72066" y="-785842"/>
            <a:ext cx="4071934" cy="8358246"/>
          </a:xfrm>
        </p:spPr>
        <p:txBody>
          <a:bodyPr>
            <a:normAutofit/>
          </a:bodyPr>
          <a:lstStyle/>
          <a:p>
            <a:pPr algn="just"/>
            <a:r>
              <a:rPr lang="pt-BR" sz="1400" u="sng" dirty="0" smtClean="0">
                <a:latin typeface="Arial Narrow" pitchFamily="34" charset="0"/>
              </a:rPr>
              <a:t>  </a:t>
            </a:r>
            <a:r>
              <a:rPr lang="pt-BR" sz="1400" dirty="0" smtClean="0"/>
              <a:t/>
            </a:r>
            <a:br>
              <a:rPr lang="pt-BR" sz="1400" dirty="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1800" dirty="0" smtClean="0">
                <a:latin typeface="Arial Narrow" pitchFamily="34" charset="0"/>
              </a:rPr>
              <a:t> Ao analisar este indicador observamos que foi melhorando com a evolução do projeto. No primeiro mês de 22 crianças cadastradas na faixa etária sete (31,8 %) tiveram a primeira consulta odontológica realizada. No segundo mês de 36 crianças 17 (47,2 %) realizaram consulta, nas últimas quatro semanas da intervenção de 57 crianças 37 foram avaliadas perfazendo um total de 64,9%.</a:t>
            </a:r>
            <a:br>
              <a:rPr lang="pt-BR" sz="1800" dirty="0" smtClean="0">
                <a:latin typeface="Arial Narrow" pitchFamily="34" charset="0"/>
              </a:rPr>
            </a:br>
            <a:endParaRPr lang="pt-BR" sz="1800" dirty="0">
              <a:latin typeface="Arial Narrow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3645024"/>
            <a:ext cx="5040560" cy="3212976"/>
          </a:xfrm>
        </p:spPr>
        <p:txBody>
          <a:bodyPr>
            <a:normAutofit fontScale="85000" lnSpcReduction="10000"/>
          </a:bodyPr>
          <a:lstStyle/>
          <a:p>
            <a:endParaRPr lang="pt-BR" sz="2000" u="sng" dirty="0" smtClean="0">
              <a:latin typeface="Arial Narrow" pitchFamily="34" charset="0"/>
            </a:endParaRPr>
          </a:p>
          <a:p>
            <a:endParaRPr lang="pt-BR" sz="2000" u="sng" dirty="0" smtClean="0">
              <a:latin typeface="Arial Narrow" pitchFamily="34" charset="0"/>
            </a:endParaRPr>
          </a:p>
          <a:p>
            <a:endParaRPr lang="pt-BR" sz="2000" u="sng" dirty="0" smtClean="0">
              <a:latin typeface="Arial Narrow" pitchFamily="34" charset="0"/>
            </a:endParaRPr>
          </a:p>
          <a:p>
            <a:endParaRPr lang="pt-BR" sz="2000" u="sng" dirty="0" smtClean="0">
              <a:latin typeface="Arial Narrow" pitchFamily="34" charset="0"/>
            </a:endParaRPr>
          </a:p>
          <a:p>
            <a:endParaRPr lang="pt-BR" sz="2000" u="sng" dirty="0" smtClean="0">
              <a:latin typeface="Arial Narrow" pitchFamily="34" charset="0"/>
            </a:endParaRPr>
          </a:p>
          <a:p>
            <a:endParaRPr lang="pt-BR" sz="2000" u="sng" dirty="0" smtClean="0">
              <a:latin typeface="Arial Narrow" pitchFamily="34" charset="0"/>
            </a:endParaRPr>
          </a:p>
          <a:p>
            <a:endParaRPr lang="pt-BR" sz="2000" u="sng" dirty="0" smtClean="0">
              <a:latin typeface="Arial Narrow" pitchFamily="34" charset="0"/>
            </a:endParaRPr>
          </a:p>
          <a:p>
            <a:endParaRPr lang="pt-BR" sz="2000" u="sng" dirty="0" smtClean="0">
              <a:latin typeface="Arial Narrow" pitchFamily="34" charset="0"/>
            </a:endParaRPr>
          </a:p>
          <a:p>
            <a:endParaRPr lang="pt-BR" sz="2000" u="sng" dirty="0" smtClean="0">
              <a:latin typeface="Arial Narrow" pitchFamily="34" charset="0"/>
            </a:endParaRPr>
          </a:p>
          <a:p>
            <a:endParaRPr lang="pt-BR" sz="2000" u="sng" dirty="0" smtClean="0">
              <a:latin typeface="Arial Narrow" pitchFamily="34" charset="0"/>
            </a:endParaRPr>
          </a:p>
          <a:p>
            <a:pPr>
              <a:buNone/>
            </a:pPr>
            <a:r>
              <a:rPr lang="pt-BR" sz="2000" u="sng" strike="sngStrike" dirty="0" smtClean="0">
                <a:latin typeface="Arial Narrow" pitchFamily="34" charset="0"/>
              </a:rPr>
              <a:t>  </a:t>
            </a:r>
            <a:endParaRPr lang="pt-BR" sz="2000" dirty="0" smtClean="0">
              <a:latin typeface="Arial Narrow" pitchFamily="34" charset="0"/>
            </a:endParaRPr>
          </a:p>
          <a:p>
            <a:endParaRPr lang="pt-BR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142844" y="2214554"/>
          <a:ext cx="4853422" cy="3214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Imagem 4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 l="19225" t="18695" r="19223" b="18871"/>
          <a:stretch/>
        </p:blipFill>
        <p:spPr bwMode="auto">
          <a:xfrm>
            <a:off x="0" y="0"/>
            <a:ext cx="1104900" cy="11207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/>
            </a:ext>
          </a:extLst>
        </p:spPr>
      </p:pic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77296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1187624" y="285728"/>
            <a:ext cx="748883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53975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000" u="sng" dirty="0" smtClean="0">
                <a:solidFill>
                  <a:srgbClr val="000000"/>
                </a:solidFill>
                <a:latin typeface="Arial Narrow" pitchFamily="34" charset="0"/>
                <a:ea typeface="Calibri" pitchFamily="34" charset="0"/>
                <a:cs typeface="Arial" pitchFamily="34" charset="0"/>
              </a:rPr>
              <a:t>Meta 2.11: Realizar a primeira consulta     odontológica para 100% das crianças de 6 a 72 meses de idade da área de abrangência cadastradas na UBS </a:t>
            </a:r>
          </a:p>
          <a:p>
            <a:pPr lvl="0" indent="53975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000" u="sng" dirty="0" smtClean="0">
                <a:solidFill>
                  <a:srgbClr val="000000"/>
                </a:solidFill>
                <a:latin typeface="Arial Narrow" pitchFamily="34" charset="0"/>
                <a:ea typeface="Calibri" pitchFamily="34" charset="0"/>
                <a:cs typeface="Arial" pitchFamily="34" charset="0"/>
              </a:rPr>
              <a:t>Indicador: Proporção de criança de 6 a 72 meses com primeira consulta odontológica.</a:t>
            </a:r>
            <a:endParaRPr lang="pt-BR" sz="2000" dirty="0" smtClean="0"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2"/>
                </a:solidFill>
              </a:rPr>
              <a:t>Introdução</a:t>
            </a:r>
            <a:endParaRPr lang="pt-BR" dirty="0">
              <a:solidFill>
                <a:schemeClr val="tx2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158" y="1124744"/>
            <a:ext cx="8535322" cy="5518966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pt-BR" sz="2400" dirty="0"/>
              <a:t>A saúde da criança é uma das ações programáticas mais importantes </a:t>
            </a:r>
            <a:r>
              <a:rPr lang="pt-BR" sz="2400" dirty="0" smtClean="0"/>
              <a:t> pela </a:t>
            </a:r>
            <a:r>
              <a:rPr lang="pt-BR" sz="2400" dirty="0"/>
              <a:t>expectativa de proporcionar um adequado crescimento e desenvolvimento das crianças </a:t>
            </a:r>
            <a:r>
              <a:rPr lang="pt-BR" sz="2400" dirty="0" smtClean="0"/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400" dirty="0" smtClean="0"/>
              <a:t>Porto Lucena, cidade situada </a:t>
            </a:r>
            <a:r>
              <a:rPr lang="pt-BR" sz="2400" dirty="0"/>
              <a:t>na região noroeste do estado de Rio Grande Del </a:t>
            </a:r>
            <a:r>
              <a:rPr lang="pt-BR" sz="2400" dirty="0" smtClean="0"/>
              <a:t>Sul </a:t>
            </a:r>
            <a:r>
              <a:rPr lang="pt-BR" sz="2400" dirty="0"/>
              <a:t>com uma população estimada de 5003 </a:t>
            </a:r>
            <a:r>
              <a:rPr lang="pt-BR" sz="2400" dirty="0" smtClean="0"/>
              <a:t>habitantes.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400" dirty="0"/>
              <a:t>O município conta hoje com </a:t>
            </a:r>
            <a:r>
              <a:rPr lang="pt-BR" sz="2400" dirty="0" smtClean="0"/>
              <a:t>uma UBS </a:t>
            </a:r>
            <a:r>
              <a:rPr lang="pt-BR" sz="2400" dirty="0"/>
              <a:t>na área urbana onde estão instaladas as duas equipes de saúde da família, com 100% de cobertura da população pela </a:t>
            </a:r>
            <a:r>
              <a:rPr lang="pt-BR" sz="2400" dirty="0" smtClean="0"/>
              <a:t>ESF,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400" dirty="0" smtClean="0"/>
              <a:t>Tínhamos</a:t>
            </a:r>
            <a:r>
              <a:rPr lang="pt-BR" sz="2400" dirty="0" smtClean="0">
                <a:solidFill>
                  <a:srgbClr val="FF0000"/>
                </a:solidFill>
              </a:rPr>
              <a:t> </a:t>
            </a:r>
            <a:r>
              <a:rPr lang="pt-BR" sz="2400" dirty="0" smtClean="0"/>
              <a:t>dificuldades </a:t>
            </a:r>
            <a:r>
              <a:rPr lang="pt-BR" sz="2400" dirty="0"/>
              <a:t>com os protocolos de atendimento de </a:t>
            </a:r>
            <a:r>
              <a:rPr lang="pt-BR" sz="2400" dirty="0" smtClean="0"/>
              <a:t>puericultura, os </a:t>
            </a:r>
            <a:r>
              <a:rPr lang="pt-BR" sz="2400" dirty="0"/>
              <a:t>registros dos atendimentos da </a:t>
            </a:r>
            <a:r>
              <a:rPr lang="pt-BR" sz="2400" dirty="0" smtClean="0"/>
              <a:t>puericultura, não </a:t>
            </a:r>
            <a:r>
              <a:rPr lang="pt-BR" sz="2400" dirty="0"/>
              <a:t>temos profissionais que se dedicam ao planejamento, gestão e coordenação do programa de puericultura, nem a avaliação e monitoramento do programa de </a:t>
            </a:r>
            <a:r>
              <a:rPr lang="pt-BR" sz="2400" dirty="0" smtClean="0"/>
              <a:t>puericultura.</a:t>
            </a:r>
            <a:endParaRPr lang="pt-BR" sz="2400" dirty="0"/>
          </a:p>
        </p:txBody>
      </p:sp>
      <p:pic>
        <p:nvPicPr>
          <p:cNvPr id="4" name="Imagem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9225" t="18695" r="19223" b="18871"/>
          <a:stretch/>
        </p:blipFill>
        <p:spPr bwMode="auto">
          <a:xfrm>
            <a:off x="179512" y="188640"/>
            <a:ext cx="1104900" cy="11201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</p:spTree>
    <p:extLst>
      <p:ext uri="{BB962C8B-B14F-4D97-AF65-F5344CB8AC3E}">
        <p14:creationId xmlns="" xmlns:p14="http://schemas.microsoft.com/office/powerpoint/2010/main" val="35200272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8229600" cy="1143000"/>
          </a:xfrm>
        </p:spPr>
        <p:txBody>
          <a:bodyPr>
            <a:noAutofit/>
          </a:bodyPr>
          <a:lstStyle/>
          <a:p>
            <a:pPr algn="just"/>
            <a:r>
              <a:rPr lang="pt-BR" sz="2000" b="1" u="sng" dirty="0" smtClean="0">
                <a:latin typeface="Arial Narrow" pitchFamily="34" charset="0"/>
              </a:rPr>
              <a:t/>
            </a:r>
            <a:br>
              <a:rPr lang="pt-BR" sz="2000" b="1" u="sng" dirty="0" smtClean="0">
                <a:latin typeface="Arial Narrow" pitchFamily="34" charset="0"/>
              </a:rPr>
            </a:br>
            <a:r>
              <a:rPr lang="pt-BR" sz="2000" b="1" u="sng" dirty="0" smtClean="0">
                <a:latin typeface="Arial Narrow" pitchFamily="34" charset="0"/>
              </a:rPr>
              <a:t/>
            </a:r>
            <a:br>
              <a:rPr lang="pt-BR" sz="2000" b="1" u="sng" dirty="0" smtClean="0">
                <a:latin typeface="Arial Narrow" pitchFamily="34" charset="0"/>
              </a:rPr>
            </a:br>
            <a:r>
              <a:rPr lang="pt-BR" sz="2000" b="1" u="sng" dirty="0" smtClean="0">
                <a:latin typeface="Arial Narrow" pitchFamily="34" charset="0"/>
              </a:rPr>
              <a:t/>
            </a:r>
            <a:br>
              <a:rPr lang="pt-BR" sz="2000" b="1" u="sng" dirty="0" smtClean="0">
                <a:latin typeface="Arial Narrow" pitchFamily="34" charset="0"/>
              </a:rPr>
            </a:br>
            <a:r>
              <a:rPr lang="pt-BR" sz="2000" b="1" u="sng" dirty="0" smtClean="0">
                <a:latin typeface="Arial Narrow" pitchFamily="34" charset="0"/>
              </a:rPr>
              <a:t/>
            </a:r>
            <a:br>
              <a:rPr lang="pt-BR" sz="2000" b="1" u="sng" dirty="0" smtClean="0">
                <a:latin typeface="Arial Narrow" pitchFamily="34" charset="0"/>
              </a:rPr>
            </a:br>
            <a:r>
              <a:rPr lang="pt-BR" sz="2000" b="1" u="sng" dirty="0" smtClean="0">
                <a:latin typeface="Arial Narrow" pitchFamily="34" charset="0"/>
              </a:rPr>
              <a:t/>
            </a:r>
            <a:br>
              <a:rPr lang="pt-BR" sz="2000" b="1" u="sng" dirty="0" smtClean="0">
                <a:latin typeface="Arial Narrow" pitchFamily="34" charset="0"/>
              </a:rPr>
            </a:br>
            <a:r>
              <a:rPr lang="pt-BR" sz="2000" b="1" u="sng" dirty="0" smtClean="0">
                <a:latin typeface="Arial Narrow" pitchFamily="34" charset="0"/>
              </a:rPr>
              <a:t/>
            </a:r>
            <a:br>
              <a:rPr lang="pt-BR" sz="2000" b="1" u="sng" dirty="0" smtClean="0">
                <a:latin typeface="Arial Narrow" pitchFamily="34" charset="0"/>
              </a:rPr>
            </a:br>
            <a:r>
              <a:rPr lang="pt-BR" sz="2000" b="1" u="sng" dirty="0" smtClean="0">
                <a:latin typeface="Arial Narrow" pitchFamily="34" charset="0"/>
              </a:rPr>
              <a:t/>
            </a:r>
            <a:br>
              <a:rPr lang="pt-BR" sz="2000" b="1" u="sng" dirty="0" smtClean="0">
                <a:latin typeface="Arial Narrow" pitchFamily="34" charset="0"/>
              </a:rPr>
            </a:br>
            <a:r>
              <a:rPr lang="pt-BR" sz="2000" b="1" u="sng" dirty="0" smtClean="0">
                <a:latin typeface="Arial Narrow" pitchFamily="34" charset="0"/>
              </a:rPr>
              <a:t/>
            </a:r>
            <a:br>
              <a:rPr lang="pt-BR" sz="2000" b="1" u="sng" dirty="0" smtClean="0">
                <a:latin typeface="Arial Narrow" pitchFamily="34" charset="0"/>
              </a:rPr>
            </a:br>
            <a:r>
              <a:rPr lang="pt-BR" sz="2400" b="1" u="sng" dirty="0" smtClean="0">
                <a:latin typeface="+mn-lt"/>
              </a:rPr>
              <a:t>Melhorar a adesão ao programa de saúde da criança</a:t>
            </a:r>
            <a:br>
              <a:rPr lang="pt-BR" sz="2400" b="1" u="sng" dirty="0" smtClean="0">
                <a:latin typeface="+mn-lt"/>
              </a:rPr>
            </a:br>
            <a:r>
              <a:rPr lang="pt-BR" sz="2400" dirty="0" smtClean="0">
                <a:latin typeface="+mn-lt"/>
              </a:rPr>
              <a:t/>
            </a:r>
            <a:br>
              <a:rPr lang="pt-BR" sz="2400" dirty="0" smtClean="0">
                <a:latin typeface="+mn-lt"/>
              </a:rPr>
            </a:br>
            <a:r>
              <a:rPr lang="pt-BR" sz="2400" u="sng" dirty="0" smtClean="0">
                <a:latin typeface="+mn-lt"/>
              </a:rPr>
              <a:t>Meta 3.1: Fazer busca ativa de 100% das crianças faltosas às consultas.</a:t>
            </a:r>
            <a:r>
              <a:rPr lang="pt-BR" sz="2400" dirty="0" smtClean="0">
                <a:latin typeface="+mn-lt"/>
              </a:rPr>
              <a:t/>
            </a:r>
            <a:br>
              <a:rPr lang="pt-BR" sz="2400" dirty="0" smtClean="0">
                <a:latin typeface="+mn-lt"/>
              </a:rPr>
            </a:br>
            <a:r>
              <a:rPr lang="pt-BR" sz="2400" dirty="0" smtClean="0">
                <a:latin typeface="+mn-lt"/>
              </a:rPr>
              <a:t>Indicador: Proporção de busca ativa realizada ás crianças faltosas ás consultas no programa de saúde da crianças</a:t>
            </a:r>
            <a:r>
              <a:rPr lang="pt-BR" sz="2000" dirty="0" smtClean="0">
                <a:latin typeface="Arial Narrow" pitchFamily="34" charset="0"/>
              </a:rPr>
              <a:t/>
            </a:r>
            <a:br>
              <a:rPr lang="pt-BR" sz="2000" dirty="0" smtClean="0">
                <a:latin typeface="Arial Narrow" pitchFamily="34" charset="0"/>
              </a:rPr>
            </a:br>
            <a:endParaRPr lang="pt-BR" sz="2000" dirty="0">
              <a:latin typeface="Arial Narrow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571720"/>
            <a:ext cx="8115328" cy="4286280"/>
          </a:xfrm>
        </p:spPr>
        <p:txBody>
          <a:bodyPr>
            <a:normAutofit lnSpcReduction="10000"/>
          </a:bodyPr>
          <a:lstStyle/>
          <a:p>
            <a:endParaRPr lang="pt-BR" sz="2000" i="1" dirty="0" smtClean="0">
              <a:latin typeface="Arial Narrow" pitchFamily="34" charset="0"/>
            </a:endParaRPr>
          </a:p>
          <a:p>
            <a:pPr>
              <a:buNone/>
            </a:pPr>
            <a:endParaRPr lang="pt-BR" sz="2000" i="1" dirty="0" smtClean="0">
              <a:latin typeface="Arial Narrow" pitchFamily="34" charset="0"/>
            </a:endParaRPr>
          </a:p>
          <a:p>
            <a:pPr algn="just"/>
            <a:endParaRPr lang="pt-BR" sz="2000" dirty="0" smtClean="0">
              <a:latin typeface="Arial Narrow" pitchFamily="34" charset="0"/>
            </a:endParaRPr>
          </a:p>
          <a:p>
            <a:pPr algn="just"/>
            <a:endParaRPr lang="pt-BR" sz="2000" dirty="0" smtClean="0">
              <a:latin typeface="Arial Narrow" pitchFamily="34" charset="0"/>
            </a:endParaRPr>
          </a:p>
          <a:p>
            <a:pPr algn="just">
              <a:buNone/>
            </a:pPr>
            <a:r>
              <a:rPr lang="pt-BR" sz="2400" dirty="0" smtClean="0"/>
              <a:t>A busca ativa das crianças faltosas se realizou em 100% nos três meses da intervenção, sendo que no primeiro mês foram quatro crianças faltosas às consultas e foram buscadas todas para um total de 100% de busca ativa, no segundo mês foram 15 crianças faltosas e foram buscadas 15 crianças para um total de 100% de busca ativa e no terceiro mês o total de crianças faltosas foram 17 e se realizou busca ativa das 17 crianças para um total de 100%.</a:t>
            </a:r>
            <a:endParaRPr lang="pt-BR" sz="2400" dirty="0"/>
          </a:p>
        </p:txBody>
      </p:sp>
      <p:pic>
        <p:nvPicPr>
          <p:cNvPr id="4" name="Imagem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 l="19225" t="18695" r="19223" b="18871"/>
          <a:stretch/>
        </p:blipFill>
        <p:spPr bwMode="auto">
          <a:xfrm>
            <a:off x="214282" y="214290"/>
            <a:ext cx="1261374" cy="105447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/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000" b="1" dirty="0" smtClean="0">
                <a:latin typeface="Arial Narrow" pitchFamily="34" charset="0"/>
              </a:rPr>
              <a:t/>
            </a:r>
            <a:br>
              <a:rPr lang="pt-BR" sz="2000" b="1" dirty="0" smtClean="0">
                <a:latin typeface="Arial Narrow" pitchFamily="34" charset="0"/>
              </a:rPr>
            </a:br>
            <a:r>
              <a:rPr lang="pt-BR" sz="2000" b="1" dirty="0" smtClean="0">
                <a:latin typeface="Arial Narrow" pitchFamily="34" charset="0"/>
              </a:rPr>
              <a:t/>
            </a:r>
            <a:br>
              <a:rPr lang="pt-BR" sz="2000" b="1" dirty="0" smtClean="0">
                <a:latin typeface="Arial Narrow" pitchFamily="34" charset="0"/>
              </a:rPr>
            </a:br>
            <a:r>
              <a:rPr lang="pt-BR" sz="2000" b="1" dirty="0" smtClean="0">
                <a:latin typeface="Arial Narrow" pitchFamily="34" charset="0"/>
              </a:rPr>
              <a:t> Melhorar o registro das informações.</a:t>
            </a:r>
            <a:br>
              <a:rPr lang="pt-BR" sz="2000" b="1" dirty="0" smtClean="0">
                <a:latin typeface="Arial Narrow" pitchFamily="34" charset="0"/>
              </a:rPr>
            </a:br>
            <a:r>
              <a:rPr lang="pt-BR" sz="2000" b="1" dirty="0" smtClean="0">
                <a:latin typeface="Arial Narrow" pitchFamily="34" charset="0"/>
              </a:rPr>
              <a:t/>
            </a:r>
            <a:br>
              <a:rPr lang="pt-BR" sz="2000" b="1" dirty="0" smtClean="0">
                <a:latin typeface="Arial Narrow" pitchFamily="34" charset="0"/>
              </a:rPr>
            </a:br>
            <a:r>
              <a:rPr lang="pt-BR" sz="2000" dirty="0" smtClean="0">
                <a:latin typeface="Arial Narrow" pitchFamily="34" charset="0"/>
              </a:rPr>
              <a:t/>
            </a:r>
            <a:br>
              <a:rPr lang="pt-BR" sz="2000" dirty="0" smtClean="0">
                <a:latin typeface="Arial Narrow" pitchFamily="34" charset="0"/>
              </a:rPr>
            </a:br>
            <a:r>
              <a:rPr lang="pt-BR" sz="2000" dirty="0" smtClean="0">
                <a:latin typeface="Arial Narrow" pitchFamily="34" charset="0"/>
              </a:rPr>
              <a:t>  </a:t>
            </a:r>
            <a:r>
              <a:rPr lang="pt-BR" sz="2000" u="sng" dirty="0" smtClean="0">
                <a:latin typeface="+mn-lt"/>
              </a:rPr>
              <a:t>Meta 4.1: Manter registro na ficha espelho de acompanhamento/espelho da saúde da criança de 100% das crianças que consultam que consultam no serviço</a:t>
            </a:r>
            <a:r>
              <a:rPr lang="pt-BR" sz="2000" dirty="0" smtClean="0">
                <a:latin typeface="+mn-lt"/>
              </a:rPr>
              <a:t>.</a:t>
            </a:r>
            <a:br>
              <a:rPr lang="pt-BR" sz="2000" dirty="0" smtClean="0">
                <a:latin typeface="+mn-lt"/>
              </a:rPr>
            </a:br>
            <a:r>
              <a:rPr lang="pt-BR" sz="2000" dirty="0" smtClean="0">
                <a:latin typeface="+mn-lt"/>
              </a:rPr>
              <a:t>Indicador: Proporção de crianças com registro atualizado</a:t>
            </a:r>
            <a:endParaRPr lang="pt-BR" sz="2000" dirty="0">
              <a:latin typeface="+mn-lt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57158" y="3501008"/>
            <a:ext cx="5582994" cy="3071264"/>
          </a:xfrm>
        </p:spPr>
        <p:txBody>
          <a:bodyPr>
            <a:normAutofit fontScale="40000" lnSpcReduction="20000"/>
          </a:bodyPr>
          <a:lstStyle/>
          <a:p>
            <a:endParaRPr lang="pt-BR" sz="2000" dirty="0" smtClean="0">
              <a:latin typeface="Arial Narrow" pitchFamily="34" charset="0"/>
            </a:endParaRPr>
          </a:p>
          <a:p>
            <a:endParaRPr lang="pt-BR" sz="2000" dirty="0" smtClean="0">
              <a:latin typeface="Arial Narrow" pitchFamily="34" charset="0"/>
            </a:endParaRPr>
          </a:p>
          <a:p>
            <a:endParaRPr lang="pt-BR" sz="2000" dirty="0" smtClean="0">
              <a:latin typeface="Arial Narrow" pitchFamily="34" charset="0"/>
            </a:endParaRPr>
          </a:p>
          <a:p>
            <a:endParaRPr lang="pt-BR" sz="2000" dirty="0" smtClean="0">
              <a:latin typeface="Arial Narrow" pitchFamily="34" charset="0"/>
            </a:endParaRPr>
          </a:p>
          <a:p>
            <a:endParaRPr lang="pt-BR" sz="2000" dirty="0" smtClean="0">
              <a:latin typeface="Arial Narrow" pitchFamily="34" charset="0"/>
            </a:endParaRPr>
          </a:p>
          <a:p>
            <a:endParaRPr lang="pt-BR" sz="2000" dirty="0" smtClean="0">
              <a:latin typeface="Arial Narrow" pitchFamily="34" charset="0"/>
            </a:endParaRPr>
          </a:p>
          <a:p>
            <a:endParaRPr lang="pt-BR" sz="2000" dirty="0" smtClean="0">
              <a:latin typeface="Arial Narrow" pitchFamily="34" charset="0"/>
            </a:endParaRPr>
          </a:p>
          <a:p>
            <a:endParaRPr lang="pt-BR" sz="2000" dirty="0" smtClean="0">
              <a:latin typeface="Arial Narrow" pitchFamily="34" charset="0"/>
            </a:endParaRPr>
          </a:p>
          <a:p>
            <a:endParaRPr lang="pt-BR" sz="2000" dirty="0" smtClean="0">
              <a:latin typeface="Arial Narrow" pitchFamily="34" charset="0"/>
            </a:endParaRPr>
          </a:p>
          <a:p>
            <a:endParaRPr lang="pt-BR" sz="2000" dirty="0" smtClean="0"/>
          </a:p>
          <a:p>
            <a:pPr>
              <a:buNone/>
            </a:pPr>
            <a:endParaRPr lang="pt-BR" sz="2000" dirty="0" smtClean="0"/>
          </a:p>
          <a:p>
            <a:pPr>
              <a:buNone/>
            </a:pPr>
            <a:r>
              <a:rPr lang="pt-BR" sz="2000" dirty="0" smtClean="0"/>
              <a:t> </a:t>
            </a:r>
          </a:p>
          <a:p>
            <a:pPr>
              <a:buNone/>
            </a:pPr>
            <a:endParaRPr lang="pt-BR" sz="2000" dirty="0" smtClean="0"/>
          </a:p>
          <a:p>
            <a:pPr>
              <a:buNone/>
            </a:pPr>
            <a:endParaRPr lang="pt-BR" sz="2000" dirty="0" smtClean="0"/>
          </a:p>
          <a:p>
            <a:pPr>
              <a:buNone/>
            </a:pPr>
            <a:endParaRPr lang="pt-BR" sz="2000" dirty="0" smtClean="0"/>
          </a:p>
          <a:p>
            <a:pPr>
              <a:buNone/>
            </a:pPr>
            <a:endParaRPr lang="pt-BR" sz="2900" strike="sngStrike" dirty="0" smtClean="0">
              <a:solidFill>
                <a:srgbClr val="FF0000"/>
              </a:solidFill>
              <a:latin typeface="Arial Narrow" pitchFamily="34" charset="0"/>
            </a:endParaRPr>
          </a:p>
          <a:p>
            <a:pPr>
              <a:buNone/>
            </a:pPr>
            <a:r>
              <a:rPr lang="pt-BR" sz="2900" dirty="0" smtClean="0">
                <a:latin typeface="Arial Narrow" pitchFamily="34" charset="0"/>
              </a:rPr>
              <a:t> </a:t>
            </a:r>
          </a:p>
          <a:p>
            <a:endParaRPr lang="pt-BR" sz="2000" dirty="0" smtClean="0">
              <a:latin typeface="Arial Narrow" pitchFamily="34" charset="0"/>
            </a:endParaRPr>
          </a:p>
          <a:p>
            <a:pPr>
              <a:buNone/>
            </a:pPr>
            <a:r>
              <a:rPr lang="pt-BR" sz="2000" dirty="0" smtClean="0">
                <a:latin typeface="Arial Narrow" pitchFamily="34" charset="0"/>
              </a:rPr>
              <a:t> </a:t>
            </a:r>
          </a:p>
          <a:p>
            <a:pPr>
              <a:buNone/>
            </a:pPr>
            <a:r>
              <a:rPr lang="pt-BR" dirty="0" smtClean="0"/>
              <a:t> </a:t>
            </a:r>
            <a:endParaRPr lang="pt-BR" dirty="0"/>
          </a:p>
        </p:txBody>
      </p:sp>
      <p:graphicFrame>
        <p:nvGraphicFramePr>
          <p:cNvPr id="6" name="Gráfico 5"/>
          <p:cNvGraphicFramePr/>
          <p:nvPr/>
        </p:nvGraphicFramePr>
        <p:xfrm>
          <a:off x="214282" y="2357430"/>
          <a:ext cx="4853422" cy="3357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Imagem 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 l="19225" t="18695" r="19223" b="18871"/>
          <a:stretch/>
        </p:blipFill>
        <p:spPr bwMode="auto">
          <a:xfrm>
            <a:off x="0" y="0"/>
            <a:ext cx="1104900" cy="11207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/>
            </a:ext>
          </a:extLst>
        </p:spPr>
      </p:pic>
      <p:sp>
        <p:nvSpPr>
          <p:cNvPr id="8" name="Retângulo 7"/>
          <p:cNvSpPr/>
          <p:nvPr/>
        </p:nvSpPr>
        <p:spPr>
          <a:xfrm>
            <a:off x="5500694" y="2214554"/>
            <a:ext cx="3643306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>
                <a:latin typeface="Arial Narrow" pitchFamily="34" charset="0"/>
              </a:rPr>
              <a:t>Esta meta não foi atingida em 100% no primeiro e segundo mês, mas conseguimos melhorar o indicador à medida que a intervenção evoluiu. No primeiro mês de 23 crianças inscritas, 14 (60,9%;) tiveram registro adequado na ficha espelho; no segundo mês de 38 crianças 27 (71,1%) tiveram registro adequado na ficha espelho e no terceiro mês de 60 crianças inscritas, as 60 tiveram registro adequado para um total 100% de registro atualizado.</a:t>
            </a:r>
          </a:p>
          <a:p>
            <a:endParaRPr lang="pt-BR" sz="12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2286016"/>
          </a:xfrm>
        </p:spPr>
        <p:txBody>
          <a:bodyPr>
            <a:normAutofit fontScale="90000"/>
          </a:bodyPr>
          <a:lstStyle/>
          <a:p>
            <a:pPr algn="just"/>
            <a:r>
              <a:rPr lang="pt-BR" sz="2200" b="1" dirty="0" smtClean="0">
                <a:latin typeface="Arial Narrow" pitchFamily="34" charset="0"/>
              </a:rPr>
              <a:t>Mapear as crianças de risco pertencentes a área de abrangência</a:t>
            </a:r>
            <a:r>
              <a:rPr lang="pt-BR" sz="2000" b="1" dirty="0" smtClean="0">
                <a:latin typeface="Arial Narrow" pitchFamily="34" charset="0"/>
              </a:rPr>
              <a:t/>
            </a:r>
            <a:br>
              <a:rPr lang="pt-BR" sz="2000" b="1" dirty="0" smtClean="0">
                <a:latin typeface="Arial Narrow" pitchFamily="34" charset="0"/>
              </a:rPr>
            </a:br>
            <a:r>
              <a:rPr lang="pt-BR" sz="2000" b="1" dirty="0" smtClean="0">
                <a:latin typeface="Arial Narrow" pitchFamily="34" charset="0"/>
              </a:rPr>
              <a:t/>
            </a:r>
            <a:br>
              <a:rPr lang="pt-BR" sz="2000" b="1" dirty="0" smtClean="0">
                <a:latin typeface="Arial Narrow" pitchFamily="34" charset="0"/>
              </a:rPr>
            </a:br>
            <a:r>
              <a:rPr lang="pt-BR" sz="2000" b="1" dirty="0" smtClean="0">
                <a:latin typeface="Arial Narrow" pitchFamily="34" charset="0"/>
              </a:rPr>
              <a:t/>
            </a:r>
            <a:br>
              <a:rPr lang="pt-BR" sz="2000" b="1" dirty="0" smtClean="0">
                <a:latin typeface="Arial Narrow" pitchFamily="34" charset="0"/>
              </a:rPr>
            </a:br>
            <a:r>
              <a:rPr lang="pt-BR" sz="2200" u="sng" dirty="0" smtClean="0">
                <a:latin typeface="Arial Narrow" pitchFamily="34" charset="0"/>
              </a:rPr>
              <a:t>Meta 5.1: Realizar avaliação de risco em 100% das crianças cadastradas no programa</a:t>
            </a:r>
            <a:r>
              <a:rPr lang="pt-BR" sz="2200" dirty="0" smtClean="0">
                <a:latin typeface="Arial Narrow" pitchFamily="34" charset="0"/>
              </a:rPr>
              <a:t/>
            </a:r>
            <a:br>
              <a:rPr lang="pt-BR" sz="2200" dirty="0" smtClean="0">
                <a:latin typeface="Arial Narrow" pitchFamily="34" charset="0"/>
              </a:rPr>
            </a:br>
            <a:r>
              <a:rPr lang="pt-BR" sz="2200" dirty="0" smtClean="0">
                <a:latin typeface="Arial Narrow" pitchFamily="34" charset="0"/>
              </a:rPr>
              <a:t>Indicador: Proporção de crianças com avaliação de risco</a:t>
            </a:r>
            <a:br>
              <a:rPr lang="pt-BR" sz="2200" dirty="0" smtClean="0">
                <a:latin typeface="Arial Narrow" pitchFamily="34" charset="0"/>
              </a:rPr>
            </a:br>
            <a:r>
              <a:rPr lang="pt-BR" sz="2200" dirty="0" smtClean="0">
                <a:latin typeface="Arial Narrow" pitchFamily="34" charset="0"/>
              </a:rPr>
              <a:t>.</a:t>
            </a:r>
            <a:r>
              <a:rPr lang="pt-BR" sz="2000" dirty="0" smtClean="0">
                <a:latin typeface="Arial Narrow" pitchFamily="34" charset="0"/>
              </a:rPr>
              <a:t/>
            </a:r>
            <a:br>
              <a:rPr lang="pt-BR" sz="2000" dirty="0" smtClean="0">
                <a:latin typeface="Arial Narrow" pitchFamily="34" charset="0"/>
              </a:rPr>
            </a:br>
            <a:r>
              <a:rPr lang="pt-BR" sz="2200" dirty="0" smtClean="0">
                <a:latin typeface="Arial Narrow" pitchFamily="34" charset="0"/>
              </a:rPr>
              <a:t>Realizou-se a avaliação de risco em 100% das crianças acompanhadas nas 12 semanas, no primeiro mês foram 23 (100%) crianças com a primeira consulta na primeira semana de vida, no segundo mês 38 crianças (100%) e o terceiro mês as 60 crianças (100%).</a:t>
            </a:r>
            <a:endParaRPr lang="pt-BR" sz="2200" dirty="0">
              <a:latin typeface="Arial Narrow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2786058"/>
            <a:ext cx="8186766" cy="3340105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pt-BR" dirty="0" smtClean="0"/>
          </a:p>
          <a:p>
            <a:pPr marL="0" indent="0">
              <a:lnSpc>
                <a:spcPct val="150000"/>
              </a:lnSpc>
              <a:buNone/>
            </a:pPr>
            <a:endParaRPr lang="pt-BR" dirty="0" smtClean="0"/>
          </a:p>
          <a:p>
            <a:endParaRPr lang="pt-BR" dirty="0"/>
          </a:p>
        </p:txBody>
      </p:sp>
      <p:pic>
        <p:nvPicPr>
          <p:cNvPr id="4" name="Imagem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 l="19225" t="18695" r="19223" b="18871"/>
          <a:stretch/>
        </p:blipFill>
        <p:spPr bwMode="auto">
          <a:xfrm>
            <a:off x="142844" y="142852"/>
            <a:ext cx="1104900" cy="11207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/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000" b="1" dirty="0" smtClean="0">
                <a:latin typeface="Arial Narrow" pitchFamily="34" charset="0"/>
              </a:rPr>
              <a:t>Promover a saúde da criança.</a:t>
            </a:r>
            <a:r>
              <a:rPr lang="pt-BR" sz="2000" dirty="0" smtClean="0">
                <a:latin typeface="Arial Narrow" pitchFamily="34" charset="0"/>
              </a:rPr>
              <a:t/>
            </a:r>
            <a:br>
              <a:rPr lang="pt-BR" sz="2000" dirty="0" smtClean="0">
                <a:latin typeface="Arial Narrow" pitchFamily="34" charset="0"/>
              </a:rPr>
            </a:br>
            <a:endParaRPr lang="pt-BR" sz="2000" dirty="0">
              <a:latin typeface="Arial Narrow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1142984"/>
            <a:ext cx="8258204" cy="53578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000" u="sng" dirty="0" smtClean="0">
                <a:latin typeface="Arial Narrow" pitchFamily="34" charset="0"/>
              </a:rPr>
              <a:t>Meta 6.1: Dar orientações para prevenir acidentes na infância em 100% das consultas de saúde da criança.</a:t>
            </a:r>
          </a:p>
          <a:p>
            <a:pPr>
              <a:buNone/>
            </a:pPr>
            <a:endParaRPr lang="pt-BR" sz="2000" dirty="0" smtClean="0">
              <a:latin typeface="Arial Narrow" pitchFamily="34" charset="0"/>
            </a:endParaRPr>
          </a:p>
          <a:p>
            <a:pPr>
              <a:buNone/>
            </a:pPr>
            <a:r>
              <a:rPr lang="pt-BR" sz="2000" dirty="0" smtClean="0">
                <a:latin typeface="Arial Narrow" pitchFamily="34" charset="0"/>
              </a:rPr>
              <a:t>Indicador: Proporção de crianças cujas mães receberam orientações sobre prevenção de acidentes na infância.</a:t>
            </a:r>
          </a:p>
          <a:p>
            <a:pPr>
              <a:buNone/>
            </a:pPr>
            <a:endParaRPr lang="pt-BR" sz="2000" dirty="0" smtClean="0">
              <a:latin typeface="Arial Narrow" pitchFamily="34" charset="0"/>
            </a:endParaRPr>
          </a:p>
          <a:p>
            <a:pPr>
              <a:buNone/>
            </a:pPr>
            <a:endParaRPr lang="pt-BR" sz="2000" dirty="0" smtClean="0">
              <a:latin typeface="Arial Narrow" pitchFamily="34" charset="0"/>
            </a:endParaRPr>
          </a:p>
          <a:p>
            <a:pPr>
              <a:buNone/>
            </a:pPr>
            <a:r>
              <a:rPr lang="pt-BR" sz="2000" dirty="0" smtClean="0">
                <a:latin typeface="Arial Narrow" pitchFamily="34" charset="0"/>
              </a:rPr>
              <a:t>Este indicador se atingiu a meta de 100% em todas as crianças nos três meses sem dificuldades. No primeiro mês foram 23 (100%) crianças com a primeira consulta na primeira semana de vida, no segundo mês 38 crianças (100%) e o terceiro mês as 60 crianças (100%). </a:t>
            </a:r>
          </a:p>
          <a:p>
            <a:pPr>
              <a:buNone/>
            </a:pPr>
            <a:endParaRPr lang="pt-BR" sz="2000" dirty="0">
              <a:latin typeface="Arial Narrow" pitchFamily="34" charset="0"/>
            </a:endParaRPr>
          </a:p>
        </p:txBody>
      </p:sp>
      <p:pic>
        <p:nvPicPr>
          <p:cNvPr id="4" name="Imagem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 l="19225" t="18695" r="19223" b="18871"/>
          <a:stretch/>
        </p:blipFill>
        <p:spPr bwMode="auto">
          <a:xfrm>
            <a:off x="142844" y="0"/>
            <a:ext cx="1104900" cy="11207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/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2000" u="sng" dirty="0" smtClean="0">
                <a:latin typeface="Arial Narrow" pitchFamily="34" charset="0"/>
              </a:rPr>
              <a:t/>
            </a:r>
            <a:br>
              <a:rPr lang="pt-BR" sz="2000" u="sng" dirty="0" smtClean="0">
                <a:latin typeface="Arial Narrow" pitchFamily="34" charset="0"/>
              </a:rPr>
            </a:br>
            <a:r>
              <a:rPr lang="pt-BR" sz="2000" u="sng" dirty="0" smtClean="0">
                <a:latin typeface="Arial Narrow" pitchFamily="34" charset="0"/>
              </a:rPr>
              <a:t/>
            </a:r>
            <a:br>
              <a:rPr lang="pt-BR" sz="2000" u="sng" dirty="0" smtClean="0">
                <a:latin typeface="Arial Narrow" pitchFamily="34" charset="0"/>
              </a:rPr>
            </a:br>
            <a:r>
              <a:rPr lang="pt-BR" sz="2000" u="sng" dirty="0" smtClean="0">
                <a:latin typeface="Arial Narrow" pitchFamily="34" charset="0"/>
              </a:rPr>
              <a:t/>
            </a:r>
            <a:br>
              <a:rPr lang="pt-BR" sz="2000" u="sng" dirty="0" smtClean="0">
                <a:latin typeface="Arial Narrow" pitchFamily="34" charset="0"/>
              </a:rPr>
            </a:br>
            <a:r>
              <a:rPr lang="pt-BR" sz="2200" u="sng" dirty="0" smtClean="0">
                <a:latin typeface="Arial Narrow" pitchFamily="34" charset="0"/>
              </a:rPr>
              <a:t>Meta 6.2: Colocar 100% das crianças para mamar durante a primeira consulta.</a:t>
            </a:r>
            <a:r>
              <a:rPr lang="pt-BR" sz="2200" dirty="0" smtClean="0">
                <a:latin typeface="Arial Narrow" pitchFamily="34" charset="0"/>
              </a:rPr>
              <a:t/>
            </a:r>
            <a:br>
              <a:rPr lang="pt-BR" sz="2200" dirty="0" smtClean="0">
                <a:latin typeface="Arial Narrow" pitchFamily="34" charset="0"/>
              </a:rPr>
            </a:br>
            <a:r>
              <a:rPr lang="pt-BR" sz="2200" dirty="0" smtClean="0">
                <a:latin typeface="Arial Narrow" pitchFamily="34" charset="0"/>
              </a:rPr>
              <a:t>Indicador: Número de crianças colocadas para mamar durante a primeira consulta</a:t>
            </a:r>
            <a:endParaRPr lang="pt-BR" sz="2200" dirty="0">
              <a:latin typeface="Arial Narrow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3068960"/>
            <a:ext cx="5266928" cy="305720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pt-BR" sz="2000" dirty="0" smtClean="0">
              <a:latin typeface="Arial Narrow" pitchFamily="34" charset="0"/>
            </a:endParaRPr>
          </a:p>
          <a:p>
            <a:pPr>
              <a:buNone/>
            </a:pPr>
            <a:endParaRPr lang="pt-BR" sz="2000" dirty="0" smtClean="0">
              <a:latin typeface="Arial Narrow" pitchFamily="34" charset="0"/>
            </a:endParaRPr>
          </a:p>
          <a:p>
            <a:pPr>
              <a:buNone/>
            </a:pPr>
            <a:endParaRPr lang="pt-BR" sz="2000" dirty="0" smtClean="0">
              <a:latin typeface="Arial Narrow" pitchFamily="34" charset="0"/>
            </a:endParaRPr>
          </a:p>
          <a:p>
            <a:pPr>
              <a:buNone/>
            </a:pPr>
            <a:endParaRPr lang="pt-BR" sz="2000" dirty="0" smtClean="0">
              <a:latin typeface="Arial Narrow" pitchFamily="34" charset="0"/>
            </a:endParaRPr>
          </a:p>
          <a:p>
            <a:pPr>
              <a:buNone/>
            </a:pPr>
            <a:endParaRPr lang="pt-BR" sz="2000" dirty="0" smtClean="0">
              <a:latin typeface="Arial Narrow" pitchFamily="34" charset="0"/>
            </a:endParaRPr>
          </a:p>
          <a:p>
            <a:pPr>
              <a:buNone/>
            </a:pPr>
            <a:endParaRPr lang="pt-BR" sz="2000" dirty="0" smtClean="0">
              <a:latin typeface="Arial Narrow" pitchFamily="34" charset="0"/>
            </a:endParaRPr>
          </a:p>
          <a:p>
            <a:pPr>
              <a:buNone/>
            </a:pPr>
            <a:endParaRPr lang="pt-BR" sz="2000" dirty="0" smtClean="0">
              <a:latin typeface="Arial Narrow" pitchFamily="34" charset="0"/>
            </a:endParaRPr>
          </a:p>
          <a:p>
            <a:pPr>
              <a:buNone/>
            </a:pPr>
            <a:endParaRPr lang="pt-BR" sz="2000" dirty="0" smtClean="0">
              <a:latin typeface="Arial Narrow" pitchFamily="34" charset="0"/>
            </a:endParaRPr>
          </a:p>
          <a:p>
            <a:pPr>
              <a:buNone/>
            </a:pPr>
            <a:endParaRPr lang="pt-BR" sz="2000" dirty="0" smtClean="0">
              <a:latin typeface="Arial Narrow" pitchFamily="34" charset="0"/>
            </a:endParaRPr>
          </a:p>
          <a:p>
            <a:pPr>
              <a:buNone/>
            </a:pPr>
            <a:r>
              <a:rPr lang="pt-BR" sz="2000" dirty="0" smtClean="0">
                <a:latin typeface="Arial Narrow" pitchFamily="34" charset="0"/>
              </a:rPr>
              <a:t>    </a:t>
            </a:r>
          </a:p>
          <a:p>
            <a:pPr>
              <a:buNone/>
            </a:pPr>
            <a:r>
              <a:rPr lang="pt-BR" sz="2000" strike="sngStrike" dirty="0" smtClean="0">
                <a:solidFill>
                  <a:srgbClr val="FF0000"/>
                </a:solidFill>
                <a:latin typeface="Arial Narrow" pitchFamily="34" charset="0"/>
              </a:rPr>
              <a:t> </a:t>
            </a:r>
          </a:p>
          <a:p>
            <a:endParaRPr lang="pt-BR" dirty="0"/>
          </a:p>
        </p:txBody>
      </p:sp>
      <p:graphicFrame>
        <p:nvGraphicFramePr>
          <p:cNvPr id="6" name="Gráfico 5"/>
          <p:cNvGraphicFramePr/>
          <p:nvPr/>
        </p:nvGraphicFramePr>
        <p:xfrm>
          <a:off x="214282" y="2143116"/>
          <a:ext cx="4691495" cy="3643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Imagem 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 l="19225" t="18695" r="19223" b="18871"/>
          <a:stretch/>
        </p:blipFill>
        <p:spPr bwMode="auto">
          <a:xfrm>
            <a:off x="0" y="0"/>
            <a:ext cx="1104900" cy="11207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/>
            </a:ext>
          </a:extLst>
        </p:spPr>
      </p:pic>
      <p:sp>
        <p:nvSpPr>
          <p:cNvPr id="9" name="Retângulo 8"/>
          <p:cNvSpPr/>
          <p:nvPr/>
        </p:nvSpPr>
        <p:spPr>
          <a:xfrm>
            <a:off x="5286380" y="2071678"/>
            <a:ext cx="350046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No primeiro mês tivemos das 23 crianças atendidas, sete (30,4%) foram colocadas para mamar na primeira consulta; no segundo mês de 38 crianças 16 (42,1%) e no terceiro mês de 60 crianças, 40 (66,7%) mamaram na primeira consulta.</a:t>
            </a:r>
            <a:endParaRPr lang="pt-B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064896" cy="928686"/>
          </a:xfrm>
        </p:spPr>
        <p:txBody>
          <a:bodyPr>
            <a:normAutofit fontScale="90000"/>
          </a:bodyPr>
          <a:lstStyle/>
          <a:p>
            <a:pPr algn="just"/>
            <a:r>
              <a:rPr lang="pt-BR" sz="2400" u="sng" dirty="0" smtClean="0">
                <a:latin typeface="+mn-lt"/>
              </a:rPr>
              <a:t>Meta 6.3: Fornecer orientações nutricionais de acordo com faixa etária para 100% das crianças.</a:t>
            </a:r>
            <a:r>
              <a:rPr lang="pt-BR" sz="2400" dirty="0" smtClean="0">
                <a:latin typeface="+mn-lt"/>
              </a:rPr>
              <a:t/>
            </a:r>
            <a:br>
              <a:rPr lang="pt-BR" sz="2400" dirty="0" smtClean="0">
                <a:latin typeface="+mn-lt"/>
              </a:rPr>
            </a:br>
            <a:r>
              <a:rPr lang="pt-BR" sz="2400" dirty="0" smtClean="0">
                <a:latin typeface="+mn-lt"/>
              </a:rPr>
              <a:t>Indicador: Proporção de crianças cujas mães receberam orientações nutricionais de acordo coma faixa etária</a:t>
            </a:r>
            <a:r>
              <a:rPr lang="pt-BR" sz="2200" dirty="0" smtClean="0">
                <a:latin typeface="+mn-lt"/>
              </a:rPr>
              <a:t>.</a:t>
            </a:r>
            <a:r>
              <a:rPr lang="pt-BR" sz="2000" dirty="0" smtClean="0"/>
              <a:t/>
            </a:r>
            <a:br>
              <a:rPr lang="pt-BR" sz="2000" dirty="0" smtClean="0"/>
            </a:br>
            <a:endParaRPr lang="pt-BR" sz="2000" dirty="0">
              <a:latin typeface="Arial Narrow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2348880"/>
            <a:ext cx="8329642" cy="5043510"/>
          </a:xfrm>
        </p:spPr>
        <p:txBody>
          <a:bodyPr>
            <a:normAutofit/>
          </a:bodyPr>
          <a:lstStyle/>
          <a:p>
            <a:pPr>
              <a:buNone/>
            </a:pPr>
            <a:endParaRPr lang="pt-BR" sz="2000" dirty="0" smtClean="0">
              <a:latin typeface="Arial Narrow" pitchFamily="34" charset="0"/>
            </a:endParaRPr>
          </a:p>
          <a:p>
            <a:pPr algn="just">
              <a:buNone/>
            </a:pPr>
            <a:r>
              <a:rPr lang="pt-BR" sz="2200" u="sng" dirty="0" smtClean="0"/>
              <a:t>Meta 6.4: Fornecer orientações sobre higiene bucal, etiologia e prevenção da cárie para 100% das crianças de acordo com a faixa etária.</a:t>
            </a:r>
          </a:p>
          <a:p>
            <a:pPr algn="just">
              <a:buNone/>
            </a:pPr>
            <a:r>
              <a:rPr lang="pt-BR" sz="2200" dirty="0" smtClean="0"/>
              <a:t>Indicador: Proporção de crianças cujas mães receberam orientações sobre higiene bucal, etiologia e prevenção de cárie.</a:t>
            </a:r>
          </a:p>
          <a:p>
            <a:pPr algn="just">
              <a:buNone/>
            </a:pPr>
            <a:r>
              <a:rPr lang="pt-BR" sz="2200" dirty="0" smtClean="0"/>
              <a:t>Este indicador foi atingida a meta de 100% das crianças  inscritas no programa durante os três meses. No primeiro mês foram 23 (100%) crianças com a primeira consulta na primeira semana de vida, no segundo mês 38 crianças (100%) e o terceiro mês as 60 crianças (100%). </a:t>
            </a:r>
            <a:endParaRPr lang="pt-BR" sz="2200" dirty="0">
              <a:latin typeface="Arial Narrow" pitchFamily="34" charset="0"/>
            </a:endParaRPr>
          </a:p>
        </p:txBody>
      </p:sp>
      <p:pic>
        <p:nvPicPr>
          <p:cNvPr id="4" name="Imagem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 l="19225" t="18695" r="19223" b="18871"/>
          <a:stretch/>
        </p:blipFill>
        <p:spPr bwMode="auto">
          <a:xfrm>
            <a:off x="214282" y="142852"/>
            <a:ext cx="1104900" cy="11207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/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pt-BR" dirty="0"/>
              <a:t> </a:t>
            </a:r>
            <a:r>
              <a:rPr lang="pt-BR" sz="2800" b="1" dirty="0" smtClean="0">
                <a:solidFill>
                  <a:schemeClr val="tx2"/>
                </a:solidFill>
              </a:rPr>
              <a:t>Importância da intervenção para a equipe ,o serviço e a comunidade</a:t>
            </a:r>
            <a:endParaRPr lang="pt-BR" sz="2800" b="1" dirty="0">
              <a:solidFill>
                <a:schemeClr val="tx2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2400" dirty="0"/>
              <a:t>A</a:t>
            </a:r>
            <a:r>
              <a:rPr lang="pt-BR" sz="2400" dirty="0" smtClean="0"/>
              <a:t> </a:t>
            </a:r>
            <a:r>
              <a:rPr lang="pt-BR" sz="2400" dirty="0"/>
              <a:t>Intervenção realizado na </a:t>
            </a:r>
            <a:r>
              <a:rPr lang="pt-BR" sz="2400" dirty="0" smtClean="0"/>
              <a:t>UBS </a:t>
            </a:r>
            <a:r>
              <a:rPr lang="pt-BR" sz="2400" dirty="0"/>
              <a:t>de Porto Lucena permitiu ampliar a cobertura do programa de saúde da </a:t>
            </a:r>
            <a:r>
              <a:rPr lang="pt-BR" sz="2400" dirty="0" smtClean="0"/>
              <a:t>criança, melhorou </a:t>
            </a:r>
            <a:r>
              <a:rPr lang="pt-BR" sz="2400" dirty="0"/>
              <a:t>a qualidade do atendimento a criança com destaque para o monitoramento do crescimento e desenvolvimento das </a:t>
            </a:r>
            <a:r>
              <a:rPr lang="pt-BR" sz="2400" dirty="0" smtClean="0"/>
              <a:t>crianças. As </a:t>
            </a:r>
            <a:r>
              <a:rPr lang="pt-BR" sz="2400" dirty="0"/>
              <a:t>consultas odontológicas das crianças tiveram um maior controle e os registros das </a:t>
            </a:r>
            <a:r>
              <a:rPr lang="pt-BR" sz="2400" dirty="0" smtClean="0"/>
              <a:t>informações. Melhorou-se </a:t>
            </a:r>
            <a:r>
              <a:rPr lang="pt-BR" sz="2400" dirty="0"/>
              <a:t>ainda, a promoção de saúde com as crianças realizando orientações importantes e atividades </a:t>
            </a:r>
            <a:r>
              <a:rPr lang="pt-BR" sz="2400" dirty="0" smtClean="0"/>
              <a:t>educativas. A </a:t>
            </a:r>
            <a:r>
              <a:rPr lang="pt-BR" sz="2400" dirty="0"/>
              <a:t>intervenção propiciou as capacitações da equipe em relação ao protocolo de saúde da </a:t>
            </a:r>
            <a:r>
              <a:rPr lang="pt-BR" sz="2400" dirty="0" smtClean="0"/>
              <a:t>criança.</a:t>
            </a:r>
            <a:endParaRPr lang="pt-BR" sz="2400" dirty="0"/>
          </a:p>
        </p:txBody>
      </p:sp>
      <p:pic>
        <p:nvPicPr>
          <p:cNvPr id="4" name="Imagem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9225" t="18695" r="19223" b="18871"/>
          <a:stretch/>
        </p:blipFill>
        <p:spPr bwMode="auto">
          <a:xfrm>
            <a:off x="-8206" y="116632"/>
            <a:ext cx="547758" cy="57606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</p:spTree>
    <p:extLst>
      <p:ext uri="{BB962C8B-B14F-4D97-AF65-F5344CB8AC3E}">
        <p14:creationId xmlns="" xmlns:p14="http://schemas.microsoft.com/office/powerpoint/2010/main" val="16429170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8075240" cy="2146250"/>
          </a:xfrm>
        </p:spPr>
        <p:txBody>
          <a:bodyPr>
            <a:normAutofit fontScale="90000"/>
          </a:bodyPr>
          <a:lstStyle/>
          <a:p>
            <a:pPr algn="just"/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700" dirty="0" smtClean="0">
                <a:latin typeface="+mn-lt"/>
              </a:rPr>
              <a:t>A intervenção será incorporada a rotina de serviço e para alcançar a manutenção desta importante ação de saúde temos que manter as diferentes atividades planejadas durante a intervenção como acolhimento, cadastramento de crianças, continuar capacitando a equipe e os ACS entre outros aspectos</a:t>
            </a:r>
            <a:r>
              <a:rPr lang="pt-BR" sz="2200" dirty="0" smtClean="0">
                <a:latin typeface="Arial Narrow" pitchFamily="34" charset="0"/>
              </a:rPr>
              <a:t>.</a:t>
            </a:r>
            <a:endParaRPr lang="pt-BR" sz="2200" dirty="0">
              <a:latin typeface="Arial Narrow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3140968"/>
            <a:ext cx="8550122" cy="4168797"/>
          </a:xfrm>
        </p:spPr>
        <p:txBody>
          <a:bodyPr>
            <a:normAutofit/>
          </a:bodyPr>
          <a:lstStyle/>
          <a:p>
            <a:pPr indent="0" algn="just"/>
            <a:endParaRPr lang="pt-BR" sz="2000" dirty="0" smtClean="0"/>
          </a:p>
          <a:p>
            <a:pPr indent="0" algn="just">
              <a:buNone/>
            </a:pPr>
            <a:r>
              <a:rPr lang="pt-BR" sz="2400" dirty="0" smtClean="0"/>
              <a:t>Trabalhando na continuidade da intervenção da Saúde da Criança pensamos melhorar a cobertura e a qualidade na atenção deste grupo populacional e conseguir atingir as metas que não foram atingidas e manter ou melhorar os indicadores que ainda não alcançaram o porcento planejado e nos meses posteriores poder implementar outro programa na UBS</a:t>
            </a:r>
            <a:r>
              <a:rPr lang="pt-BR" sz="2000" dirty="0" smtClean="0">
                <a:latin typeface="Arial Narrow" pitchFamily="34" charset="0"/>
              </a:rPr>
              <a:t>.</a:t>
            </a:r>
          </a:p>
          <a:p>
            <a:pPr>
              <a:buNone/>
            </a:pPr>
            <a:r>
              <a:rPr lang="pt-BR" sz="2000" dirty="0" smtClean="0">
                <a:latin typeface="Arial Narrow" pitchFamily="34" charset="0"/>
              </a:rPr>
              <a:t> </a:t>
            </a:r>
          </a:p>
          <a:p>
            <a:pPr>
              <a:buNone/>
            </a:pPr>
            <a:r>
              <a:rPr lang="pt-BR" sz="2000" dirty="0" smtClean="0">
                <a:latin typeface="Arial Narrow" pitchFamily="34" charset="0"/>
              </a:rPr>
              <a:t> </a:t>
            </a:r>
          </a:p>
          <a:p>
            <a:pPr>
              <a:buNone/>
            </a:pPr>
            <a:r>
              <a:rPr lang="pt-BR" sz="2000" dirty="0" smtClean="0"/>
              <a:t> </a:t>
            </a:r>
          </a:p>
          <a:p>
            <a:endParaRPr lang="pt-BR" sz="2000" dirty="0"/>
          </a:p>
        </p:txBody>
      </p:sp>
      <p:pic>
        <p:nvPicPr>
          <p:cNvPr id="4" name="Imagem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 l="19225" t="18695" r="19223" b="18871"/>
          <a:stretch/>
        </p:blipFill>
        <p:spPr bwMode="auto">
          <a:xfrm>
            <a:off x="0" y="0"/>
            <a:ext cx="1104900" cy="11207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/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42852"/>
            <a:ext cx="8568952" cy="3071834"/>
          </a:xfrm>
        </p:spPr>
        <p:txBody>
          <a:bodyPr>
            <a:noAutofit/>
          </a:bodyPr>
          <a:lstStyle/>
          <a:p>
            <a:pPr algn="just"/>
            <a:r>
              <a:rPr lang="pt-BR" sz="2000" dirty="0" smtClean="0">
                <a:latin typeface="Arial Narrow" pitchFamily="34" charset="0"/>
              </a:rPr>
              <a:t/>
            </a:r>
            <a:br>
              <a:rPr lang="pt-BR" sz="2000" dirty="0" smtClean="0">
                <a:latin typeface="Arial Narrow" pitchFamily="34" charset="0"/>
              </a:rPr>
            </a:br>
            <a:r>
              <a:rPr lang="pt-BR" sz="2000" dirty="0" smtClean="0">
                <a:latin typeface="Arial Narrow" pitchFamily="34" charset="0"/>
              </a:rPr>
              <a:t/>
            </a:r>
            <a:br>
              <a:rPr lang="pt-BR" sz="2000" dirty="0" smtClean="0">
                <a:latin typeface="Arial Narrow" pitchFamily="34" charset="0"/>
              </a:rPr>
            </a:br>
            <a:r>
              <a:rPr lang="pt-BR" sz="2000" dirty="0" smtClean="0">
                <a:latin typeface="Arial Narrow" pitchFamily="34" charset="0"/>
              </a:rPr>
              <a:t/>
            </a:r>
            <a:br>
              <a:rPr lang="pt-BR" sz="2000" dirty="0" smtClean="0">
                <a:latin typeface="Arial Narrow" pitchFamily="34" charset="0"/>
              </a:rPr>
            </a:br>
            <a:r>
              <a:rPr lang="pt-BR" sz="2400" b="1" dirty="0" smtClean="0">
                <a:solidFill>
                  <a:schemeClr val="tx2"/>
                </a:solidFill>
                <a:latin typeface="+mn-lt"/>
              </a:rPr>
              <a:t> Reflexão crítica sobre o processo pessoal de aprendizagem</a:t>
            </a:r>
            <a:r>
              <a:rPr lang="pt-BR" sz="2000" dirty="0" smtClean="0">
                <a:latin typeface="Arial Narrow" pitchFamily="34" charset="0"/>
              </a:rPr>
              <a:t/>
            </a:r>
            <a:br>
              <a:rPr lang="pt-BR" sz="2000" dirty="0" smtClean="0">
                <a:latin typeface="Arial Narrow" pitchFamily="34" charset="0"/>
              </a:rPr>
            </a:br>
            <a:r>
              <a:rPr lang="pt-BR" sz="2000" dirty="0" smtClean="0">
                <a:latin typeface="Arial Narrow" pitchFamily="34" charset="0"/>
              </a:rPr>
              <a:t/>
            </a:r>
            <a:br>
              <a:rPr lang="pt-BR" sz="2000" dirty="0" smtClean="0">
                <a:latin typeface="Arial Narrow" pitchFamily="34" charset="0"/>
              </a:rPr>
            </a:br>
            <a:r>
              <a:rPr lang="pt-BR" sz="2000" dirty="0" smtClean="0">
                <a:latin typeface="+mn-lt"/>
              </a:rPr>
              <a:t>A realização do projeto de intervenção proposto pelo Curso de Especialização em Saúde da Família constituiu um desafio. A proposta de realizar um projeto aqui no Brasil era algo novo para mim, em primeiro lugar porque existem diferenças no sistema de saúde com meu país e por ser dois sistemas sociais diferentes</a:t>
            </a:r>
            <a:endParaRPr lang="pt-BR" sz="2000" dirty="0"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3000372"/>
            <a:ext cx="8892480" cy="385762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t-BR" sz="2000" dirty="0" smtClean="0">
                <a:latin typeface="Arial Narrow" pitchFamily="34" charset="0"/>
              </a:rPr>
              <a:t>    </a:t>
            </a:r>
            <a:endParaRPr lang="pt-BR" sz="2000" dirty="0" smtClean="0"/>
          </a:p>
          <a:p>
            <a:pPr indent="0" algn="just">
              <a:buNone/>
            </a:pPr>
            <a:r>
              <a:rPr lang="pt-BR" sz="2100" dirty="0" smtClean="0"/>
              <a:t> </a:t>
            </a:r>
            <a:r>
              <a:rPr lang="pt-BR" sz="2200" dirty="0" smtClean="0"/>
              <a:t>Acho que as primeiras semanas de ambientação foram importante para a adaptação ao modo virtual da especialização e fui adquirindo conhecimentos em relação as políticas e sistema de saúde do Brasil, facilitando deste modo um maior aprendizagem e desenvolvimento das atividades realizadas e crescendo desde o ponto de vista pessoal e profissional.</a:t>
            </a:r>
          </a:p>
          <a:p>
            <a:pPr indent="0" algn="just">
              <a:buNone/>
            </a:pPr>
            <a:r>
              <a:rPr lang="pt-BR" sz="2200" dirty="0" smtClean="0"/>
              <a:t>     Penso que a intervenção permitiu entender ainda mais a importância de trabalhar unidos para alcançar melhores resultados na avaliação de forma integral de indivíduos, famílias e comunidades, tendo por conta que a atenção primaria de saúde é o primeiro nível de contato com o sistema de saúde e de seu bom andamento dependera a melhoria da qualidade de vida da população. </a:t>
            </a:r>
          </a:p>
          <a:p>
            <a:pPr>
              <a:buNone/>
            </a:pPr>
            <a:r>
              <a:rPr lang="pt-BR" sz="2100" dirty="0" smtClean="0">
                <a:latin typeface="Arial Narrow" pitchFamily="34" charset="0"/>
              </a:rPr>
              <a:t> </a:t>
            </a:r>
          </a:p>
          <a:p>
            <a:pPr>
              <a:buNone/>
            </a:pPr>
            <a:endParaRPr lang="pt-BR" sz="2000" dirty="0" smtClean="0">
              <a:latin typeface="Arial Narrow" pitchFamily="34" charset="0"/>
            </a:endParaRPr>
          </a:p>
          <a:p>
            <a:pPr>
              <a:buNone/>
            </a:pPr>
            <a:endParaRPr lang="pt-BR" sz="2000" dirty="0">
              <a:latin typeface="Arial Narrow" pitchFamily="34" charset="0"/>
            </a:endParaRPr>
          </a:p>
        </p:txBody>
      </p:sp>
      <p:pic>
        <p:nvPicPr>
          <p:cNvPr id="4" name="Imagem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 l="19225" t="18695" r="19223" b="18871"/>
          <a:stretch/>
        </p:blipFill>
        <p:spPr bwMode="auto">
          <a:xfrm>
            <a:off x="0" y="0"/>
            <a:ext cx="1104900" cy="11207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/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MUITO OBRIDADO</a:t>
            </a:r>
            <a:endParaRPr lang="pt-BR" dirty="0"/>
          </a:p>
        </p:txBody>
      </p:sp>
      <p:pic>
        <p:nvPicPr>
          <p:cNvPr id="4" name="Espaço Reservado para Conteúdo 3" descr="C:\Users\Raul Martin\Documents\fotos raul\20150423_092008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600200"/>
            <a:ext cx="6017715" cy="4997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ângulo 4"/>
          <p:cNvSpPr/>
          <p:nvPr/>
        </p:nvSpPr>
        <p:spPr>
          <a:xfrm>
            <a:off x="2051720" y="3284984"/>
            <a:ext cx="432048" cy="1440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3707904" y="3429000"/>
            <a:ext cx="432048" cy="1440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 flipH="1">
            <a:off x="1115616" y="4941168"/>
            <a:ext cx="656456" cy="7200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3059832" y="3861048"/>
            <a:ext cx="432048" cy="8039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4355976" y="4221088"/>
            <a:ext cx="432048" cy="1440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835364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2"/>
                </a:solidFill>
              </a:rPr>
              <a:t>Objetivo geral</a:t>
            </a:r>
            <a:endParaRPr lang="pt-BR" dirty="0">
              <a:solidFill>
                <a:schemeClr val="tx2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/>
          </a:p>
          <a:p>
            <a:r>
              <a:rPr lang="pt-BR" sz="2400" dirty="0"/>
              <a:t>Melhoria da atenção as crianças de 0 a 72 meses na UBS Porto Lucena no município de Porto Lucena (RS).</a:t>
            </a:r>
          </a:p>
        </p:txBody>
      </p:sp>
      <p:pic>
        <p:nvPicPr>
          <p:cNvPr id="4" name="Imagem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9225" t="18695" r="19223" b="18871"/>
          <a:stretch/>
        </p:blipFill>
        <p:spPr bwMode="auto">
          <a:xfrm>
            <a:off x="251520" y="332656"/>
            <a:ext cx="1104900" cy="11201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</p:spTree>
    <p:extLst>
      <p:ext uri="{BB962C8B-B14F-4D97-AF65-F5344CB8AC3E}">
        <p14:creationId xmlns="" xmlns:p14="http://schemas.microsoft.com/office/powerpoint/2010/main" val="3411446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2"/>
                </a:solidFill>
              </a:rPr>
              <a:t>Ações</a:t>
            </a:r>
            <a:endParaRPr lang="pt-BR" dirty="0">
              <a:solidFill>
                <a:schemeClr val="tx2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dirty="0" smtClean="0"/>
              <a:t> </a:t>
            </a:r>
            <a:endParaRPr lang="pt-BR" dirty="0"/>
          </a:p>
        </p:txBody>
      </p:sp>
      <p:pic>
        <p:nvPicPr>
          <p:cNvPr id="4" name="Imagem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 l="19225" t="18695" r="19223" b="18871"/>
          <a:stretch/>
        </p:blipFill>
        <p:spPr bwMode="auto">
          <a:xfrm>
            <a:off x="357158" y="357166"/>
            <a:ext cx="1104900" cy="11207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/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755576" y="1628800"/>
            <a:ext cx="72008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/>
              <a:t>Estruturadas dentro de quatro eixos:</a:t>
            </a:r>
          </a:p>
          <a:p>
            <a:pPr algn="just">
              <a:buFont typeface="Arial" pitchFamily="34" charset="0"/>
              <a:buChar char="•"/>
            </a:pPr>
            <a:r>
              <a:rPr lang="pt-BR" sz="4000" dirty="0" smtClean="0"/>
              <a:t> Monitoramento e Avaliação</a:t>
            </a:r>
          </a:p>
          <a:p>
            <a:pPr algn="just">
              <a:buFont typeface="Arial" pitchFamily="34" charset="0"/>
              <a:buChar char="•"/>
            </a:pPr>
            <a:r>
              <a:rPr lang="pt-BR" sz="4000" dirty="0" smtClean="0"/>
              <a:t>Organização e Gestão do Serviço</a:t>
            </a:r>
          </a:p>
          <a:p>
            <a:pPr algn="just">
              <a:buFont typeface="Arial" pitchFamily="34" charset="0"/>
              <a:buChar char="•"/>
            </a:pPr>
            <a:r>
              <a:rPr lang="pt-BR" sz="4000" dirty="0" smtClean="0"/>
              <a:t>Engajamento Público</a:t>
            </a:r>
          </a:p>
          <a:p>
            <a:pPr algn="just">
              <a:buFont typeface="Arial" pitchFamily="34" charset="0"/>
              <a:buChar char="•"/>
            </a:pPr>
            <a:r>
              <a:rPr lang="pt-BR" sz="4000" dirty="0" smtClean="0"/>
              <a:t>Qualificação da Prática Clínica</a:t>
            </a:r>
          </a:p>
          <a:p>
            <a:r>
              <a:rPr lang="pt-BR" dirty="0" smtClean="0"/>
              <a:t> 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2"/>
                </a:solidFill>
              </a:rPr>
              <a:t>Ações</a:t>
            </a:r>
            <a:endParaRPr lang="pt-BR" dirty="0">
              <a:solidFill>
                <a:schemeClr val="tx2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556792"/>
            <a:ext cx="8424936" cy="4896544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 Cadastramento das crianças da área de abrangência no programa</a:t>
            </a:r>
          </a:p>
          <a:p>
            <a:r>
              <a:rPr lang="pt-BR" dirty="0" smtClean="0"/>
              <a:t> Capacitação da equipe sobre o protocolo de saúde da criança</a:t>
            </a:r>
          </a:p>
          <a:p>
            <a:r>
              <a:rPr lang="pt-BR" dirty="0" smtClean="0"/>
              <a:t> Capacitar os ACS sobre o programa de saúde da criança</a:t>
            </a:r>
          </a:p>
          <a:p>
            <a:r>
              <a:rPr lang="pt-BR" dirty="0" smtClean="0"/>
              <a:t>     Monitoramento da intervenção</a:t>
            </a:r>
          </a:p>
          <a:p>
            <a:r>
              <a:rPr lang="pt-BR" dirty="0" smtClean="0"/>
              <a:t> Atendimento clínico das  crianças</a:t>
            </a:r>
          </a:p>
          <a:p>
            <a:r>
              <a:rPr lang="pt-BR" dirty="0" smtClean="0"/>
              <a:t> Contato com a comunidade para informar sobre a importância da ação programática da saúde da criança</a:t>
            </a:r>
          </a:p>
          <a:p>
            <a:r>
              <a:rPr lang="pt-BR" dirty="0" smtClean="0"/>
              <a:t> Monitorar a avaliação de saúde bucal por o odontologista na faixa etária de 6-72 meses,</a:t>
            </a:r>
          </a:p>
          <a:p>
            <a:r>
              <a:rPr lang="pt-BR" dirty="0" smtClean="0"/>
              <a:t> Acolhimento</a:t>
            </a:r>
          </a:p>
          <a:p>
            <a:endParaRPr lang="pt-BR" dirty="0"/>
          </a:p>
        </p:txBody>
      </p:sp>
      <p:pic>
        <p:nvPicPr>
          <p:cNvPr id="4" name="Imagem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 l="19225" t="18695" r="19223" b="18871"/>
          <a:stretch/>
        </p:blipFill>
        <p:spPr bwMode="auto">
          <a:xfrm>
            <a:off x="357158" y="357166"/>
            <a:ext cx="1104900" cy="11207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/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tx2"/>
                </a:solidFill>
              </a:rPr>
              <a:t>Logística</a:t>
            </a:r>
            <a:r>
              <a:rPr lang="pt-BR" b="1" dirty="0" smtClean="0"/>
              <a:t/>
            </a:r>
            <a:br>
              <a:rPr lang="pt-BR" b="1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196752"/>
            <a:ext cx="8568952" cy="532859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pt-BR" sz="2000" dirty="0" smtClean="0">
              <a:latin typeface="Arial Narrow" pitchFamily="34" charset="0"/>
            </a:endParaRPr>
          </a:p>
          <a:p>
            <a:r>
              <a:rPr lang="pt-BR" sz="2600" dirty="0" smtClean="0"/>
              <a:t>Para realizar esta intervenção  foi adotado o Caderno de Atenção Básica de Saúde   da Criança do Ministério da Saúde (BRASIL, 2012).</a:t>
            </a:r>
          </a:p>
          <a:p>
            <a:r>
              <a:rPr lang="pt-BR" sz="2600" dirty="0" smtClean="0"/>
              <a:t>A coleta de dados será feita a   partir dos prontuários e caderneta da criança, livro de registro de vacinas.</a:t>
            </a:r>
          </a:p>
          <a:p>
            <a:pPr>
              <a:buNone/>
            </a:pPr>
            <a:endParaRPr lang="pt-BR" sz="2600" dirty="0" smtClean="0"/>
          </a:p>
          <a:p>
            <a:r>
              <a:rPr lang="pt-BR" sz="2600" dirty="0" smtClean="0"/>
              <a:t>Estes dados recolhidos serão preenchidos numa ficha espelho ofertada pelo curso e  desta forma registrar as ações e lograr seu monitoramento.</a:t>
            </a:r>
          </a:p>
          <a:p>
            <a:pPr>
              <a:buNone/>
            </a:pPr>
            <a:endParaRPr lang="pt-BR" sz="2600" dirty="0" smtClean="0"/>
          </a:p>
          <a:p>
            <a:r>
              <a:rPr lang="pt-BR" sz="2600" dirty="0" smtClean="0"/>
              <a:t> Durante o desenvolvimento do projeto seja necessário alguns ajustes e tenhamos que repensar algumas ações  dependendo  dos recursos e  outros aspectos disponíveis, para alcançar os objetivos e metas  traçados</a:t>
            </a:r>
            <a:r>
              <a:rPr lang="pt-BR" sz="2200" dirty="0" smtClean="0"/>
              <a:t>.</a:t>
            </a:r>
          </a:p>
          <a:p>
            <a:pPr>
              <a:buNone/>
            </a:pPr>
            <a:r>
              <a:rPr lang="pt-BR" sz="2200" dirty="0" smtClean="0"/>
              <a:t> </a:t>
            </a:r>
          </a:p>
          <a:p>
            <a:pPr>
              <a:buNone/>
            </a:pPr>
            <a:endParaRPr lang="pt-BR" sz="2000" dirty="0" smtClean="0"/>
          </a:p>
          <a:p>
            <a:pPr>
              <a:buNone/>
            </a:pPr>
            <a:endParaRPr lang="pt-BR" sz="2000" dirty="0" smtClean="0">
              <a:latin typeface="Arial Narrow" pitchFamily="34" charset="0"/>
            </a:endParaRPr>
          </a:p>
          <a:p>
            <a:pPr>
              <a:buNone/>
            </a:pPr>
            <a:endParaRPr lang="pt-BR" sz="2000" dirty="0">
              <a:latin typeface="Arial Narrow" pitchFamily="34" charset="0"/>
            </a:endParaRPr>
          </a:p>
        </p:txBody>
      </p:sp>
      <p:pic>
        <p:nvPicPr>
          <p:cNvPr id="4" name="Imagem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 l="19225" t="18695" r="19223" b="18871"/>
          <a:stretch/>
        </p:blipFill>
        <p:spPr bwMode="auto">
          <a:xfrm>
            <a:off x="571472" y="285728"/>
            <a:ext cx="1104900" cy="11207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/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2"/>
                </a:solidFill>
              </a:rPr>
              <a:t>Objetivos específicos e metas</a:t>
            </a:r>
            <a:endParaRPr lang="pt-BR" dirty="0">
              <a:solidFill>
                <a:schemeClr val="tx2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pt-BR" sz="6000" b="1" dirty="0">
                <a:solidFill>
                  <a:schemeClr val="tx2"/>
                </a:solidFill>
              </a:rPr>
              <a:t> </a:t>
            </a:r>
            <a:r>
              <a:rPr lang="pt-BR" sz="7200" b="1" dirty="0">
                <a:solidFill>
                  <a:schemeClr val="tx2"/>
                </a:solidFill>
              </a:rPr>
              <a:t>Objetivo 1</a:t>
            </a:r>
            <a:r>
              <a:rPr lang="pt-BR" sz="7200" dirty="0">
                <a:solidFill>
                  <a:schemeClr val="tx2"/>
                </a:solidFill>
              </a:rPr>
              <a:t>.  Ampliar a cobertura do Programa de Saúde da Criança</a:t>
            </a:r>
            <a:r>
              <a:rPr lang="pt-BR" sz="7200" dirty="0" smtClean="0">
                <a:solidFill>
                  <a:schemeClr val="tx2"/>
                </a:solidFill>
              </a:rPr>
              <a:t>.</a:t>
            </a:r>
            <a:endParaRPr lang="pt-BR" sz="7200" b="1" dirty="0">
              <a:solidFill>
                <a:schemeClr val="tx2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pt-BR" sz="7200" b="1" dirty="0" smtClean="0"/>
              <a:t> Meta</a:t>
            </a:r>
            <a:r>
              <a:rPr lang="pt-BR" sz="7200" dirty="0"/>
              <a:t>: 1.1   Ampliar a cobertura da atenção à saúde para 80% das crianças entre zero e 72 meses pertencentes à área de abrangência da unidade saúde</a:t>
            </a:r>
            <a:r>
              <a:rPr lang="pt-BR" sz="9600" dirty="0"/>
              <a:t>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pt-BR" sz="9600" b="1" dirty="0"/>
              <a:t> </a:t>
            </a:r>
            <a:endParaRPr lang="pt-BR" sz="9600" dirty="0"/>
          </a:p>
          <a:p>
            <a:pPr marL="0" indent="0">
              <a:buNone/>
            </a:pPr>
            <a:r>
              <a:rPr lang="pt-BR" sz="9600" dirty="0"/>
              <a:t> </a:t>
            </a:r>
          </a:p>
          <a:p>
            <a:pPr marL="0" indent="0">
              <a:buNone/>
            </a:pPr>
            <a:r>
              <a:rPr lang="pt-BR" dirty="0"/>
              <a:t> </a:t>
            </a:r>
          </a:p>
          <a:p>
            <a:pPr marL="0" indent="0">
              <a:buNone/>
            </a:pPr>
            <a:r>
              <a:rPr lang="pt-BR" dirty="0"/>
              <a:t> </a:t>
            </a:r>
          </a:p>
        </p:txBody>
      </p:sp>
      <p:pic>
        <p:nvPicPr>
          <p:cNvPr id="4" name="Imagem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9225" t="18695" r="19223" b="18871"/>
          <a:stretch/>
        </p:blipFill>
        <p:spPr bwMode="auto">
          <a:xfrm>
            <a:off x="107504" y="260648"/>
            <a:ext cx="1104900" cy="11201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sp>
        <p:nvSpPr>
          <p:cNvPr id="8" name="CaixaDeTexto 7"/>
          <p:cNvSpPr txBox="1"/>
          <p:nvPr/>
        </p:nvSpPr>
        <p:spPr>
          <a:xfrm>
            <a:off x="5508104" y="458112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). 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603106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5240" y="116632"/>
            <a:ext cx="8229600" cy="648072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sz="2400" b="1" dirty="0" smtClean="0"/>
              <a:t>   </a:t>
            </a:r>
            <a:r>
              <a:rPr lang="pt-BR" sz="2400" b="1" dirty="0" smtClean="0">
                <a:solidFill>
                  <a:schemeClr val="tx2"/>
                </a:solidFill>
              </a:rPr>
              <a:t>Objetivo 2</a:t>
            </a:r>
            <a:r>
              <a:rPr lang="pt-BR" sz="2400" dirty="0" smtClean="0">
                <a:solidFill>
                  <a:schemeClr val="tx2"/>
                </a:solidFill>
              </a:rPr>
              <a:t>. Melhorar a qualidade do atendimento à criança</a:t>
            </a:r>
            <a:r>
              <a:rPr lang="pt-BR" sz="2400" dirty="0" smtClean="0"/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2400" b="1" dirty="0" smtClean="0"/>
              <a:t>   </a:t>
            </a:r>
            <a:r>
              <a:rPr lang="pt-BR" sz="2400" dirty="0" smtClean="0"/>
              <a:t> Meta</a:t>
            </a:r>
            <a:r>
              <a:rPr lang="pt-BR" sz="2400" b="1" dirty="0" smtClean="0"/>
              <a:t>:</a:t>
            </a:r>
            <a:r>
              <a:rPr lang="pt-BR" sz="2400" dirty="0" smtClean="0"/>
              <a:t> 2.1. Realizar a primeira consulta na primeira semana de vida para 100% das crianças cadastradas.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2400" dirty="0" smtClean="0"/>
              <a:t>  2.2 Monitorar o crescimento em 100% das crianças.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2400" dirty="0" smtClean="0"/>
              <a:t>  2.3. Monitorar 100% das crianças com déficit de peso.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2400" dirty="0" smtClean="0"/>
              <a:t>  2.4. Monitorar 100 % das crianças com excesso de peso.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2400" dirty="0" smtClean="0"/>
              <a:t>  2.5. Monitorar o desenvolvimento em 100 % das crianças.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2400" dirty="0" smtClean="0"/>
              <a:t>  2.6. Vacinar 100% das crianças de acordo com a idade.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2400" dirty="0" smtClean="0"/>
              <a:t>  2.7. Realizar suplementação de ferro em 100 % das crianças de 6 a 24 meses.</a:t>
            </a:r>
          </a:p>
          <a:p>
            <a:pPr marL="0" indent="0">
              <a:buNone/>
            </a:pPr>
            <a:endParaRPr lang="pt-BR" sz="2400" dirty="0"/>
          </a:p>
        </p:txBody>
      </p:sp>
      <p:pic>
        <p:nvPicPr>
          <p:cNvPr id="4" name="Imagem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9225" t="18695" r="19223" b="18871"/>
          <a:stretch/>
        </p:blipFill>
        <p:spPr bwMode="auto">
          <a:xfrm>
            <a:off x="95137" y="0"/>
            <a:ext cx="660439" cy="98072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</p:spTree>
    <p:extLst>
      <p:ext uri="{BB962C8B-B14F-4D97-AF65-F5344CB8AC3E}">
        <p14:creationId xmlns="" xmlns:p14="http://schemas.microsoft.com/office/powerpoint/2010/main" val="1393087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616624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pt-BR" sz="2400" dirty="0" smtClean="0"/>
              <a:t>  2.8. Realizar triagem auditiva em 100% das crianças.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pt-BR" sz="2400" dirty="0" smtClean="0"/>
              <a:t> 2.9. Realizar teste do pezinho em 100% das crianças até 7 dias de vida.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pt-BR" sz="2400" dirty="0" smtClean="0"/>
              <a:t>  2.10. Realizar avaliação da necessidade de atendimento odontológico em 100% das crianças de 6 e 72 meses.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pt-BR" sz="2400" dirty="0" smtClean="0"/>
              <a:t> 2.11. Realizar primeira consulta odontológica para 100 % das crianças de 6 a      72 meses de idade moradoras da área de abrangência,  cadastradas na unidade de saúde.</a:t>
            </a:r>
            <a:endParaRPr lang="pt-BR" sz="2400" dirty="0"/>
          </a:p>
        </p:txBody>
      </p:sp>
      <p:pic>
        <p:nvPicPr>
          <p:cNvPr id="4" name="Imagem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9225" t="18695" r="19223" b="18871"/>
          <a:stretch/>
        </p:blipFill>
        <p:spPr bwMode="auto">
          <a:xfrm>
            <a:off x="0" y="0"/>
            <a:ext cx="755576" cy="76470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</p:spTree>
    <p:extLst>
      <p:ext uri="{BB962C8B-B14F-4D97-AF65-F5344CB8AC3E}">
        <p14:creationId xmlns="" xmlns:p14="http://schemas.microsoft.com/office/powerpoint/2010/main" val="302536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725</TotalTime>
  <Words>1704</Words>
  <Application>Microsoft Office PowerPoint</Application>
  <PresentationFormat>Apresentação na tela (4:3)</PresentationFormat>
  <Paragraphs>239</Paragraphs>
  <Slides>29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0" baseType="lpstr">
      <vt:lpstr>Tema do Office</vt:lpstr>
      <vt:lpstr>UNIVERSIDADE ABERTA DO SUS UNIVERSIDADE FEDERAL DE PELOTAS Especialização em Saúde da Família</vt:lpstr>
      <vt:lpstr>Introdução</vt:lpstr>
      <vt:lpstr>Objetivo geral</vt:lpstr>
      <vt:lpstr>Ações</vt:lpstr>
      <vt:lpstr>Ações</vt:lpstr>
      <vt:lpstr>Logística </vt:lpstr>
      <vt:lpstr>Objetivos específicos e metas</vt:lpstr>
      <vt:lpstr>Slide 8</vt:lpstr>
      <vt:lpstr>Slide 9</vt:lpstr>
      <vt:lpstr>Slide 10</vt:lpstr>
      <vt:lpstr>Slide 11</vt:lpstr>
      <vt:lpstr>Resultados    Melhorar a cobertura do Programa de Saúde da Criança Meta 1.1: Ampliar a cobertura da atenção à saúde para 80 % das crianças entre 0-72 meses pertencentes á área de abrangência da unidade saúde. Indicador: Proporção de criança entre 0-72 meses inscritas no programa de saúde da criança da unidade básica de saúde </vt:lpstr>
      <vt:lpstr>  Melhorar a qualidade do atendimento a criança  </vt:lpstr>
      <vt:lpstr>  Meta 2.4: Monitorar 100% das crianças com excesso de peso Indicador: Proporção de crianças com excesso de peso monitorado      </vt:lpstr>
      <vt:lpstr>Meta 2.5: Monitorar o desenvolvimento em 100% das crianças Indicador: Proporção de crianças com monitoramento de desenvolvimento. . </vt:lpstr>
      <vt:lpstr>        Meta 2.7: Realizar suplementação de ferro em 100% das crianças de 6- 24 meses Indicador: Proporção de crianças de 6-24 meses com suplementação de ferro </vt:lpstr>
      <vt:lpstr>Meta 2.8: Realizar triagem auditiva em 100% das crianças.   Indicador: Proporção de crianças com triagem auditiva     </vt:lpstr>
      <vt:lpstr>Slide 18</vt:lpstr>
      <vt:lpstr>     Ao analisar este indicador observamos que foi melhorando com a evolução do projeto. No primeiro mês de 22 crianças cadastradas na faixa etária sete (31,8 %) tiveram a primeira consulta odontológica realizada. No segundo mês de 36 crianças 17 (47,2 %) realizaram consulta, nas últimas quatro semanas da intervenção de 57 crianças 37 foram avaliadas perfazendo um total de 64,9%. </vt:lpstr>
      <vt:lpstr>        Melhorar a adesão ao programa de saúde da criança  Meta 3.1: Fazer busca ativa de 100% das crianças faltosas às consultas. Indicador: Proporção de busca ativa realizada ás crianças faltosas ás consultas no programa de saúde da crianças </vt:lpstr>
      <vt:lpstr>   Melhorar o registro das informações.     Meta 4.1: Manter registro na ficha espelho de acompanhamento/espelho da saúde da criança de 100% das crianças que consultam que consultam no serviço. Indicador: Proporção de crianças com registro atualizado</vt:lpstr>
      <vt:lpstr>Mapear as crianças de risco pertencentes a área de abrangência   Meta 5.1: Realizar avaliação de risco em 100% das crianças cadastradas no programa Indicador: Proporção de crianças com avaliação de risco . Realizou-se a avaliação de risco em 100% das crianças acompanhadas nas 12 semanas, no primeiro mês foram 23 (100%) crianças com a primeira consulta na primeira semana de vida, no segundo mês 38 crianças (100%) e o terceiro mês as 60 crianças (100%).</vt:lpstr>
      <vt:lpstr>Promover a saúde da criança. </vt:lpstr>
      <vt:lpstr>   Meta 6.2: Colocar 100% das crianças para mamar durante a primeira consulta. Indicador: Número de crianças colocadas para mamar durante a primeira consulta</vt:lpstr>
      <vt:lpstr>Meta 6.3: Fornecer orientações nutricionais de acordo com faixa etária para 100% das crianças. Indicador: Proporção de crianças cujas mães receberam orientações nutricionais de acordo coma faixa etária. </vt:lpstr>
      <vt:lpstr> Importância da intervenção para a equipe ,o serviço e a comunidade</vt:lpstr>
      <vt:lpstr>   A intervenção será incorporada a rotina de serviço e para alcançar a manutenção desta importante ação de saúde temos que manter as diferentes atividades planejadas durante a intervenção como acolhimento, cadastramento de crianças, continuar capacitando a equipe e os ACS entre outros aspectos.</vt:lpstr>
      <vt:lpstr>    Reflexão crítica sobre o processo pessoal de aprendizagem  A realização do projeto de intervenção proposto pelo Curso de Especialização em Saúde da Família constituiu um desafio. A proposta de realizar um projeto aqui no Brasil era algo novo para mim, em primeiro lugar porque existem diferenças no sistema de saúde com meu país e por ser dois sistemas sociais diferentes</vt:lpstr>
      <vt:lpstr>MUITO OBRIDADO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ABERTA DO SUS UNIVERSIDADE FEDERAL DE PELOTAS Especialização em Saúde da Família</dc:title>
  <dc:creator>Maricela</dc:creator>
  <cp:lastModifiedBy>Raul Martin</cp:lastModifiedBy>
  <cp:revision>74</cp:revision>
  <dcterms:created xsi:type="dcterms:W3CDTF">2015-06-21T00:32:01Z</dcterms:created>
  <dcterms:modified xsi:type="dcterms:W3CDTF">2015-06-24T22:10:18Z</dcterms:modified>
</cp:coreProperties>
</file>