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65" r:id="rId4"/>
    <p:sldId id="269" r:id="rId5"/>
    <p:sldId id="266" r:id="rId6"/>
    <p:sldId id="268" r:id="rId7"/>
    <p:sldId id="267" r:id="rId8"/>
    <p:sldId id="258" r:id="rId9"/>
    <p:sldId id="271" r:id="rId10"/>
    <p:sldId id="259" r:id="rId11"/>
    <p:sldId id="272" r:id="rId12"/>
    <p:sldId id="273" r:id="rId13"/>
    <p:sldId id="299" r:id="rId14"/>
    <p:sldId id="302" r:id="rId15"/>
    <p:sldId id="300" r:id="rId16"/>
    <p:sldId id="301" r:id="rId17"/>
    <p:sldId id="261" r:id="rId18"/>
    <p:sldId id="276" r:id="rId19"/>
    <p:sldId id="275" r:id="rId20"/>
    <p:sldId id="277" r:id="rId21"/>
    <p:sldId id="278" r:id="rId22"/>
    <p:sldId id="279" r:id="rId23"/>
    <p:sldId id="283" r:id="rId24"/>
    <p:sldId id="284" r:id="rId25"/>
    <p:sldId id="281" r:id="rId26"/>
    <p:sldId id="282" r:id="rId27"/>
    <p:sldId id="285" r:id="rId28"/>
    <p:sldId id="280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62" r:id="rId42"/>
    <p:sldId id="270" r:id="rId43"/>
    <p:sldId id="274" r:id="rId44"/>
    <p:sldId id="298" r:id="rId45"/>
    <p:sldId id="263" r:id="rId46"/>
    <p:sldId id="304" r:id="rId47"/>
    <p:sldId id="264" r:id="rId48"/>
    <p:sldId id="303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>
        <p:scale>
          <a:sx n="74" d="100"/>
          <a:sy n="74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&#225;bio\Downloads\Coleta%20de%20Dados%20-%20Dem&#243;stenes%20%20-%20FINALxlsx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&#225;bio\Downloads\Coleta%20de%20Dados%20-%20Dem&#243;stenes%20%20-%20FINALxlsx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&#225;bio\Downloads\Coleta%20de%20Dados%20-%20Dem&#243;stenes%20%20-%20FINALxlsx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UFPEL%20EAD\Turma%206\Unidades%20do%20Curso\Unidade%204\semana%206\Demostenes\Coleta%20de%20Dados%20-%20Dem&#243;stenes%20%20-%20FINALxlsx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&#225;bio\Downloads\Coleta%20de%20Dados%20-%20Dem&#243;stenes%20%20-%20FINALxlsx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&#225;bio\Downloads\Coleta%20de%20Dados%20-%20Dem&#243;stenes%20%20-%20FINALxlsx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&#225;bio\Downloads\Coleta%20de%20Dados%20-%20Dem&#243;stenes%20%20-%20FINALxlsx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&#225;bio\Downloads\Coleta%20de%20Dados%20-%20Dem&#243;stenes%20%20-%20FINALxlsx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&#225;bio\Downloads\Coleta%20de%20Dados%20-%20Dem&#243;stenes%20%20-%20FINALxlsx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&#225;bio\Downloads\Coleta%20de%20Dados%20-%20Dem&#243;stenes%20%20-%20FINALxlsx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&#225;bio\Downloads\Coleta%20de%20Dados%20-%20Dem&#243;stenes%20%20-%20FINALxlsx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&#225;bio\Downloads\Coleta%20de%20Dados%20-%20Dem&#243;stenes%20%20-%20FINALxls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693559898681564"/>
          <c:y val="0.3357670217107338"/>
          <c:w val="0.84677502714590591"/>
          <c:h val="0.5401469479694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5.4203539823008913E-2</c:v>
                </c:pt>
                <c:pt idx="1">
                  <c:v>0.11061946902654868</c:v>
                </c:pt>
                <c:pt idx="2">
                  <c:v>0.1603982300884958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05936"/>
        <c:axId val="346635760"/>
      </c:barChart>
      <c:catAx>
        <c:axId val="1950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6635760"/>
        <c:crosses val="autoZero"/>
        <c:auto val="1"/>
        <c:lblAlgn val="ctr"/>
        <c:lblOffset val="100"/>
        <c:noMultiLvlLbl val="0"/>
      </c:catAx>
      <c:valAx>
        <c:axId val="34663576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5059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10193591995071"/>
          <c:y val="0.34866030838537332"/>
          <c:w val="0.83439663448081514"/>
          <c:h val="0.521074746597920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Indicadores!$C$52</c:f>
              <c:strCache>
                <c:ptCount val="1"/>
                <c:pt idx="0">
                  <c:v>Proporção de mulheres entre 25 e 64 anos com pesquisa de sinais de alerta para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Indicadores!$D$51:$F$51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Indicadores!$D$52:$F$52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2317208"/>
        <c:axId val="342314856"/>
      </c:barChart>
      <c:catAx>
        <c:axId val="342317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2314856"/>
        <c:crosses val="autoZero"/>
        <c:auto val="1"/>
        <c:lblAlgn val="ctr"/>
        <c:lblOffset val="100"/>
        <c:noMultiLvlLbl val="0"/>
      </c:catAx>
      <c:valAx>
        <c:axId val="34231485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231720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421065399943873"/>
          <c:y val="0.28417266187050455"/>
          <c:w val="0.8378955981657068"/>
          <c:h val="0.600719424460432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Indicadores!$C$57</c:f>
              <c:strCache>
                <c:ptCount val="1"/>
                <c:pt idx="0">
                  <c:v>Proporção de mulheres entre 50 e 69 anos com avaliação de risco para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Indicadores!$D$56:$F$56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Indicadores!$D$57:$F$57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1566416"/>
        <c:axId val="381566808"/>
      </c:barChart>
      <c:catAx>
        <c:axId val="381566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1566808"/>
        <c:crosses val="autoZero"/>
        <c:auto val="1"/>
        <c:lblAlgn val="ctr"/>
        <c:lblOffset val="100"/>
        <c:noMultiLvlLbl val="0"/>
      </c:catAx>
      <c:valAx>
        <c:axId val="38156680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156641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277559334362394"/>
          <c:y val="3.419539843024273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693559898681562"/>
          <c:y val="0.39194279398034843"/>
          <c:w val="0.84677502714590591"/>
          <c:h val="0.490844246666976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Indicadores!$C$63</c:f>
              <c:strCache>
                <c:ptCount val="1"/>
                <c:pt idx="0">
                  <c:v>Proporção de mulheres entre 25 e 64 anos que receberam orientação sobre DSTs e fatores de risco para câncer de colo de útero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Indicadores!$D$62:$F$62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Indicadores!$D$63:$F$63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4041368"/>
        <c:axId val="384042936"/>
      </c:barChart>
      <c:catAx>
        <c:axId val="384041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4042936"/>
        <c:crosses val="autoZero"/>
        <c:auto val="1"/>
        <c:lblAlgn val="ctr"/>
        <c:lblOffset val="100"/>
        <c:noMultiLvlLbl val="0"/>
      </c:catAx>
      <c:valAx>
        <c:axId val="38404293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404136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740890688259108"/>
          <c:y val="0.29924353117428382"/>
          <c:w val="0.84615384615384748"/>
          <c:h val="0.57954759835019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5.1136363636363653E-2</c:v>
                </c:pt>
                <c:pt idx="1">
                  <c:v>9.6590909090909158E-2</c:v>
                </c:pt>
                <c:pt idx="2">
                  <c:v>0.17329545454545475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5069120"/>
        <c:axId val="385071080"/>
      </c:barChart>
      <c:catAx>
        <c:axId val="38506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5071080"/>
        <c:crosses val="autoZero"/>
        <c:auto val="1"/>
        <c:lblAlgn val="ctr"/>
        <c:lblOffset val="100"/>
        <c:noMultiLvlLbl val="0"/>
      </c:catAx>
      <c:valAx>
        <c:axId val="38507108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50691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447283028586149"/>
          <c:y val="0.31727032061966937"/>
          <c:w val="0.83755446819469481"/>
          <c:h val="0.55421904108245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mulheres com amostras satisfatórias do exame citopatológico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0.99310344827586206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4041760"/>
        <c:axId val="384042544"/>
      </c:barChart>
      <c:catAx>
        <c:axId val="38404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4042544"/>
        <c:crosses val="autoZero"/>
        <c:auto val="1"/>
        <c:lblAlgn val="ctr"/>
        <c:lblOffset val="100"/>
        <c:noMultiLvlLbl val="0"/>
      </c:catAx>
      <c:valAx>
        <c:axId val="3840425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40417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14993354783424179"/>
          <c:y val="3.2407396443865664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115001879934802"/>
          <c:y val="0.29699248120300836"/>
          <c:w val="0.84188996114801362"/>
          <c:h val="0.582706766917292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mulheres com exame citopatológico alterado que não retornaram para conhecer resultado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Indicadores!$D$20:$F$20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Indicadores!$D$21:$F$21</c:f>
              <c:numCache>
                <c:formatCode>0.0%</c:formatCode>
                <c:ptCount val="3"/>
                <c:pt idx="0">
                  <c:v>0.30000000000000016</c:v>
                </c:pt>
                <c:pt idx="1">
                  <c:v>0.14285714285714296</c:v>
                </c:pt>
                <c:pt idx="2">
                  <c:v>0.14814814814814825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47832"/>
        <c:axId val="19351360"/>
      </c:barChart>
      <c:catAx>
        <c:axId val="19347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351360"/>
        <c:crosses val="autoZero"/>
        <c:auto val="1"/>
        <c:lblAlgn val="ctr"/>
        <c:lblOffset val="100"/>
        <c:noMultiLvlLbl val="0"/>
      </c:catAx>
      <c:valAx>
        <c:axId val="1935136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34783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033195020746888"/>
          <c:y val="0.39271332694151484"/>
          <c:w val="0.84232365145228261"/>
          <c:h val="0.47773373792885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mulheres que não retornaram para resultado de exame citopatológico e e foi feita busca ativa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Indicadores!$D$31:$F$31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Indicadores!$D$32:$F$32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192728"/>
        <c:axId val="389193512"/>
      </c:barChart>
      <c:catAx>
        <c:axId val="389192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9193512"/>
        <c:crosses val="autoZero"/>
        <c:auto val="1"/>
        <c:lblAlgn val="ctr"/>
        <c:lblOffset val="100"/>
        <c:noMultiLvlLbl val="0"/>
      </c:catAx>
      <c:valAx>
        <c:axId val="38919351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91927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033195020746888"/>
          <c:y val="0.28832168168639138"/>
          <c:w val="0.84232365145228261"/>
          <c:h val="0.59489157107445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mulheres com mamografia alterada que não retornaram para conhecer resultado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Indicadores!$D$26:$F$26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Indicadores!$D$27:$F$27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191944"/>
        <c:axId val="389192336"/>
      </c:barChart>
      <c:catAx>
        <c:axId val="389191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9192336"/>
        <c:crosses val="autoZero"/>
        <c:auto val="1"/>
        <c:lblAlgn val="ctr"/>
        <c:lblOffset val="100"/>
        <c:noMultiLvlLbl val="0"/>
      </c:catAx>
      <c:valAx>
        <c:axId val="38919233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919194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394957983193279"/>
          <c:y val="0.31372669166165729"/>
          <c:w val="0.83823529411764708"/>
          <c:h val="0.560786461345210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mulheres que não retornaram para resultado de mamografia e e foi feita busca ativa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Indicadores!$D$36:$F$36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Indicadores!$D$37:$F$37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6284672"/>
        <c:axId val="346281928"/>
      </c:barChart>
      <c:catAx>
        <c:axId val="346284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6281928"/>
        <c:crosses val="autoZero"/>
        <c:auto val="1"/>
        <c:lblAlgn val="ctr"/>
        <c:lblOffset val="100"/>
        <c:noMultiLvlLbl val="0"/>
      </c:catAx>
      <c:valAx>
        <c:axId val="34628192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628467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421065399943873"/>
          <c:y val="0.31854838709677485"/>
          <c:w val="0.8378955981657068"/>
          <c:h val="0.552419354838709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Indicadores!$C$42</c:f>
              <c:strCache>
                <c:ptCount val="1"/>
                <c:pt idx="0">
                  <c:v>Proporção de mulheres com registro adequado do exame citopatológico de colo de útero.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Indicadores!$D$41:$F$41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Indicadores!$D$42:$F$42</c:f>
              <c:numCache>
                <c:formatCode>0.0%</c:formatCode>
                <c:ptCount val="3"/>
                <c:pt idx="0">
                  <c:v>0.45945945945945948</c:v>
                </c:pt>
                <c:pt idx="1">
                  <c:v>0.51633986928104558</c:v>
                </c:pt>
                <c:pt idx="2">
                  <c:v>0.51555555555555554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204784"/>
        <c:axId val="255206352"/>
      </c:barChart>
      <c:catAx>
        <c:axId val="25520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5206352"/>
        <c:crosses val="autoZero"/>
        <c:auto val="1"/>
        <c:lblAlgn val="ctr"/>
        <c:lblOffset val="100"/>
        <c:noMultiLvlLbl val="0"/>
      </c:catAx>
      <c:valAx>
        <c:axId val="25520635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520478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97478991596637"/>
          <c:y val="0.26693227091633465"/>
          <c:w val="0.83613445378151263"/>
          <c:h val="0.609561752988047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mulheres com registro adequado da mamografia.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Indicadores!$D$46:$F$46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Indicadores!$D$47:$F$47</c:f>
              <c:numCache>
                <c:formatCode>0.0%</c:formatCode>
                <c:ptCount val="3"/>
                <c:pt idx="0">
                  <c:v>0.27777777777777801</c:v>
                </c:pt>
                <c:pt idx="1">
                  <c:v>0.25757575757575757</c:v>
                </c:pt>
                <c:pt idx="2">
                  <c:v>0.31428571428571445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7461096"/>
        <c:axId val="387458352"/>
      </c:barChart>
      <c:catAx>
        <c:axId val="387461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7458352"/>
        <c:crosses val="autoZero"/>
        <c:auto val="1"/>
        <c:lblAlgn val="ctr"/>
        <c:lblOffset val="100"/>
        <c:noMultiLvlLbl val="0"/>
      </c:catAx>
      <c:valAx>
        <c:axId val="38745835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746109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23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90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4691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737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957745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41371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87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44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3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72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3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7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6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42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9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9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2400" b="1" dirty="0" smtClean="0"/>
              <a:t>Universidade </a:t>
            </a:r>
            <a:r>
              <a:rPr lang="pt-BR" sz="2400" b="1" dirty="0"/>
              <a:t>Aberta do SUS – UNASUS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dirty="0"/>
              <a:t>Universidade Federal de Pelotas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dirty="0"/>
              <a:t>Departamento de Medicina Social 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dirty="0"/>
              <a:t>Especialização em Saúde da </a:t>
            </a:r>
            <a:r>
              <a:rPr lang="pt-BR" sz="2400" b="1" dirty="0" smtClean="0"/>
              <a:t>Família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dirty="0"/>
              <a:t>Turma </a:t>
            </a:r>
            <a:r>
              <a:rPr lang="pt-BR" sz="2400" b="1" dirty="0" smtClean="0"/>
              <a:t>6</a:t>
            </a:r>
            <a:br>
              <a:rPr lang="pt-BR" sz="2400" b="1" dirty="0" smtClean="0"/>
            </a:br>
            <a:r>
              <a:rPr lang="pt-BR" sz="2400" b="1" dirty="0" smtClean="0"/>
              <a:t>Trabalho de conclusão de curso</a:t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31830" y="4365939"/>
            <a:ext cx="8138935" cy="1414530"/>
          </a:xfrm>
        </p:spPr>
        <p:txBody>
          <a:bodyPr>
            <a:noAutofit/>
          </a:bodyPr>
          <a:lstStyle/>
          <a:p>
            <a:r>
              <a:rPr lang="pt-BR" sz="1600" b="1" dirty="0"/>
              <a:t>Organização e qualificação das estratégias de controle dos cânceres de colo do útero e da mama na Unidade de Saúde da Família Santa Maria Gorete do município de Currais </a:t>
            </a:r>
            <a:r>
              <a:rPr lang="pt-BR" sz="1600" b="1" dirty="0" smtClean="0"/>
              <a:t>Novos-RN</a:t>
            </a:r>
          </a:p>
          <a:p>
            <a:pPr algn="r"/>
            <a:r>
              <a:rPr lang="pt-BR" sz="1600" b="1" dirty="0" smtClean="0"/>
              <a:t> Demóstenes Ferreira de Medeiros Neto</a:t>
            </a:r>
          </a:p>
          <a:p>
            <a:pPr algn="r"/>
            <a:r>
              <a:rPr lang="pt-BR" sz="1600" b="1" dirty="0" smtClean="0"/>
              <a:t>Orientador: Fábio de Jesus Santos</a:t>
            </a:r>
            <a:endParaRPr lang="pt-BR" sz="1600" dirty="0"/>
          </a:p>
        </p:txBody>
      </p:sp>
      <p:pic>
        <p:nvPicPr>
          <p:cNvPr id="16" name="Imagem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6071" y="1280519"/>
            <a:ext cx="2112135" cy="2468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8073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25014" y="1996225"/>
            <a:ext cx="9379598" cy="3914997"/>
          </a:xfrm>
        </p:spPr>
        <p:txBody>
          <a:bodyPr>
            <a:normAutofit/>
          </a:bodyPr>
          <a:lstStyle/>
          <a:p>
            <a:r>
              <a:rPr lang="pt-BR" sz="2400" dirty="0" smtClean="0"/>
              <a:t>Intervenção em Saúde da Mulher</a:t>
            </a:r>
          </a:p>
          <a:p>
            <a:endParaRPr lang="pt-BR" sz="2400" dirty="0" smtClean="0"/>
          </a:p>
          <a:p>
            <a:r>
              <a:rPr lang="pt-BR" sz="2400" dirty="0"/>
              <a:t>Caderno de Atenção Básica – controle dos cânceres do colo e da </a:t>
            </a:r>
            <a:r>
              <a:rPr lang="pt-BR" sz="2400" dirty="0" smtClean="0"/>
              <a:t>mama, ministério </a:t>
            </a:r>
            <a:r>
              <a:rPr lang="pt-BR" sz="2400" dirty="0"/>
              <a:t>da </a:t>
            </a:r>
            <a:r>
              <a:rPr lang="pt-BR" sz="2400" dirty="0" smtClean="0"/>
              <a:t>saúde, 2013</a:t>
            </a:r>
          </a:p>
          <a:p>
            <a:endParaRPr lang="pt-BR" sz="2400" dirty="0" smtClean="0"/>
          </a:p>
          <a:p>
            <a:r>
              <a:rPr lang="pt-BR" sz="2400" dirty="0" smtClean="0"/>
              <a:t>Público alvo: mulheres entre </a:t>
            </a:r>
            <a:r>
              <a:rPr lang="pt-BR" sz="2400" dirty="0"/>
              <a:t>25 e 64 anos de idade para as ações de detecção precoce do câncer de colo de útero </a:t>
            </a:r>
            <a:r>
              <a:rPr lang="pt-BR" sz="2400" dirty="0" smtClean="0"/>
              <a:t>e </a:t>
            </a:r>
            <a:r>
              <a:rPr lang="pt-BR" sz="2400" dirty="0"/>
              <a:t>entre 50 e 69 anos para as ações de detecção precoce do câncer de mama</a:t>
            </a:r>
            <a:r>
              <a:rPr lang="pt-BR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5047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Qualificação da Prática Clínica.</a:t>
            </a:r>
          </a:p>
          <a:p>
            <a:pPr lvl="1"/>
            <a:r>
              <a:rPr lang="pt-BR" sz="2000" dirty="0"/>
              <a:t>Ficha espelho</a:t>
            </a:r>
          </a:p>
          <a:p>
            <a:pPr lvl="1"/>
            <a:r>
              <a:rPr lang="pt-BR" sz="2000" dirty="0"/>
              <a:t>Capacitação da Equipe</a:t>
            </a:r>
          </a:p>
          <a:p>
            <a:pPr lvl="1"/>
            <a:endParaRPr lang="pt-BR" sz="2000" dirty="0"/>
          </a:p>
          <a:p>
            <a:r>
              <a:rPr lang="pt-BR" sz="2400" dirty="0" smtClean="0"/>
              <a:t>Monitoramento e Avaliação</a:t>
            </a:r>
          </a:p>
          <a:p>
            <a:pPr lvl="1"/>
            <a:r>
              <a:rPr lang="pt-BR" sz="2000" dirty="0" smtClean="0"/>
              <a:t>Planilha de coleta de dados</a:t>
            </a:r>
          </a:p>
          <a:p>
            <a:pPr lvl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013551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Organização e Gestão do Serviço</a:t>
            </a:r>
          </a:p>
          <a:p>
            <a:pPr lvl="1"/>
            <a:r>
              <a:rPr lang="pt-BR" sz="2000" dirty="0"/>
              <a:t>Carta convite</a:t>
            </a:r>
          </a:p>
          <a:p>
            <a:pPr lvl="1"/>
            <a:r>
              <a:rPr lang="pt-BR" sz="2000" dirty="0"/>
              <a:t>Ficha arquivo</a:t>
            </a:r>
          </a:p>
          <a:p>
            <a:pPr lvl="1"/>
            <a:endParaRPr lang="pt-BR" sz="2000" dirty="0"/>
          </a:p>
          <a:p>
            <a:r>
              <a:rPr lang="pt-BR" sz="2400" dirty="0"/>
              <a:t>Engajamento Público</a:t>
            </a:r>
          </a:p>
          <a:p>
            <a:pPr lvl="1"/>
            <a:r>
              <a:rPr lang="pt-BR" sz="2000" dirty="0"/>
              <a:t>Caderneta de saúde da mulher</a:t>
            </a:r>
          </a:p>
          <a:p>
            <a:pPr lvl="1"/>
            <a:r>
              <a:rPr lang="pt-BR" sz="2000" dirty="0"/>
              <a:t>Momentos de educação continuada em saúde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609586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624110"/>
            <a:ext cx="6666985" cy="589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308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4" y="1442434"/>
            <a:ext cx="5937160" cy="4559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1442433"/>
            <a:ext cx="6143625" cy="4559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0746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624110"/>
            <a:ext cx="7967751" cy="5673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5208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624109"/>
            <a:ext cx="8173814" cy="5725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3761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Meta – Ampliação da cobertura</a:t>
            </a:r>
          </a:p>
          <a:p>
            <a:pPr lvl="1"/>
            <a:r>
              <a:rPr lang="pt-BR" sz="2000" dirty="0" smtClean="0"/>
              <a:t>Detecção precoce do câncer de colo de útero das mulheres na faixa etária entre 25 e 64 anos de idade de 50% para 75%</a:t>
            </a:r>
          </a:p>
          <a:p>
            <a:pPr lvl="1"/>
            <a:r>
              <a:rPr lang="pt-BR" sz="2000" dirty="0" smtClean="0"/>
              <a:t>Atendimentos: </a:t>
            </a:r>
            <a:r>
              <a:rPr lang="pt-BR" sz="2000" dirty="0"/>
              <a:t>225 mulheres </a:t>
            </a:r>
            <a:r>
              <a:rPr lang="pt-BR" sz="2000" dirty="0" smtClean="0"/>
              <a:t> - 145 em dia(16%)</a:t>
            </a:r>
          </a:p>
          <a:p>
            <a:pPr lvl="2"/>
            <a:r>
              <a:rPr lang="pt-BR" sz="2000" dirty="0" smtClean="0"/>
              <a:t>74 </a:t>
            </a:r>
            <a:r>
              <a:rPr lang="pt-BR" sz="2000" dirty="0"/>
              <a:t>atendimentos no primeiro mês, 79 no segundo e 72 no </a:t>
            </a:r>
            <a:r>
              <a:rPr lang="pt-BR" sz="2000" dirty="0" smtClean="0"/>
              <a:t>terceiro</a:t>
            </a:r>
          </a:p>
          <a:p>
            <a:pPr lvl="2"/>
            <a:endParaRPr lang="pt-BR" sz="1800" dirty="0"/>
          </a:p>
          <a:p>
            <a:r>
              <a:rPr lang="pt-BR" sz="2400" dirty="0" smtClean="0"/>
              <a:t>Resultado: A meta não foi alcançada</a:t>
            </a:r>
          </a:p>
          <a:p>
            <a:pPr lvl="1"/>
            <a:r>
              <a:rPr lang="pt-BR" sz="2000" dirty="0" smtClean="0"/>
              <a:t>Fragilidade dos dados existentes</a:t>
            </a:r>
          </a:p>
          <a:p>
            <a:pPr lvl="1"/>
            <a:r>
              <a:rPr lang="pt-BR" sz="2000" dirty="0" smtClean="0"/>
              <a:t>Durante o ano – Atingir 64%</a:t>
            </a:r>
          </a:p>
          <a:p>
            <a:pPr lvl="2"/>
            <a:endParaRPr lang="pt-BR" sz="1800" dirty="0" smtClean="0"/>
          </a:p>
          <a:p>
            <a:pPr lvl="2"/>
            <a:endParaRPr lang="pt-BR" sz="1800" dirty="0"/>
          </a:p>
          <a:p>
            <a:pPr lvl="2"/>
            <a:endParaRPr lang="pt-BR" sz="1800" dirty="0" smtClean="0"/>
          </a:p>
          <a:p>
            <a:pPr lvl="1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65907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e Resultados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830635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162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Meta – Ampliação da cobertura </a:t>
            </a:r>
            <a:endParaRPr lang="pt-BR" sz="2400" dirty="0" smtClean="0"/>
          </a:p>
          <a:p>
            <a:pPr lvl="1"/>
            <a:r>
              <a:rPr lang="pt-BR" sz="2000" dirty="0"/>
              <a:t>Detecção precoce do câncer </a:t>
            </a:r>
            <a:r>
              <a:rPr lang="pt-BR" sz="2000" dirty="0" smtClean="0"/>
              <a:t>de mama em </a:t>
            </a:r>
            <a:r>
              <a:rPr lang="pt-BR" sz="2000" dirty="0"/>
              <a:t>mulheres na faixa etária </a:t>
            </a:r>
            <a:r>
              <a:rPr lang="pt-BR" sz="2000" dirty="0" smtClean="0"/>
              <a:t>entre 50 </a:t>
            </a:r>
            <a:r>
              <a:rPr lang="pt-BR" sz="2000" dirty="0"/>
              <a:t>e </a:t>
            </a:r>
            <a:r>
              <a:rPr lang="pt-BR" sz="2000" dirty="0" smtClean="0"/>
              <a:t>69 </a:t>
            </a:r>
            <a:r>
              <a:rPr lang="pt-BR" sz="2000" dirty="0"/>
              <a:t>anos de idade de </a:t>
            </a:r>
            <a:r>
              <a:rPr lang="pt-BR" sz="2000" dirty="0" smtClean="0"/>
              <a:t>40% </a:t>
            </a:r>
            <a:r>
              <a:rPr lang="pt-BR" sz="2000" dirty="0"/>
              <a:t>para </a:t>
            </a:r>
            <a:r>
              <a:rPr lang="pt-BR" sz="2000" dirty="0" smtClean="0"/>
              <a:t>60%</a:t>
            </a:r>
          </a:p>
          <a:p>
            <a:pPr marL="914400" lvl="2" indent="0">
              <a:buNone/>
            </a:pPr>
            <a:endParaRPr lang="pt-BR" sz="1800" dirty="0" smtClean="0"/>
          </a:p>
          <a:p>
            <a:pPr lvl="1"/>
            <a:r>
              <a:rPr lang="pt-BR" sz="2000" dirty="0" smtClean="0"/>
              <a:t>Atendimentos: 105 mulheres  - 61 em dia (17,3%)</a:t>
            </a:r>
          </a:p>
          <a:p>
            <a:pPr lvl="2"/>
            <a:r>
              <a:rPr lang="pt-BR" sz="2000" dirty="0" smtClean="0"/>
              <a:t>36, 30 e 39 mulheres em cada mês de intervenção</a:t>
            </a:r>
          </a:p>
          <a:p>
            <a:pPr lvl="2"/>
            <a:endParaRPr lang="pt-BR" sz="1800" dirty="0"/>
          </a:p>
          <a:p>
            <a:r>
              <a:rPr lang="pt-BR" sz="2400" dirty="0"/>
              <a:t>Resultado: A meta não foi alcançada</a:t>
            </a:r>
          </a:p>
          <a:p>
            <a:pPr lvl="1"/>
            <a:r>
              <a:rPr lang="pt-BR" sz="2000" dirty="0"/>
              <a:t>Fragilidade dos dados existentes</a:t>
            </a:r>
          </a:p>
          <a:p>
            <a:pPr lvl="1"/>
            <a:r>
              <a:rPr lang="pt-BR" sz="2000" dirty="0"/>
              <a:t>Durante o ano – Atingir </a:t>
            </a:r>
            <a:r>
              <a:rPr lang="pt-BR" sz="2000" dirty="0" smtClean="0"/>
              <a:t>69,2%</a:t>
            </a:r>
            <a:endParaRPr lang="pt-BR" sz="2000" dirty="0"/>
          </a:p>
          <a:p>
            <a:pPr lvl="3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9008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200" dirty="0"/>
              <a:t>52.680 casos novos de câncer de mama feminino e 17.540 casos novos de câncer do colo do útero (INCA, 2012</a:t>
            </a:r>
            <a:r>
              <a:rPr lang="pt-BR" sz="2200" dirty="0" smtClean="0"/>
              <a:t>).</a:t>
            </a:r>
          </a:p>
          <a:p>
            <a:endParaRPr lang="pt-BR" sz="2200" dirty="0" smtClean="0"/>
          </a:p>
          <a:p>
            <a:r>
              <a:rPr lang="pt-BR" sz="2200" dirty="0" smtClean="0"/>
              <a:t>Alta </a:t>
            </a:r>
            <a:r>
              <a:rPr lang="pt-BR" sz="2200" dirty="0"/>
              <a:t>incidência e grande </a:t>
            </a:r>
            <a:r>
              <a:rPr lang="pt-BR" sz="2200" dirty="0" smtClean="0"/>
              <a:t>mortalidade</a:t>
            </a:r>
          </a:p>
          <a:p>
            <a:endParaRPr lang="pt-BR" sz="2200" dirty="0" smtClean="0"/>
          </a:p>
          <a:p>
            <a:r>
              <a:rPr lang="pt-BR" sz="2200" dirty="0" smtClean="0"/>
              <a:t>Possibilidade de prevenção – Ações de rastreio</a:t>
            </a:r>
          </a:p>
          <a:p>
            <a:endParaRPr lang="pt-BR" sz="2200" dirty="0" smtClean="0"/>
          </a:p>
        </p:txBody>
      </p:sp>
    </p:spTree>
    <p:extLst>
      <p:ext uri="{BB962C8B-B14F-4D97-AF65-F5344CB8AC3E}">
        <p14:creationId xmlns:p14="http://schemas.microsoft.com/office/powerpoint/2010/main" val="786119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e Resultados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6958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Meta: </a:t>
            </a:r>
            <a:r>
              <a:rPr lang="pt-BR" sz="2400" dirty="0"/>
              <a:t>Obter 100% de coleta de amostras satisfatórias do exame </a:t>
            </a:r>
            <a:r>
              <a:rPr lang="pt-BR" sz="2400" dirty="0" err="1"/>
              <a:t>citopatológico</a:t>
            </a:r>
            <a:r>
              <a:rPr lang="pt-BR" sz="2400" dirty="0"/>
              <a:t> de colo de útero</a:t>
            </a:r>
            <a:r>
              <a:rPr lang="pt-BR" sz="2400" dirty="0" smtClean="0"/>
              <a:t> </a:t>
            </a:r>
            <a:endParaRPr lang="pt-BR" sz="2400" dirty="0"/>
          </a:p>
          <a:p>
            <a:pPr lvl="2"/>
            <a:endParaRPr lang="pt-BR" sz="1800" dirty="0"/>
          </a:p>
          <a:p>
            <a:r>
              <a:rPr lang="pt-BR" sz="2400" dirty="0"/>
              <a:t>Resultado: A meta </a:t>
            </a:r>
            <a:r>
              <a:rPr lang="pt-BR" sz="2400" dirty="0" smtClean="0"/>
              <a:t>foi alcançada.</a:t>
            </a:r>
          </a:p>
          <a:p>
            <a:pPr lvl="2"/>
            <a:r>
              <a:rPr lang="pt-BR" sz="2000" dirty="0"/>
              <a:t>1 exame inadequado no terceiro mês de intervenção, de um total de 145 amostras (99,3%)</a:t>
            </a:r>
            <a:endParaRPr lang="pt-BR" sz="2000" dirty="0"/>
          </a:p>
          <a:p>
            <a:pPr lvl="1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835222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e Resultados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7796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Meta: Identificar </a:t>
            </a:r>
            <a:r>
              <a:rPr lang="pt-BR" sz="2400" dirty="0"/>
              <a:t>100% das mulheres com exame </a:t>
            </a:r>
            <a:r>
              <a:rPr lang="pt-BR" sz="2400" dirty="0" err="1"/>
              <a:t>citopatológico</a:t>
            </a:r>
            <a:r>
              <a:rPr lang="pt-BR" sz="2400" dirty="0"/>
              <a:t> alterado que não estão sendo acompanhadas pela unidade de saúde</a:t>
            </a:r>
            <a:r>
              <a:rPr lang="pt-BR" sz="2400" dirty="0" smtClean="0"/>
              <a:t> </a:t>
            </a:r>
            <a:endParaRPr lang="pt-BR" sz="2400" dirty="0"/>
          </a:p>
          <a:p>
            <a:pPr lvl="2"/>
            <a:endParaRPr lang="pt-BR" sz="1800" dirty="0"/>
          </a:p>
          <a:p>
            <a:r>
              <a:rPr lang="pt-BR" sz="2400" dirty="0"/>
              <a:t>Resultado: A meta foi </a:t>
            </a:r>
            <a:r>
              <a:rPr lang="pt-BR" sz="2400" dirty="0" smtClean="0"/>
              <a:t>alcançada.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19248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e Resultados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2795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Meta: Realizar </a:t>
            </a:r>
            <a:r>
              <a:rPr lang="pt-BR" sz="2400" dirty="0"/>
              <a:t>busca ativa em 100% de mulheres com exame </a:t>
            </a:r>
            <a:r>
              <a:rPr lang="pt-BR" sz="2400" dirty="0" err="1"/>
              <a:t>citopatológico</a:t>
            </a:r>
            <a:r>
              <a:rPr lang="pt-BR" sz="2400" dirty="0"/>
              <a:t> alterado sem acompanhamento pela unidade de saúde</a:t>
            </a:r>
            <a:endParaRPr lang="pt-BR" sz="2400" dirty="0"/>
          </a:p>
          <a:p>
            <a:pPr lvl="2"/>
            <a:endParaRPr lang="pt-BR" sz="1800" dirty="0"/>
          </a:p>
          <a:p>
            <a:r>
              <a:rPr lang="pt-BR" sz="2400" dirty="0"/>
              <a:t>Resultado: A meta foi </a:t>
            </a:r>
            <a:r>
              <a:rPr lang="pt-BR" sz="2400" dirty="0" smtClean="0"/>
              <a:t>alcançada.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92240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e Resultados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7790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Meta: </a:t>
            </a:r>
            <a:r>
              <a:rPr lang="pt-BR" sz="2400" dirty="0"/>
              <a:t>Identificar 100% das mulheres com mamografia alterada que não estão sendo acompanhadas pela unidade de </a:t>
            </a:r>
            <a:r>
              <a:rPr lang="pt-BR" sz="2400" dirty="0" smtClean="0"/>
              <a:t>saúde</a:t>
            </a:r>
            <a:endParaRPr lang="pt-BR" sz="2400" dirty="0"/>
          </a:p>
          <a:p>
            <a:pPr lvl="2"/>
            <a:endParaRPr lang="pt-BR" sz="1800" dirty="0"/>
          </a:p>
          <a:p>
            <a:r>
              <a:rPr lang="pt-BR" sz="2400" dirty="0"/>
              <a:t>Resultado: A meta foi </a:t>
            </a:r>
            <a:r>
              <a:rPr lang="pt-BR" sz="2400" dirty="0" smtClean="0"/>
              <a:t>alcançada.</a:t>
            </a:r>
          </a:p>
          <a:p>
            <a:pPr lvl="1"/>
            <a:r>
              <a:rPr lang="pt-BR" sz="2400" dirty="0"/>
              <a:t>Das mulheres com mamografia alteradas, apenas 1 não retornou na unidade durante a intervenção correspondendo a 50% dos casos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759389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e Resultados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756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Meta: </a:t>
            </a:r>
            <a:r>
              <a:rPr lang="pt-BR" sz="2400" dirty="0"/>
              <a:t>Realizar busca ativa em 100% de mulheres com mamografia alterada sem acompanhamento pela unidade de saúde</a:t>
            </a:r>
            <a:r>
              <a:rPr lang="pt-BR" sz="2400" dirty="0" smtClean="0"/>
              <a:t>. </a:t>
            </a:r>
            <a:endParaRPr lang="pt-BR" sz="2400" dirty="0"/>
          </a:p>
          <a:p>
            <a:pPr lvl="2"/>
            <a:endParaRPr lang="pt-BR" sz="1800" dirty="0"/>
          </a:p>
          <a:p>
            <a:r>
              <a:rPr lang="pt-BR" sz="2400" dirty="0"/>
              <a:t>Resultado: A meta foi </a:t>
            </a:r>
            <a:r>
              <a:rPr lang="pt-BR" sz="2400" dirty="0" smtClean="0"/>
              <a:t>alcançada.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29818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28603" y="1905000"/>
            <a:ext cx="8915400" cy="3777622"/>
          </a:xfrm>
        </p:spPr>
        <p:txBody>
          <a:bodyPr>
            <a:noAutofit/>
          </a:bodyPr>
          <a:lstStyle/>
          <a:p>
            <a:r>
              <a:rPr lang="pt-BR" sz="2400" dirty="0" smtClean="0"/>
              <a:t>Município de </a:t>
            </a:r>
            <a:r>
              <a:rPr lang="pt-BR" sz="2400" dirty="0"/>
              <a:t>Currais </a:t>
            </a:r>
            <a:r>
              <a:rPr lang="pt-BR" sz="2400" dirty="0" smtClean="0"/>
              <a:t>Novos/RN</a:t>
            </a:r>
          </a:p>
          <a:p>
            <a:pPr lvl="1"/>
            <a:r>
              <a:rPr lang="pt-BR" sz="2000" dirty="0" smtClean="0"/>
              <a:t>42.652 </a:t>
            </a:r>
            <a:r>
              <a:rPr lang="pt-BR" sz="2000" dirty="0"/>
              <a:t>habitantes (IBGE, </a:t>
            </a:r>
            <a:r>
              <a:rPr lang="pt-BR" sz="2000" dirty="0" smtClean="0"/>
              <a:t>2014)</a:t>
            </a:r>
          </a:p>
          <a:p>
            <a:r>
              <a:rPr lang="pt-BR" sz="2400" dirty="0" smtClean="0"/>
              <a:t>17 </a:t>
            </a:r>
            <a:r>
              <a:rPr lang="pt-BR" sz="2400" dirty="0"/>
              <a:t>equipes de Estratégia Saúde da Família </a:t>
            </a:r>
            <a:endParaRPr lang="pt-BR" sz="2400" dirty="0" smtClean="0"/>
          </a:p>
          <a:p>
            <a:r>
              <a:rPr lang="pt-BR" sz="2400" dirty="0" smtClean="0"/>
              <a:t>Outras estruturas:</a:t>
            </a:r>
          </a:p>
          <a:p>
            <a:pPr lvl="1"/>
            <a:r>
              <a:rPr lang="pt-BR" sz="2000" dirty="0" smtClean="0"/>
              <a:t>Núcleo de apoio à saúde da família (NASF)</a:t>
            </a:r>
          </a:p>
          <a:p>
            <a:pPr lvl="1"/>
            <a:r>
              <a:rPr lang="pt-BR" sz="2000" dirty="0" smtClean="0"/>
              <a:t>Policlínica</a:t>
            </a:r>
          </a:p>
          <a:p>
            <a:pPr lvl="1"/>
            <a:r>
              <a:rPr lang="pt-BR" sz="2000" dirty="0" smtClean="0"/>
              <a:t>Núcleo de </a:t>
            </a:r>
            <a:r>
              <a:rPr lang="pt-BR" sz="2000" dirty="0"/>
              <a:t>S</a:t>
            </a:r>
            <a:r>
              <a:rPr lang="pt-BR" sz="2000" dirty="0" smtClean="0"/>
              <a:t>aúde da mulher</a:t>
            </a:r>
          </a:p>
          <a:p>
            <a:pPr lvl="1"/>
            <a:r>
              <a:rPr lang="pt-BR" sz="2000" dirty="0" smtClean="0"/>
              <a:t>Hospital Regional</a:t>
            </a:r>
          </a:p>
          <a:p>
            <a:pPr lvl="1"/>
            <a:r>
              <a:rPr lang="pt-BR" sz="2000" dirty="0" smtClean="0"/>
              <a:t>Serviço </a:t>
            </a:r>
            <a:r>
              <a:rPr lang="pt-BR" sz="2000" dirty="0"/>
              <a:t>Móvel de Urgência (SAMU</a:t>
            </a:r>
            <a:r>
              <a:rPr lang="pt-BR" sz="2000" dirty="0" smtClean="0"/>
              <a:t>)</a:t>
            </a:r>
          </a:p>
          <a:p>
            <a:pPr lvl="1"/>
            <a:r>
              <a:rPr lang="pt-BR" sz="2000" dirty="0"/>
              <a:t>Centro de Especialidades Odontológicas (CEO)</a:t>
            </a:r>
          </a:p>
          <a:p>
            <a:pPr lvl="1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92218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e Resultados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5364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Meta: </a:t>
            </a:r>
            <a:r>
              <a:rPr lang="pt-BR" sz="2400" dirty="0"/>
              <a:t>Manter registro da coleta de exame </a:t>
            </a:r>
            <a:r>
              <a:rPr lang="pt-BR" sz="2400" dirty="0" err="1"/>
              <a:t>citopatológico</a:t>
            </a:r>
            <a:r>
              <a:rPr lang="pt-BR" sz="2400" dirty="0"/>
              <a:t> de colo de útero  em impresso específico para 100% das mulheres cadastradas.</a:t>
            </a:r>
            <a:r>
              <a:rPr lang="pt-BR" sz="2400" dirty="0" smtClean="0"/>
              <a:t> </a:t>
            </a:r>
            <a:endParaRPr lang="pt-BR" sz="2400" dirty="0"/>
          </a:p>
          <a:p>
            <a:pPr lvl="2"/>
            <a:endParaRPr lang="pt-BR" sz="1800" dirty="0"/>
          </a:p>
          <a:p>
            <a:r>
              <a:rPr lang="pt-BR" sz="2400" dirty="0"/>
              <a:t>Resultado: A meta </a:t>
            </a:r>
            <a:r>
              <a:rPr lang="pt-BR" sz="2400" dirty="0" smtClean="0"/>
              <a:t>não foi alcançada.</a:t>
            </a:r>
          </a:p>
          <a:p>
            <a:pPr lvl="1"/>
            <a:r>
              <a:rPr lang="pt-BR" sz="2400" dirty="0"/>
              <a:t>A proporção de registros adequados dos resultados dos exames </a:t>
            </a:r>
            <a:r>
              <a:rPr lang="pt-BR" sz="2400" dirty="0" err="1"/>
              <a:t>citopalógicos</a:t>
            </a:r>
            <a:r>
              <a:rPr lang="pt-BR" sz="2400" dirty="0"/>
              <a:t> atingiu no </a:t>
            </a:r>
            <a:r>
              <a:rPr lang="pt-BR" sz="2400" dirty="0" smtClean="0"/>
              <a:t>terceiro mês 51,6%.</a:t>
            </a:r>
            <a:endParaRPr lang="pt-BR" sz="2200" dirty="0" smtClean="0"/>
          </a:p>
        </p:txBody>
      </p:sp>
    </p:spTree>
    <p:extLst>
      <p:ext uri="{BB962C8B-B14F-4D97-AF65-F5344CB8AC3E}">
        <p14:creationId xmlns:p14="http://schemas.microsoft.com/office/powerpoint/2010/main" val="2569553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e Resultados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2990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Meta: </a:t>
            </a:r>
            <a:r>
              <a:rPr lang="pt-BR" sz="2400" dirty="0"/>
              <a:t>Manter registro da realização da mamografia em impresso específico para 100% das mulheres cadastradas</a:t>
            </a:r>
            <a:endParaRPr lang="pt-BR" sz="2400" dirty="0"/>
          </a:p>
          <a:p>
            <a:pPr lvl="2"/>
            <a:endParaRPr lang="pt-BR" sz="1800" dirty="0"/>
          </a:p>
          <a:p>
            <a:r>
              <a:rPr lang="pt-BR" sz="2400" dirty="0"/>
              <a:t>Resultado: A meta </a:t>
            </a:r>
            <a:r>
              <a:rPr lang="pt-BR" sz="2400" dirty="0" smtClean="0"/>
              <a:t>não foi alcançada.</a:t>
            </a:r>
          </a:p>
          <a:p>
            <a:pPr lvl="1"/>
            <a:r>
              <a:rPr lang="pt-BR" sz="2400" dirty="0"/>
              <a:t>proporção de registros adequados dos resultados dos exames de mamografias atingiu 27,8%, 25,8% e 31,4%, respectivamente, no primeiro, segundo e terceiro mês de intervenção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937658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e Resultados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0999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Meta: </a:t>
            </a:r>
            <a:r>
              <a:rPr lang="pt-BR" sz="2400" dirty="0"/>
              <a:t>Pesquisar sinais de alerta para câncer de colo de útero em 100% das mulheres entre 25 e 64 anos</a:t>
            </a:r>
            <a:endParaRPr lang="pt-BR" sz="2400" dirty="0"/>
          </a:p>
          <a:p>
            <a:pPr lvl="2"/>
            <a:endParaRPr lang="pt-BR" sz="1800" dirty="0"/>
          </a:p>
          <a:p>
            <a:r>
              <a:rPr lang="pt-BR" sz="2400" dirty="0"/>
              <a:t>Resultado: A meta foi </a:t>
            </a:r>
            <a:r>
              <a:rPr lang="pt-BR" sz="2400" dirty="0" smtClean="0"/>
              <a:t>alcançada.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07579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e Resultados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8772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Meta: </a:t>
            </a:r>
            <a:r>
              <a:rPr lang="pt-BR" sz="2400" dirty="0"/>
              <a:t>Realizar avaliação de risco para câncer de mama em 100% das mulheres entre 50 e 69 anos</a:t>
            </a:r>
            <a:r>
              <a:rPr lang="pt-BR" sz="2400" dirty="0" smtClean="0"/>
              <a:t> </a:t>
            </a:r>
            <a:endParaRPr lang="pt-BR" sz="2400" dirty="0"/>
          </a:p>
          <a:p>
            <a:pPr lvl="2"/>
            <a:endParaRPr lang="pt-BR" sz="1800" dirty="0"/>
          </a:p>
          <a:p>
            <a:r>
              <a:rPr lang="pt-BR" sz="2400" dirty="0"/>
              <a:t>Resultado: A meta foi </a:t>
            </a:r>
            <a:r>
              <a:rPr lang="pt-BR" sz="2400" dirty="0" smtClean="0"/>
              <a:t>alcançada.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727692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e Resultados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86593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Meta: </a:t>
            </a:r>
            <a:r>
              <a:rPr lang="pt-BR" sz="2400" dirty="0"/>
              <a:t>Orientar 100% das mulheres cadastradas sobre doenças sexualmente transmissíveis (DST) e fatores de risco para câncer de colo de útero</a:t>
            </a:r>
            <a:endParaRPr lang="pt-BR" sz="2400" dirty="0"/>
          </a:p>
          <a:p>
            <a:pPr lvl="2"/>
            <a:endParaRPr lang="pt-BR" sz="1800" dirty="0"/>
          </a:p>
          <a:p>
            <a:r>
              <a:rPr lang="pt-BR" sz="2400" dirty="0"/>
              <a:t>Resultado: A meta foi </a:t>
            </a:r>
            <a:r>
              <a:rPr lang="pt-BR" sz="2400" dirty="0" smtClean="0"/>
              <a:t>alcançada.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56930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UBS Santa Maria Gorete</a:t>
            </a:r>
          </a:p>
          <a:p>
            <a:pPr lvl="1"/>
            <a:r>
              <a:rPr lang="pt-BR" sz="2400" dirty="0" smtClean="0"/>
              <a:t>Estrutura</a:t>
            </a:r>
          </a:p>
          <a:p>
            <a:pPr lvl="1"/>
            <a:endParaRPr lang="pt-BR" sz="2400" dirty="0" smtClean="0"/>
          </a:p>
          <a:p>
            <a:pPr lvl="1"/>
            <a:r>
              <a:rPr lang="pt-BR" sz="2400" dirty="0" smtClean="0"/>
              <a:t>Particularidades</a:t>
            </a:r>
          </a:p>
          <a:p>
            <a:pPr lvl="2"/>
            <a:r>
              <a:rPr lang="pt-BR" sz="2000" dirty="0" smtClean="0"/>
              <a:t>Equipe</a:t>
            </a:r>
          </a:p>
          <a:p>
            <a:pPr lvl="2"/>
            <a:r>
              <a:rPr lang="pt-BR" sz="2000" dirty="0" smtClean="0"/>
              <a:t>Usuários</a:t>
            </a:r>
          </a:p>
          <a:p>
            <a:pPr lvl="2"/>
            <a:endParaRPr lang="pt-BR" sz="2000" dirty="0" smtClean="0"/>
          </a:p>
          <a:p>
            <a:pPr lvl="1"/>
            <a:r>
              <a:rPr lang="pt-BR" sz="2400" dirty="0" smtClean="0"/>
              <a:t>Problemas</a:t>
            </a:r>
          </a:p>
          <a:p>
            <a:pPr lvl="1"/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42903699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e Resultados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64538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 smtClean="0"/>
              <a:t>Melhorias </a:t>
            </a:r>
            <a:r>
              <a:rPr lang="pt-BR" sz="2400" dirty="0"/>
              <a:t>na atenção prestada à população de mulheres nas faixas etárias entre 25 a 64 anos e 50 a 69 </a:t>
            </a:r>
            <a:r>
              <a:rPr lang="pt-BR" sz="2400" dirty="0" smtClean="0"/>
              <a:t>anos</a:t>
            </a:r>
          </a:p>
          <a:p>
            <a:pPr lvl="1"/>
            <a:r>
              <a:rPr lang="pt-BR" sz="2000" dirty="0" smtClean="0"/>
              <a:t>Organização </a:t>
            </a:r>
            <a:r>
              <a:rPr lang="pt-BR" sz="2000" dirty="0"/>
              <a:t>e ampliação da oferta de </a:t>
            </a:r>
            <a:r>
              <a:rPr lang="pt-BR" sz="2000" dirty="0" smtClean="0"/>
              <a:t>serviços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dirty="0"/>
              <a:t>Produção de dados mais </a:t>
            </a:r>
            <a:r>
              <a:rPr lang="pt-BR" sz="2000" dirty="0" smtClean="0"/>
              <a:t>precisos</a:t>
            </a:r>
            <a:endParaRPr lang="pt-BR" sz="2000" dirty="0"/>
          </a:p>
          <a:p>
            <a:pPr lvl="2"/>
            <a:r>
              <a:rPr lang="pt-BR" sz="2000" dirty="0"/>
              <a:t>Melhor </a:t>
            </a:r>
            <a:r>
              <a:rPr lang="pt-BR" sz="2000" dirty="0" smtClean="0"/>
              <a:t>planejamento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 smtClean="0"/>
              <a:t>Qualificação </a:t>
            </a:r>
            <a:r>
              <a:rPr lang="pt-BR" sz="2000" dirty="0"/>
              <a:t>dos atendimentos clínicos</a:t>
            </a:r>
            <a:r>
              <a:rPr lang="pt-B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6340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71026" y="1734355"/>
            <a:ext cx="8915400" cy="3777622"/>
          </a:xfrm>
        </p:spPr>
        <p:txBody>
          <a:bodyPr>
            <a:noAutofit/>
          </a:bodyPr>
          <a:lstStyle/>
          <a:p>
            <a:pPr lvl="1"/>
            <a:r>
              <a:rPr lang="pt-BR" sz="2800" dirty="0" smtClean="0"/>
              <a:t>Envolvimento </a:t>
            </a:r>
            <a:r>
              <a:rPr lang="pt-BR" sz="2800" dirty="0"/>
              <a:t>das pacientes e da equipe na </a:t>
            </a:r>
            <a:r>
              <a:rPr lang="pt-BR" sz="2800" dirty="0" smtClean="0"/>
              <a:t>intervenção</a:t>
            </a:r>
          </a:p>
          <a:p>
            <a:pPr lvl="2"/>
            <a:endParaRPr lang="pt-BR" sz="1800" dirty="0"/>
          </a:p>
          <a:p>
            <a:pPr lvl="1"/>
            <a:r>
              <a:rPr lang="pt-BR" sz="2800" dirty="0"/>
              <a:t>Participação nas atividades </a:t>
            </a:r>
            <a:r>
              <a:rPr lang="pt-BR" sz="2800" dirty="0" smtClean="0"/>
              <a:t>educativas</a:t>
            </a:r>
          </a:p>
          <a:p>
            <a:pPr lvl="1"/>
            <a:endParaRPr lang="pt-BR" sz="2800" dirty="0"/>
          </a:p>
          <a:p>
            <a:pPr lvl="1"/>
            <a:r>
              <a:rPr lang="pt-BR" sz="2800" dirty="0"/>
              <a:t>Qualificação da </a:t>
            </a:r>
            <a:r>
              <a:rPr lang="pt-BR" sz="2800" dirty="0" smtClean="0"/>
              <a:t>equipe</a:t>
            </a:r>
          </a:p>
          <a:p>
            <a:pPr lvl="1"/>
            <a:endParaRPr lang="pt-BR" sz="2800" dirty="0"/>
          </a:p>
          <a:p>
            <a:pPr lvl="1"/>
            <a:r>
              <a:rPr lang="pt-BR" sz="2800" dirty="0"/>
              <a:t>Impressos</a:t>
            </a:r>
          </a:p>
          <a:p>
            <a:pPr lvl="2"/>
            <a:r>
              <a:rPr lang="pt-BR" sz="2000" dirty="0"/>
              <a:t>Ficha </a:t>
            </a:r>
            <a:r>
              <a:rPr lang="pt-BR" sz="2000" dirty="0" smtClean="0"/>
              <a:t>espelho; Ficha </a:t>
            </a:r>
            <a:r>
              <a:rPr lang="pt-BR" sz="2000" dirty="0"/>
              <a:t>de </a:t>
            </a:r>
            <a:r>
              <a:rPr lang="pt-BR" sz="2000" dirty="0" smtClean="0"/>
              <a:t>arquivo; Carta convite; Caderneta </a:t>
            </a:r>
            <a:r>
              <a:rPr lang="pt-BR" sz="2000" dirty="0"/>
              <a:t>de saúde da mulher</a:t>
            </a:r>
          </a:p>
          <a:p>
            <a:pPr lvl="1"/>
            <a:endParaRPr lang="pt-BR" sz="2400" dirty="0"/>
          </a:p>
          <a:p>
            <a:pPr lvl="1"/>
            <a:endParaRPr lang="pt-BR" sz="2400" dirty="0"/>
          </a:p>
          <a:p>
            <a:pPr marL="457200" lvl="1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1509788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Boa Incorporação das ações propostas</a:t>
            </a:r>
          </a:p>
          <a:p>
            <a:pPr lvl="1"/>
            <a:r>
              <a:rPr lang="pt-BR" sz="2000" dirty="0" smtClean="0"/>
              <a:t>Temática de grande abrangência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 smtClean="0"/>
              <a:t>Poucos recursos </a:t>
            </a:r>
          </a:p>
          <a:p>
            <a:pPr lvl="2"/>
            <a:r>
              <a:rPr lang="pt-BR" sz="2000" dirty="0"/>
              <a:t>F</a:t>
            </a:r>
            <a:r>
              <a:rPr lang="pt-BR" sz="2000" dirty="0" smtClean="0"/>
              <a:t>inanceiros </a:t>
            </a:r>
          </a:p>
          <a:p>
            <a:pPr lvl="2"/>
            <a:r>
              <a:rPr lang="pt-BR" sz="2000" dirty="0"/>
              <a:t>T</a:t>
            </a:r>
            <a:r>
              <a:rPr lang="pt-BR" sz="2000" dirty="0" smtClean="0"/>
              <a:t>ecnológicos</a:t>
            </a:r>
          </a:p>
          <a:p>
            <a:pPr lvl="2"/>
            <a:r>
              <a:rPr lang="pt-BR" sz="2000" dirty="0" smtClean="0"/>
              <a:t>Humanos</a:t>
            </a:r>
          </a:p>
          <a:p>
            <a:pPr lvl="2"/>
            <a:endParaRPr lang="pt-BR" sz="1800" dirty="0"/>
          </a:p>
          <a:p>
            <a:pPr lvl="1"/>
            <a:r>
              <a:rPr lang="pt-BR" sz="2000" dirty="0" smtClean="0"/>
              <a:t>Entendimento da importância da intervenção pela equipe multiprofissional e pacientes.</a:t>
            </a:r>
          </a:p>
          <a:p>
            <a:pPr lvl="1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7829741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</a:t>
            </a:r>
            <a:r>
              <a:rPr lang="pt-BR" dirty="0" smtClean="0"/>
              <a:t>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Utilizar dos dados conseguidos durante a intervenção</a:t>
            </a:r>
          </a:p>
          <a:p>
            <a:pPr lvl="1"/>
            <a:r>
              <a:rPr lang="pt-BR" sz="2000" dirty="0" smtClean="0"/>
              <a:t>redefinir </a:t>
            </a:r>
            <a:r>
              <a:rPr lang="pt-BR" sz="2000" b="1" dirty="0" smtClean="0"/>
              <a:t>metas</a:t>
            </a:r>
            <a:r>
              <a:rPr lang="pt-BR" sz="2000" dirty="0" smtClean="0"/>
              <a:t>.</a:t>
            </a:r>
          </a:p>
          <a:p>
            <a:endParaRPr lang="pt-BR" sz="2400" dirty="0" smtClean="0"/>
          </a:p>
          <a:p>
            <a:r>
              <a:rPr lang="pt-BR" sz="2400" dirty="0" smtClean="0"/>
              <a:t>Identificar fragilidades e propor novas ações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201165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7731" y="452718"/>
            <a:ext cx="10058400" cy="1400530"/>
          </a:xfrm>
        </p:spPr>
        <p:txBody>
          <a:bodyPr/>
          <a:lstStyle/>
          <a:p>
            <a:r>
              <a:rPr lang="pt-BR" dirty="0" smtClean="0"/>
              <a:t>              Reflexão crítica</a:t>
            </a:r>
            <a:r>
              <a:rPr lang="pt-BR" sz="2800" dirty="0"/>
              <a:t>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74057" y="1853248"/>
            <a:ext cx="8915400" cy="3777622"/>
          </a:xfrm>
        </p:spPr>
        <p:txBody>
          <a:bodyPr>
            <a:normAutofit/>
          </a:bodyPr>
          <a:lstStyle/>
          <a:p>
            <a:r>
              <a:rPr lang="pt-BR" sz="2400" dirty="0"/>
              <a:t>D</a:t>
            </a:r>
            <a:r>
              <a:rPr lang="pt-BR" sz="2400" dirty="0" smtClean="0"/>
              <a:t>esafio </a:t>
            </a:r>
            <a:r>
              <a:rPr lang="pt-BR" sz="2400" dirty="0"/>
              <a:t>para </a:t>
            </a:r>
            <a:r>
              <a:rPr lang="pt-BR" sz="2400" dirty="0" smtClean="0"/>
              <a:t>os </a:t>
            </a:r>
            <a:r>
              <a:rPr lang="pt-BR" sz="2400" dirty="0"/>
              <a:t>profissionais da </a:t>
            </a:r>
            <a:r>
              <a:rPr lang="pt-BR" sz="2400" dirty="0" smtClean="0"/>
              <a:t>atenção básica</a:t>
            </a:r>
          </a:p>
          <a:p>
            <a:endParaRPr lang="pt-BR" sz="2400" dirty="0"/>
          </a:p>
          <a:p>
            <a:r>
              <a:rPr lang="pt-BR" sz="2400" dirty="0" smtClean="0"/>
              <a:t>Especialização</a:t>
            </a:r>
          </a:p>
          <a:p>
            <a:pPr lvl="1"/>
            <a:r>
              <a:rPr lang="pt-BR" sz="2000" dirty="0" smtClean="0"/>
              <a:t> </a:t>
            </a:r>
            <a:r>
              <a:rPr lang="pt-BR" sz="2000" dirty="0"/>
              <a:t>percepção do </a:t>
            </a:r>
            <a:r>
              <a:rPr lang="pt-BR" sz="2000" dirty="0" smtClean="0"/>
              <a:t>funcionamento da ESF</a:t>
            </a:r>
          </a:p>
          <a:p>
            <a:pPr lvl="1"/>
            <a:r>
              <a:rPr lang="pt-BR" sz="2000" dirty="0" smtClean="0"/>
              <a:t> </a:t>
            </a:r>
            <a:r>
              <a:rPr lang="pt-BR" sz="2000" dirty="0"/>
              <a:t>identificação dos </a:t>
            </a:r>
            <a:r>
              <a:rPr lang="pt-BR" sz="2000" dirty="0" smtClean="0"/>
              <a:t>problemas.</a:t>
            </a:r>
            <a:endParaRPr lang="pt-BR" sz="2000" dirty="0"/>
          </a:p>
          <a:p>
            <a:pPr lvl="1"/>
            <a:endParaRPr lang="pt-BR" sz="2000" dirty="0" smtClean="0"/>
          </a:p>
          <a:p>
            <a:r>
              <a:rPr lang="pt-BR" sz="2400" dirty="0" smtClean="0"/>
              <a:t>Melhor preparo para atuar na melhoria dos indicadores de saúde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579771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IBGE </a:t>
            </a:r>
            <a:r>
              <a:rPr lang="pt-BR" dirty="0"/>
              <a:t>- Instituto Brasileiro de Geografia e Estatística. CIDADES@. Disponível em: &lt;www.cidades.ibge.gov.br&gt;. Acesso em 29 maio 2014.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Instituto Nacional de Câncer (INCA). Situação do câncer no Brasil. Disponível em: &lt;www.inca.gov.br/</a:t>
            </a:r>
            <a:r>
              <a:rPr lang="pt-BR" dirty="0" err="1"/>
              <a:t>situacao</a:t>
            </a:r>
            <a:r>
              <a:rPr lang="pt-BR" dirty="0"/>
              <a:t>/&gt;. Acesso em: 3 de set. </a:t>
            </a:r>
            <a:r>
              <a:rPr lang="pt-BR" dirty="0" smtClean="0"/>
              <a:t>2012</a:t>
            </a:r>
          </a:p>
          <a:p>
            <a:endParaRPr lang="pt-BR" dirty="0"/>
          </a:p>
          <a:p>
            <a:r>
              <a:rPr lang="pt-BR" dirty="0"/>
              <a:t>BRASIL. Ministério da Saúde. Secretaria de Atenção à Saúde. Departamento de Atenção </a:t>
            </a:r>
            <a:r>
              <a:rPr lang="pt-BR" dirty="0" err="1"/>
              <a:t>Básica.Controle</a:t>
            </a:r>
            <a:r>
              <a:rPr lang="pt-BR" dirty="0"/>
              <a:t> dos cânceres do colo do útero e da mama / Ministério da Saúde, Secretaria de Atenção à Saúde, Departamento de Atenção Básica. – 2. ed. – Brasília : Editora do Ministério da Saúde, 2013.124 p.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07588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pPr algn="r"/>
            <a:r>
              <a:rPr lang="pt-BR" sz="2400" dirty="0" smtClean="0"/>
              <a:t>Obrigado!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835843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624109"/>
            <a:ext cx="8911687" cy="5055473"/>
          </a:xfrm>
        </p:spPr>
      </p:pic>
    </p:spTree>
    <p:extLst>
      <p:ext uri="{BB962C8B-B14F-4D97-AF65-F5344CB8AC3E}">
        <p14:creationId xmlns:p14="http://schemas.microsoft.com/office/powerpoint/2010/main" val="95878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ESF Santa Maria Gorete</a:t>
            </a:r>
          </a:p>
          <a:p>
            <a:pPr lvl="1"/>
            <a:r>
              <a:rPr lang="pt-BR" sz="2000" dirty="0" smtClean="0"/>
              <a:t>1 médico</a:t>
            </a:r>
          </a:p>
          <a:p>
            <a:pPr lvl="1"/>
            <a:r>
              <a:rPr lang="pt-BR" sz="2000" dirty="0" smtClean="0"/>
              <a:t>1 enfermeira</a:t>
            </a:r>
          </a:p>
          <a:p>
            <a:pPr lvl="1"/>
            <a:r>
              <a:rPr lang="pt-BR" sz="2000" dirty="0"/>
              <a:t>01 técnica de </a:t>
            </a:r>
            <a:r>
              <a:rPr lang="pt-BR" sz="2000" dirty="0" smtClean="0"/>
              <a:t>enfermagem</a:t>
            </a:r>
          </a:p>
          <a:p>
            <a:pPr lvl="1"/>
            <a:r>
              <a:rPr lang="pt-BR" sz="2000" dirty="0" smtClean="0"/>
              <a:t>06 ACS</a:t>
            </a:r>
          </a:p>
          <a:p>
            <a:pPr lvl="1"/>
            <a:r>
              <a:rPr lang="pt-BR" sz="2000" dirty="0" smtClean="0"/>
              <a:t>01 dentista</a:t>
            </a:r>
          </a:p>
          <a:p>
            <a:pPr lvl="1"/>
            <a:r>
              <a:rPr lang="pt-BR" sz="2000" dirty="0" smtClean="0"/>
              <a:t>01 </a:t>
            </a:r>
            <a:r>
              <a:rPr lang="pt-BR" sz="2000" dirty="0"/>
              <a:t>técnica de saúde </a:t>
            </a:r>
            <a:r>
              <a:rPr lang="pt-BR" sz="2000" dirty="0" smtClean="0"/>
              <a:t>bucal</a:t>
            </a:r>
            <a:endParaRPr lang="pt-BR" sz="2000" dirty="0"/>
          </a:p>
          <a:p>
            <a:pPr lvl="1"/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64906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/>
            <a:r>
              <a:rPr lang="pt-BR" sz="2400" dirty="0"/>
              <a:t>População de aproximadamente 3.700</a:t>
            </a:r>
          </a:p>
          <a:p>
            <a:endParaRPr lang="pt-BR" sz="2400" dirty="0" smtClean="0"/>
          </a:p>
          <a:p>
            <a:r>
              <a:rPr lang="pt-BR" sz="2400" dirty="0" smtClean="0"/>
              <a:t>População alvo</a:t>
            </a:r>
          </a:p>
          <a:p>
            <a:endParaRPr lang="pt-BR" sz="2400" dirty="0" smtClean="0"/>
          </a:p>
          <a:p>
            <a:pPr lvl="1"/>
            <a:r>
              <a:rPr lang="pt-BR" sz="2000" dirty="0"/>
              <a:t>904 mulheres entre 25 e 64 anos de idade </a:t>
            </a:r>
            <a:endParaRPr lang="pt-BR" sz="2000" dirty="0"/>
          </a:p>
          <a:p>
            <a:pPr lvl="1"/>
            <a:r>
              <a:rPr lang="pt-BR" sz="2000" dirty="0" smtClean="0"/>
              <a:t>352 </a:t>
            </a:r>
            <a:r>
              <a:rPr lang="pt-BR" sz="2000" dirty="0"/>
              <a:t>mulheres entre 50 e 69 anos de idade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661230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Antes da intervenção...</a:t>
            </a:r>
          </a:p>
          <a:p>
            <a:pPr lvl="1"/>
            <a:r>
              <a:rPr lang="pt-BR" sz="2000" dirty="0" smtClean="0"/>
              <a:t>Coleta do exame preventivo</a:t>
            </a:r>
          </a:p>
          <a:p>
            <a:pPr lvl="1"/>
            <a:r>
              <a:rPr lang="pt-BR" sz="2000" dirty="0" smtClean="0"/>
              <a:t>Exame </a:t>
            </a:r>
            <a:r>
              <a:rPr lang="pt-BR" sz="2000" dirty="0"/>
              <a:t>clínico das </a:t>
            </a:r>
            <a:r>
              <a:rPr lang="pt-BR" sz="2000" dirty="0" smtClean="0"/>
              <a:t>mamas</a:t>
            </a:r>
          </a:p>
          <a:p>
            <a:pPr lvl="1"/>
            <a:r>
              <a:rPr lang="pt-BR" sz="2000" dirty="0" smtClean="0"/>
              <a:t>Solicitação de USG mamária </a:t>
            </a:r>
            <a:r>
              <a:rPr lang="pt-BR" sz="2000" dirty="0"/>
              <a:t>e </a:t>
            </a:r>
            <a:r>
              <a:rPr lang="pt-BR" sz="2000" dirty="0" smtClean="0"/>
              <a:t>mamografias</a:t>
            </a:r>
          </a:p>
          <a:p>
            <a:pPr lvl="1"/>
            <a:r>
              <a:rPr lang="pt-BR" sz="2000" dirty="0" smtClean="0"/>
              <a:t>Não existia </a:t>
            </a:r>
            <a:r>
              <a:rPr lang="pt-BR" sz="2000" dirty="0"/>
              <a:t>um grupo direcionado para atender às demandas dessas </a:t>
            </a:r>
            <a:r>
              <a:rPr lang="pt-BR" sz="2000" dirty="0" smtClean="0"/>
              <a:t>pacientes R</a:t>
            </a:r>
          </a:p>
          <a:p>
            <a:pPr lvl="1"/>
            <a:r>
              <a:rPr lang="pt-BR" sz="2000" dirty="0"/>
              <a:t>R</a:t>
            </a:r>
            <a:r>
              <a:rPr lang="pt-BR" sz="2000" dirty="0" smtClean="0"/>
              <a:t>egistro inadequado ou ausente</a:t>
            </a:r>
          </a:p>
          <a:p>
            <a:pPr lvl="2"/>
            <a:r>
              <a:rPr lang="pt-BR" sz="1800" dirty="0" smtClean="0"/>
              <a:t>Livro com registro dos exames </a:t>
            </a:r>
            <a:r>
              <a:rPr lang="pt-BR" sz="1800" dirty="0" err="1" smtClean="0"/>
              <a:t>citopatológicos</a:t>
            </a:r>
            <a:endParaRPr lang="pt-BR" sz="1800" dirty="0" smtClean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48395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111" y="1718067"/>
            <a:ext cx="10558509" cy="4195481"/>
          </a:xfrm>
        </p:spPr>
        <p:txBody>
          <a:bodyPr>
            <a:normAutofit/>
          </a:bodyPr>
          <a:lstStyle/>
          <a:p>
            <a:r>
              <a:rPr lang="pt-BR" sz="2400" dirty="0"/>
              <a:t>Qualificar a atenção à saúde da mulher no controle dos cânceres do colo de útero e de mama</a:t>
            </a:r>
            <a:r>
              <a:rPr lang="pt-BR" sz="2400" dirty="0" smtClean="0"/>
              <a:t>.</a:t>
            </a:r>
          </a:p>
          <a:p>
            <a:endParaRPr lang="pt-BR" sz="2400" dirty="0" smtClean="0"/>
          </a:p>
          <a:p>
            <a:pPr lvl="1"/>
            <a:r>
              <a:rPr lang="pt-BR" sz="2000" dirty="0"/>
              <a:t>Ampliar a cobertura de </a:t>
            </a:r>
            <a:r>
              <a:rPr lang="pt-BR" sz="2000" dirty="0" smtClean="0"/>
              <a:t>detecção </a:t>
            </a:r>
            <a:r>
              <a:rPr lang="pt-BR" sz="2000" dirty="0"/>
              <a:t>precoce do câncer de colo e do câncer de mama</a:t>
            </a:r>
            <a:r>
              <a:rPr lang="pt-BR" sz="2000" dirty="0" smtClean="0"/>
              <a:t>.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Melhorar a qualidade do </a:t>
            </a:r>
            <a:r>
              <a:rPr lang="pt-BR" sz="2000" dirty="0" smtClean="0"/>
              <a:t>atendimento à essa população.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Melhorar a adesão </a:t>
            </a:r>
            <a:r>
              <a:rPr lang="pt-BR" sz="2000" dirty="0" smtClean="0"/>
              <a:t>à </a:t>
            </a:r>
            <a:r>
              <a:rPr lang="pt-BR" sz="2000" dirty="0"/>
              <a:t>realização de exame </a:t>
            </a:r>
            <a:r>
              <a:rPr lang="pt-BR" sz="2000" dirty="0" err="1"/>
              <a:t>citopatológico</a:t>
            </a:r>
            <a:r>
              <a:rPr lang="pt-BR" sz="2000" dirty="0"/>
              <a:t> de colo de útero e mamografia.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60632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t-BR" sz="2000" dirty="0"/>
              <a:t>Melhorar os registros das informações</a:t>
            </a:r>
            <a:r>
              <a:rPr lang="pt-BR" sz="2000" dirty="0" smtClean="0"/>
              <a:t>.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 smtClean="0"/>
              <a:t>Identificar </a:t>
            </a:r>
            <a:r>
              <a:rPr lang="pt-BR" sz="2000" dirty="0"/>
              <a:t>as mulheres de risco para câncer de colo de útero e de mama</a:t>
            </a:r>
            <a:r>
              <a:rPr lang="pt-BR" sz="2000" dirty="0" smtClean="0"/>
              <a:t>.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Promover a saúde das mulheres que realizam detecção precoce de câncer de colo de útero e de mama na unidade de saúde.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840232096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2752</TotalTime>
  <Words>1461</Words>
  <Application>Microsoft Office PowerPoint</Application>
  <PresentationFormat>Widescreen</PresentationFormat>
  <Paragraphs>231</Paragraphs>
  <Slides>48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Century Gothic</vt:lpstr>
      <vt:lpstr>Wingdings 3</vt:lpstr>
      <vt:lpstr>Cacho</vt:lpstr>
      <vt:lpstr>Universidade Aberta do SUS – UNASUS Universidade Federal de Pelotas Departamento de Medicina Social  Especialização em Saúde da Família Turma 6 Trabalho de conclusão de curso   </vt:lpstr>
      <vt:lpstr>Introdução</vt:lpstr>
      <vt:lpstr>Introdução</vt:lpstr>
      <vt:lpstr>Introdução</vt:lpstr>
      <vt:lpstr>Introdução</vt:lpstr>
      <vt:lpstr>Introdução</vt:lpstr>
      <vt:lpstr>Introdução</vt:lpstr>
      <vt:lpstr>Objetivo Geral</vt:lpstr>
      <vt:lpstr>Objetivo Geral</vt:lpstr>
      <vt:lpstr>Metodologia</vt:lpstr>
      <vt:lpstr>Metodologia</vt:lpstr>
      <vt:lpstr>Metodologia</vt:lpstr>
      <vt:lpstr>Apresentação do PowerPoint</vt:lpstr>
      <vt:lpstr>Apresentação do PowerPoint</vt:lpstr>
      <vt:lpstr>Apresentação do PowerPoint</vt:lpstr>
      <vt:lpstr>Apresentação do PowerPoint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Discussão</vt:lpstr>
      <vt:lpstr>Discussão</vt:lpstr>
      <vt:lpstr>Discussão</vt:lpstr>
      <vt:lpstr>Discussão</vt:lpstr>
      <vt:lpstr>              Reflexão crítica </vt:lpstr>
      <vt:lpstr>Referências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– UNASUS Universidade Federal de Pelotas Departamento de Medicina Social  Especialização em Saúde da Família Turma 6 Trabalho de conclusão de curso</dc:title>
  <dc:creator>Demostenes Ferreira de Medeiros Neto</dc:creator>
  <cp:lastModifiedBy>Demostenes Ferreira de Medeiros Neto</cp:lastModifiedBy>
  <cp:revision>28</cp:revision>
  <dcterms:created xsi:type="dcterms:W3CDTF">2015-01-21T03:27:56Z</dcterms:created>
  <dcterms:modified xsi:type="dcterms:W3CDTF">2015-01-23T01:20:43Z</dcterms:modified>
</cp:coreProperties>
</file>