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90" r:id="rId4"/>
    <p:sldId id="258" r:id="rId5"/>
    <p:sldId id="259" r:id="rId6"/>
    <p:sldId id="291" r:id="rId7"/>
    <p:sldId id="260" r:id="rId8"/>
    <p:sldId id="261" r:id="rId9"/>
    <p:sldId id="292" r:id="rId10"/>
    <p:sldId id="293" r:id="rId11"/>
    <p:sldId id="262" r:id="rId12"/>
    <p:sldId id="294" r:id="rId13"/>
    <p:sldId id="263" r:id="rId14"/>
    <p:sldId id="264" r:id="rId15"/>
    <p:sldId id="265" r:id="rId16"/>
    <p:sldId id="266" r:id="rId17"/>
    <p:sldId id="295" r:id="rId18"/>
    <p:sldId id="267" r:id="rId19"/>
    <p:sldId id="296" r:id="rId20"/>
    <p:sldId id="268" r:id="rId21"/>
    <p:sldId id="297" r:id="rId22"/>
    <p:sldId id="269" r:id="rId23"/>
    <p:sldId id="270" r:id="rId24"/>
    <p:sldId id="298" r:id="rId25"/>
    <p:sldId id="271" r:id="rId26"/>
    <p:sldId id="272" r:id="rId27"/>
    <p:sldId id="273" r:id="rId28"/>
    <p:sldId id="274" r:id="rId29"/>
    <p:sldId id="275" r:id="rId30"/>
    <p:sldId id="276" r:id="rId31"/>
    <p:sldId id="277" r:id="rId32"/>
    <p:sldId id="278" r:id="rId33"/>
    <p:sldId id="279" r:id="rId34"/>
    <p:sldId id="280" r:id="rId35"/>
    <p:sldId id="281" r:id="rId36"/>
    <p:sldId id="282" r:id="rId37"/>
    <p:sldId id="283" r:id="rId38"/>
    <p:sldId id="284" r:id="rId39"/>
    <p:sldId id="285" r:id="rId40"/>
    <p:sldId id="299" r:id="rId41"/>
    <p:sldId id="286" r:id="rId42"/>
    <p:sldId id="287" r:id="rId43"/>
    <p:sldId id="288" r:id="rId44"/>
    <p:sldId id="289" r:id="rId4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nise%20Preta\Documents\ESF-EAD\C&#243;pia%20de%20Planilha%20Final_28_03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nise%20Preta\Documents\ESF-EAD\C&#243;pia%20de%20Planilha%20Final_28_03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nise%20Preta\Documents\ESF-EAD\C&#243;pia%20de%20Planilha%20Final_28_0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nise%20Preta\Documents\ESF-EAD\C&#243;pia%20de%20Planilha%20Final_28_03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nise%20Preta\Documents\ESF-EAD\C&#243;pia%20de%20Planilha%20Final_28_0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nise%20Preta\Documents\ESF-EAD\C&#243;pia%20de%20Planilha%20Final_28_03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nise%20Preta\Documents\ESF-EAD\C&#243;pia%20de%20Planilha%20Final_28_03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nise%20Preta\Documents\ESF-EAD\C&#243;pia%20de%20Planilha%20Final_28_03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nise%20Preta\Documents\ESF-EAD\C&#243;pia%20de%20Planilha%20Final_28_03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nise%20Preta\Documents\ESF-EAD\C&#243;pia%20de%20Planilha%20Final_28_03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Denise%20Preta\Documents\ESF-EAD\C&#243;pia%20de%20Planilha%20Final_28_0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9"/>
  <c:chart>
    <c:autoTitleDeleted val="1"/>
    <c:plotArea>
      <c:layout>
        <c:manualLayout>
          <c:layoutTarget val="inner"/>
          <c:xMode val="edge"/>
          <c:yMode val="edge"/>
          <c:x val="0.10845986984815605"/>
          <c:y val="0.2235302678089304"/>
          <c:w val="0.85900216919739658"/>
          <c:h val="0.6549044688437130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</c:f>
              <c:strCache>
                <c:ptCount val="1"/>
                <c:pt idx="0">
                  <c:v>Cobertura do programa de prevenção ao CA de colo uterino 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pt-BR"/>
              </a:p>
            </c:txPr>
            <c:dLblPos val="inEnd"/>
            <c:showVal val="1"/>
          </c:dLbls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0.11805555555555555</c:v>
                </c:pt>
                <c:pt idx="1">
                  <c:v>0.1736111111111111</c:v>
                </c:pt>
                <c:pt idx="2">
                  <c:v>0.27083333333333331</c:v>
                </c:pt>
                <c:pt idx="3">
                  <c:v>0.35648148148148145</c:v>
                </c:pt>
              </c:numCache>
            </c:numRef>
          </c:val>
        </c:ser>
        <c:axId val="108139264"/>
        <c:axId val="108141568"/>
      </c:barChart>
      <c:catAx>
        <c:axId val="108139264"/>
        <c:scaling>
          <c:orientation val="minMax"/>
        </c:scaling>
        <c:axPos val="b"/>
        <c:numFmt formatCode="General" sourceLinked="1"/>
        <c:tickLblPos val="nextTo"/>
        <c:crossAx val="108141568"/>
        <c:crosses val="autoZero"/>
        <c:auto val="1"/>
        <c:lblAlgn val="ctr"/>
        <c:lblOffset val="100"/>
      </c:catAx>
      <c:valAx>
        <c:axId val="108141568"/>
        <c:scaling>
          <c:orientation val="minMax"/>
          <c:max val="1"/>
        </c:scaling>
        <c:axPos val="l"/>
        <c:majorGridlines/>
        <c:numFmt formatCode="0.0%" sourceLinked="1"/>
        <c:tickLblPos val="nextTo"/>
        <c:crossAx val="108139264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800">
          <a:latin typeface="Garamond" pitchFamily="18" charset="0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9"/>
  <c:chart>
    <c:autoTitleDeleted val="1"/>
    <c:plotArea>
      <c:layout>
        <c:manualLayout>
          <c:layoutTarget val="inner"/>
          <c:xMode val="edge"/>
          <c:yMode val="edge"/>
          <c:x val="0.1244541484716174"/>
          <c:y val="0.23762452823499319"/>
          <c:w val="0.84497816593886466"/>
          <c:h val="0.6600681339860966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Indicadores!$C$46</c:f>
              <c:strCache>
                <c:ptCount val="1"/>
                <c:pt idx="0">
                  <c:v>Proporção de mulheres entre 25 e 64 anos que receberam orientação sobre fatores de risco para CA de colo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pt-BR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pt-BR"/>
                </a:p>
              </c:txPr>
            </c:dLbl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pt-BR"/>
              </a:p>
            </c:txPr>
            <c:dLblPos val="inEnd"/>
            <c:showVal val="1"/>
          </c:dLbls>
          <c:cat>
            <c:strRef>
              <c:f>Indicadores!$D$45:$G$45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Indicadores!$D$46:$G$46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0.96581196581195905</c:v>
                </c:pt>
                <c:pt idx="3">
                  <c:v>0.97402597402597912</c:v>
                </c:pt>
              </c:numCache>
            </c:numRef>
          </c:val>
        </c:ser>
        <c:axId val="91194496"/>
        <c:axId val="91196032"/>
      </c:barChart>
      <c:catAx>
        <c:axId val="91194496"/>
        <c:scaling>
          <c:orientation val="minMax"/>
        </c:scaling>
        <c:axPos val="b"/>
        <c:numFmt formatCode="General" sourceLinked="1"/>
        <c:tickLblPos val="nextTo"/>
        <c:crossAx val="91196032"/>
        <c:crossesAt val="0"/>
        <c:auto val="1"/>
        <c:lblAlgn val="ctr"/>
        <c:lblOffset val="100"/>
      </c:catAx>
      <c:valAx>
        <c:axId val="91196032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crossAx val="91194496"/>
        <c:crosses val="autoZero"/>
        <c:crossBetween val="between"/>
        <c:majorUnit val="0.2"/>
        <c:minorUnit val="4.0000000000000022E-2"/>
      </c:valAx>
    </c:plotArea>
    <c:plotVisOnly val="1"/>
    <c:dispBlanksAs val="gap"/>
  </c:chart>
  <c:txPr>
    <a:bodyPr/>
    <a:lstStyle/>
    <a:p>
      <a:pPr>
        <a:defRPr sz="2800">
          <a:latin typeface="Garamond" pitchFamily="18" charset="0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9"/>
  <c:chart>
    <c:autoTitleDeleted val="1"/>
    <c:plotArea>
      <c:layout>
        <c:manualLayout>
          <c:layoutTarget val="inner"/>
          <c:xMode val="edge"/>
          <c:yMode val="edge"/>
          <c:x val="0.12636192461942705"/>
          <c:y val="0.24406820058958145"/>
          <c:w val="0.84313904875376322"/>
          <c:h val="0.65423837102484605"/>
        </c:manualLayout>
      </c:layout>
      <c:barChart>
        <c:barDir val="col"/>
        <c:grouping val="clustered"/>
        <c:ser>
          <c:idx val="0"/>
          <c:order val="0"/>
          <c:tx>
            <c:strRef>
              <c:f>'[Cópia de Planilha Final_28_03.xlsx]Indicadores'!$C$53</c:f>
              <c:strCache>
                <c:ptCount val="1"/>
                <c:pt idx="0">
                  <c:v>Proporção de mulheres entre 25 e 64 anos que receberam orientação sobre detecção precoce de CA de colo</c:v>
                </c:pt>
              </c:strCache>
            </c:strRef>
          </c:tx>
          <c:dLbls>
            <c:dLbl>
              <c:idx val="2"/>
              <c:spPr/>
              <c:txPr>
                <a:bodyPr/>
                <a:lstStyle/>
                <a:p>
                  <a:pPr>
                    <a:defRPr b="1">
                      <a:solidFill>
                        <a:srgbClr val="C00000"/>
                      </a:solidFill>
                    </a:defRPr>
                  </a:pPr>
                  <a:endParaRPr lang="pt-BR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b="1">
                      <a:solidFill>
                        <a:srgbClr val="C00000"/>
                      </a:solidFill>
                    </a:defRPr>
                  </a:pPr>
                  <a:endParaRPr lang="pt-BR"/>
                </a:p>
              </c:txPr>
            </c:dLbl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pt-BR"/>
              </a:p>
            </c:txPr>
            <c:dLblPos val="inEnd"/>
            <c:showVal val="1"/>
          </c:dLbls>
          <c:cat>
            <c:strRef>
              <c:f>'[Cópia de Planilha Final_28_03.xlsx]Indicadores'!$D$52:$G$52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'[Cópia de Planilha Final_28_03.xlsx]Indicadores'!$D$53:$G$53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0.96581196581195861</c:v>
                </c:pt>
                <c:pt idx="3">
                  <c:v>0.97402597402597935</c:v>
                </c:pt>
              </c:numCache>
            </c:numRef>
          </c:val>
        </c:ser>
        <c:axId val="91237376"/>
        <c:axId val="91251456"/>
      </c:barChart>
      <c:catAx>
        <c:axId val="91237376"/>
        <c:scaling>
          <c:orientation val="minMax"/>
        </c:scaling>
        <c:axPos val="b"/>
        <c:numFmt formatCode="General" sourceLinked="1"/>
        <c:tickLblPos val="nextTo"/>
        <c:crossAx val="91251456"/>
        <c:crossesAt val="0"/>
        <c:auto val="1"/>
        <c:lblAlgn val="ctr"/>
        <c:lblOffset val="100"/>
      </c:catAx>
      <c:valAx>
        <c:axId val="91251456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crossAx val="91237376"/>
        <c:crosses val="autoZero"/>
        <c:crossBetween val="between"/>
        <c:majorUnit val="0.2"/>
        <c:minorUnit val="4.0000000000000022E-2"/>
      </c:valAx>
    </c:plotArea>
    <c:plotVisOnly val="1"/>
    <c:dispBlanksAs val="gap"/>
  </c:chart>
  <c:txPr>
    <a:bodyPr/>
    <a:lstStyle/>
    <a:p>
      <a:pPr>
        <a:defRPr sz="2800">
          <a:latin typeface="Garamond" pitchFamily="18" charset="0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9"/>
  <c:chart>
    <c:title>
      <c:tx>
        <c:rich>
          <a:bodyPr/>
          <a:lstStyle/>
          <a:p>
            <a:pPr>
              <a:defRPr/>
            </a:pPr>
            <a:endParaRPr lang="en-US"/>
          </a:p>
        </c:rich>
      </c:tx>
      <c:layout/>
    </c:title>
    <c:plotArea>
      <c:layout>
        <c:manualLayout>
          <c:layoutTarget val="inner"/>
          <c:xMode val="edge"/>
          <c:yMode val="edge"/>
          <c:x val="0.12445414847161755"/>
          <c:y val="0.26087048824759801"/>
          <c:w val="0.84497816593886466"/>
          <c:h val="0.6268138120393670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mulheres entre 25 e 64 anos moradoras no território com exame citopatológico para câncer de colo uterino em dia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pt-BR"/>
              </a:p>
            </c:txPr>
            <c:dLblPos val="inEnd"/>
            <c:showVal val="1"/>
          </c:dLbls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0.70588235294117663</c:v>
                </c:pt>
                <c:pt idx="1">
                  <c:v>0.73333333333333361</c:v>
                </c:pt>
                <c:pt idx="2">
                  <c:v>0.72649572649573235</c:v>
                </c:pt>
                <c:pt idx="3">
                  <c:v>0.75974025974025972</c:v>
                </c:pt>
              </c:numCache>
            </c:numRef>
          </c:val>
        </c:ser>
        <c:axId val="91386240"/>
        <c:axId val="108165376"/>
      </c:barChart>
      <c:catAx>
        <c:axId val="9138624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108165376"/>
        <c:crosses val="autoZero"/>
        <c:auto val="1"/>
        <c:lblAlgn val="ctr"/>
        <c:lblOffset val="100"/>
      </c:catAx>
      <c:valAx>
        <c:axId val="108165376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1386240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800">
          <a:latin typeface="Garamond" pitchFamily="18" charset="0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9"/>
  <c:chart>
    <c:autoTitleDeleted val="1"/>
    <c:plotArea>
      <c:layout>
        <c:manualLayout>
          <c:layoutTarget val="inner"/>
          <c:xMode val="edge"/>
          <c:yMode val="edge"/>
          <c:x val="0.11875024159798522"/>
          <c:y val="0.33333446361784563"/>
          <c:w val="0.85208506690484065"/>
          <c:h val="0.5625019073551006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Indicadores!$C$60</c:f>
              <c:strCache>
                <c:ptCount val="1"/>
                <c:pt idx="0">
                  <c:v>Proporção de mulheres entre 50 e 69 anos que tiveram as mamas examinadas.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pt-BR"/>
              </a:p>
            </c:txPr>
            <c:dLblPos val="inEnd"/>
            <c:showVal val="1"/>
          </c:dLbls>
          <c:cat>
            <c:strRef>
              <c:f>Indicadores!$D$59:$G$59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Indicadores!$D$60:$G$60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axId val="124270848"/>
        <c:axId val="126362368"/>
      </c:barChart>
      <c:catAx>
        <c:axId val="124270848"/>
        <c:scaling>
          <c:orientation val="minMax"/>
        </c:scaling>
        <c:axPos val="b"/>
        <c:numFmt formatCode="General" sourceLinked="1"/>
        <c:tickLblPos val="nextTo"/>
        <c:crossAx val="126362368"/>
        <c:crosses val="autoZero"/>
        <c:auto val="1"/>
        <c:lblAlgn val="ctr"/>
        <c:lblOffset val="100"/>
      </c:catAx>
      <c:valAx>
        <c:axId val="126362368"/>
        <c:scaling>
          <c:orientation val="minMax"/>
          <c:max val="1"/>
        </c:scaling>
        <c:axPos val="l"/>
        <c:majorGridlines/>
        <c:numFmt formatCode="0.0%" sourceLinked="1"/>
        <c:tickLblPos val="nextTo"/>
        <c:crossAx val="124270848"/>
        <c:crosses val="autoZero"/>
        <c:crossBetween val="between"/>
        <c:majorUnit val="0.2"/>
        <c:minorUnit val="4.0000000000000022E-2"/>
      </c:valAx>
    </c:plotArea>
    <c:plotVisOnly val="1"/>
    <c:dispBlanksAs val="gap"/>
  </c:chart>
  <c:txPr>
    <a:bodyPr/>
    <a:lstStyle/>
    <a:p>
      <a:pPr>
        <a:defRPr sz="2800">
          <a:latin typeface="Garamond" pitchFamily="18" charset="0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9"/>
  <c:chart>
    <c:autoTitleDeleted val="1"/>
    <c:plotArea>
      <c:layout>
        <c:manualLayout>
          <c:layoutTarget val="inner"/>
          <c:xMode val="edge"/>
          <c:yMode val="edge"/>
          <c:x val="0.11875024159798522"/>
          <c:y val="0.24652861371735879"/>
          <c:w val="0.85208506690484065"/>
          <c:h val="0.649307757255588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Indicadores!$C$67</c:f>
              <c:strCache>
                <c:ptCount val="1"/>
                <c:pt idx="0">
                  <c:v>Proporção de mulheres entre 50 e 69 anos que foi solicitado mamografia.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pt-BR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b="1">
                      <a:solidFill>
                        <a:srgbClr val="C00000"/>
                      </a:solidFill>
                    </a:defRPr>
                  </a:pPr>
                  <a:endParaRPr lang="pt-BR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b="1">
                      <a:solidFill>
                        <a:srgbClr val="C00000"/>
                      </a:solidFill>
                    </a:defRPr>
                  </a:pPr>
                  <a:endParaRPr lang="pt-BR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b="1">
                      <a:solidFill>
                        <a:srgbClr val="C00000"/>
                      </a:solidFill>
                    </a:defRPr>
                  </a:pPr>
                  <a:endParaRPr lang="pt-BR"/>
                </a:p>
              </c:txPr>
            </c:dLbl>
            <c:dLblPos val="inEnd"/>
            <c:showVal val="1"/>
          </c:dLbls>
          <c:cat>
            <c:strRef>
              <c:f>Indicadores!$D$66:$G$66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Indicadores!$D$67:$G$67</c:f>
              <c:numCache>
                <c:formatCode>0.0%</c:formatCode>
                <c:ptCount val="4"/>
                <c:pt idx="0">
                  <c:v>1</c:v>
                </c:pt>
                <c:pt idx="1">
                  <c:v>0.95238095238095233</c:v>
                </c:pt>
                <c:pt idx="2">
                  <c:v>0.93333333333333335</c:v>
                </c:pt>
                <c:pt idx="3">
                  <c:v>0.95000000000000062</c:v>
                </c:pt>
              </c:numCache>
            </c:numRef>
          </c:val>
        </c:ser>
        <c:axId val="90942080"/>
        <c:axId val="90947968"/>
      </c:barChart>
      <c:catAx>
        <c:axId val="90942080"/>
        <c:scaling>
          <c:orientation val="minMax"/>
        </c:scaling>
        <c:axPos val="b"/>
        <c:numFmt formatCode="General" sourceLinked="1"/>
        <c:tickLblPos val="nextTo"/>
        <c:crossAx val="90947968"/>
        <c:crossesAt val="0"/>
        <c:auto val="1"/>
        <c:lblAlgn val="ctr"/>
        <c:lblOffset val="100"/>
      </c:catAx>
      <c:valAx>
        <c:axId val="90947968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crossAx val="90942080"/>
        <c:crosses val="autoZero"/>
        <c:crossBetween val="between"/>
        <c:majorUnit val="0.2"/>
        <c:minorUnit val="4.0000000000000022E-2"/>
      </c:valAx>
    </c:plotArea>
    <c:plotVisOnly val="1"/>
    <c:dispBlanksAs val="gap"/>
  </c:chart>
  <c:txPr>
    <a:bodyPr/>
    <a:lstStyle/>
    <a:p>
      <a:pPr>
        <a:defRPr sz="2800">
          <a:latin typeface="Garamond" pitchFamily="18" charset="0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9"/>
  <c:chart>
    <c:autoTitleDeleted val="1"/>
    <c:plotArea>
      <c:layout>
        <c:manualLayout>
          <c:layoutTarget val="inner"/>
          <c:xMode val="edge"/>
          <c:yMode val="edge"/>
          <c:x val="0.10917030567685602"/>
          <c:y val="0.18983082268078436"/>
          <c:w val="0.85807860262010005"/>
          <c:h val="0.7084757489336415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mulheres entre 25 e 64 com registro do resultado do último CP na ficha-espelho ou prontuário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pt-BR"/>
              </a:p>
            </c:txPr>
            <c:dLblPos val="inEnd"/>
            <c:showVal val="1"/>
          </c:dLbls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0.80392156862745101</c:v>
                </c:pt>
                <c:pt idx="1">
                  <c:v>0.82666666666666666</c:v>
                </c:pt>
                <c:pt idx="2">
                  <c:v>0.82051282051282048</c:v>
                </c:pt>
                <c:pt idx="3">
                  <c:v>0.83116883116883611</c:v>
                </c:pt>
              </c:numCache>
            </c:numRef>
          </c:val>
        </c:ser>
        <c:axId val="90857472"/>
        <c:axId val="90859008"/>
      </c:barChart>
      <c:catAx>
        <c:axId val="90857472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0859008"/>
        <c:crossesAt val="0"/>
        <c:auto val="1"/>
        <c:lblAlgn val="ctr"/>
        <c:lblOffset val="100"/>
      </c:catAx>
      <c:valAx>
        <c:axId val="90859008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0857472"/>
        <c:crosses val="autoZero"/>
        <c:crossBetween val="between"/>
        <c:majorUnit val="0.2"/>
        <c:minorUnit val="4.0000000000000022E-2"/>
      </c:valAx>
    </c:plotArea>
    <c:plotVisOnly val="1"/>
    <c:dispBlanksAs val="gap"/>
  </c:chart>
  <c:txPr>
    <a:bodyPr/>
    <a:lstStyle/>
    <a:p>
      <a:pPr>
        <a:defRPr sz="2800">
          <a:latin typeface="Garamond" pitchFamily="18" charset="0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9"/>
  <c:chart>
    <c:autoTitleDeleted val="1"/>
    <c:plotArea>
      <c:layout>
        <c:manualLayout>
          <c:layoutTarget val="inner"/>
          <c:xMode val="edge"/>
          <c:yMode val="edge"/>
          <c:x val="0.10917030567685602"/>
          <c:y val="0.24347826086956678"/>
          <c:w val="0.85807860262010005"/>
          <c:h val="0.6217391304347943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Indicadores!$C$23</c:f>
              <c:strCache>
                <c:ptCount val="1"/>
                <c:pt idx="0">
                  <c:v>Proporção de mulheres com resultados de CP com amostras satisfatórias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pt-BR"/>
              </a:p>
            </c:txPr>
            <c:dLblPos val="inEnd"/>
            <c:showVal val="1"/>
          </c:dLbls>
          <c:cat>
            <c:strRef>
              <c:f>Indicadores!$D$22:$G$22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Indicadores!$D$23:$G$23</c:f>
              <c:numCache>
                <c:formatCode>0.0%</c:formatCode>
                <c:ptCount val="4"/>
                <c:pt idx="0">
                  <c:v>0.94444444444444464</c:v>
                </c:pt>
                <c:pt idx="1">
                  <c:v>0.98181818181818159</c:v>
                </c:pt>
                <c:pt idx="2">
                  <c:v>0.97647058823529409</c:v>
                </c:pt>
                <c:pt idx="3">
                  <c:v>0.94871794871794046</c:v>
                </c:pt>
              </c:numCache>
            </c:numRef>
          </c:val>
        </c:ser>
        <c:axId val="91104384"/>
        <c:axId val="91105920"/>
      </c:barChart>
      <c:catAx>
        <c:axId val="9110438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1105920"/>
        <c:crossesAt val="0"/>
        <c:auto val="1"/>
        <c:lblAlgn val="ctr"/>
        <c:lblOffset val="100"/>
      </c:catAx>
      <c:valAx>
        <c:axId val="91105920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1104384"/>
        <c:crosses val="autoZero"/>
        <c:crossBetween val="between"/>
        <c:minorUnit val="4.0000000000000022E-2"/>
      </c:valAx>
    </c:plotArea>
    <c:plotVisOnly val="1"/>
    <c:dispBlanksAs val="gap"/>
  </c:chart>
  <c:txPr>
    <a:bodyPr/>
    <a:lstStyle/>
    <a:p>
      <a:pPr>
        <a:defRPr sz="2800">
          <a:latin typeface="Garamond" pitchFamily="18" charset="0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9"/>
  <c:chart>
    <c:autoTitleDeleted val="1"/>
    <c:plotArea>
      <c:layout>
        <c:manualLayout>
          <c:layoutTarget val="inner"/>
          <c:xMode val="edge"/>
          <c:yMode val="edge"/>
          <c:x val="0.12179512594135372"/>
          <c:y val="0.28800056250109862"/>
          <c:w val="0.84829236839853861"/>
          <c:h val="0.5920011562522575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Indicadores!$C$28</c:f>
              <c:strCache>
                <c:ptCount val="1"/>
                <c:pt idx="0">
                  <c:v>Proporção de mulheres com encaminhamento conforme fluxograma de resultados de CP do MS de acordo com o protocolo</c:v>
                </c:pt>
              </c:strCache>
            </c:strRef>
          </c:tx>
          <c:dLbls>
            <c:dLbl>
              <c:idx val="0"/>
              <c:spPr/>
              <c:txPr>
                <a:bodyPr/>
                <a:lstStyle/>
                <a:p>
                  <a:pPr>
                    <a:defRPr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pt-BR"/>
                </a:p>
              </c:txPr>
            </c:dLbl>
            <c:dLbl>
              <c:idx val="1"/>
              <c:spPr/>
              <c:txPr>
                <a:bodyPr/>
                <a:lstStyle/>
                <a:p>
                  <a:pPr>
                    <a:defRPr b="1">
                      <a:solidFill>
                        <a:schemeClr val="accent1">
                          <a:lumMod val="75000"/>
                        </a:schemeClr>
                      </a:solidFill>
                    </a:defRPr>
                  </a:pPr>
                  <a:endParaRPr lang="pt-BR"/>
                </a:p>
              </c:txPr>
            </c:dLbl>
            <c:dLbl>
              <c:idx val="2"/>
              <c:spPr/>
              <c:txPr>
                <a:bodyPr/>
                <a:lstStyle/>
                <a:p>
                  <a:pPr>
                    <a:defRPr b="1">
                      <a:solidFill>
                        <a:srgbClr val="C00000"/>
                      </a:solidFill>
                    </a:defRPr>
                  </a:pPr>
                  <a:endParaRPr lang="pt-BR"/>
                </a:p>
              </c:txPr>
            </c:dLbl>
            <c:dLbl>
              <c:idx val="3"/>
              <c:spPr/>
              <c:txPr>
                <a:bodyPr/>
                <a:lstStyle/>
                <a:p>
                  <a:pPr>
                    <a:defRPr b="1">
                      <a:solidFill>
                        <a:srgbClr val="C00000"/>
                      </a:solidFill>
                    </a:defRPr>
                  </a:pPr>
                  <a:endParaRPr lang="pt-BR"/>
                </a:p>
              </c:txPr>
            </c:dLbl>
            <c:dLblPos val="inEnd"/>
            <c:showVal val="1"/>
          </c:dLbls>
          <c:cat>
            <c:strRef>
              <c:f>Indicadores!$D$27:$G$27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Indicadores!$D$28:$G$28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0.79411764705882371</c:v>
                </c:pt>
                <c:pt idx="3">
                  <c:v>0.82500000000000062</c:v>
                </c:pt>
              </c:numCache>
            </c:numRef>
          </c:val>
        </c:ser>
        <c:axId val="91127168"/>
        <c:axId val="91145344"/>
      </c:barChart>
      <c:catAx>
        <c:axId val="91127168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1145344"/>
        <c:crosses val="autoZero"/>
        <c:auto val="1"/>
        <c:lblAlgn val="ctr"/>
        <c:lblOffset val="100"/>
      </c:catAx>
      <c:valAx>
        <c:axId val="91145344"/>
        <c:scaling>
          <c:orientation val="minMax"/>
          <c:max val="1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112716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2800">
          <a:latin typeface="Garamond" pitchFamily="18" charset="0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9"/>
  <c:chart>
    <c:autoTitleDeleted val="1"/>
    <c:plotArea>
      <c:layout>
        <c:manualLayout>
          <c:layoutTarget val="inner"/>
          <c:xMode val="edge"/>
          <c:yMode val="edge"/>
          <c:x val="0.12472661028810947"/>
          <c:y val="0.22619135273806709"/>
          <c:w val="0.84245166598107779"/>
          <c:h val="0.6507961727902286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mulheres na faixa etária com avaliação de risco para câncer de colo uterino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pt-BR"/>
              </a:p>
            </c:txPr>
            <c:dLblPos val="inEnd"/>
            <c:showVal val="1"/>
          </c:dLbls>
          <c:cat>
            <c:strRef>
              <c:f>Indicadores!$D$33:$G$33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Indicadores!$D$34:$G$34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0.96581196581195905</c:v>
                </c:pt>
                <c:pt idx="3">
                  <c:v>0.97402597402597912</c:v>
                </c:pt>
              </c:numCache>
            </c:numRef>
          </c:val>
        </c:ser>
        <c:axId val="90981120"/>
        <c:axId val="90982656"/>
      </c:barChart>
      <c:catAx>
        <c:axId val="90981120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0982656"/>
        <c:crossesAt val="0"/>
        <c:auto val="1"/>
        <c:lblAlgn val="ctr"/>
        <c:lblOffset val="100"/>
      </c:catAx>
      <c:valAx>
        <c:axId val="90982656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0981120"/>
        <c:crosses val="autoZero"/>
        <c:crossBetween val="between"/>
        <c:majorUnit val="0.2"/>
        <c:minorUnit val="4.0000000000000022E-2"/>
      </c:valAx>
    </c:plotArea>
    <c:plotVisOnly val="1"/>
    <c:dispBlanksAs val="gap"/>
  </c:chart>
  <c:txPr>
    <a:bodyPr/>
    <a:lstStyle/>
    <a:p>
      <a:pPr>
        <a:defRPr sz="2800">
          <a:latin typeface="Garamond" pitchFamily="18" charset="0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29"/>
  <c:chart>
    <c:autoTitleDeleted val="1"/>
    <c:plotArea>
      <c:layout>
        <c:manualLayout>
          <c:layoutTarget val="inner"/>
          <c:xMode val="edge"/>
          <c:yMode val="edge"/>
          <c:x val="0.1244541484716174"/>
          <c:y val="0.23750096639390622"/>
          <c:w val="0.84497816593886466"/>
          <c:h val="0.6333359103837565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Indicadores!$C$41</c:f>
              <c:strCache>
                <c:ptCount val="1"/>
                <c:pt idx="0">
                  <c:v>Proporção de mulheres entre 25 e 64 anos que receberam orientação sobre DSTs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rgbClr val="C00000"/>
                    </a:solidFill>
                  </a:defRPr>
                </a:pPr>
                <a:endParaRPr lang="pt-BR"/>
              </a:p>
            </c:txPr>
            <c:dLblPos val="inEnd"/>
            <c:showVal val="1"/>
          </c:dLbls>
          <c:cat>
            <c:strRef>
              <c:f>Indicadores!$D$40:$G$40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Indicadores!$D$41:$G$41</c:f>
              <c:numCache>
                <c:formatCode>0.0%</c:formatCode>
                <c:ptCount val="4"/>
                <c:pt idx="0">
                  <c:v>0.92156862745098034</c:v>
                </c:pt>
                <c:pt idx="1">
                  <c:v>0.94666666666666666</c:v>
                </c:pt>
                <c:pt idx="2">
                  <c:v>0.92307692307692257</c:v>
                </c:pt>
                <c:pt idx="3">
                  <c:v>0.94155844155844171</c:v>
                </c:pt>
              </c:numCache>
            </c:numRef>
          </c:val>
        </c:ser>
        <c:axId val="91015424"/>
        <c:axId val="91160576"/>
      </c:barChart>
      <c:catAx>
        <c:axId val="91015424"/>
        <c:scaling>
          <c:orientation val="minMax"/>
        </c:scaling>
        <c:axPos val="b"/>
        <c:numFmt formatCode="General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1160576"/>
        <c:crossesAt val="0"/>
        <c:auto val="1"/>
        <c:lblAlgn val="ctr"/>
        <c:lblOffset val="100"/>
      </c:catAx>
      <c:valAx>
        <c:axId val="91160576"/>
        <c:scaling>
          <c:orientation val="minMax"/>
          <c:max val="1"/>
          <c:min val="0"/>
        </c:scaling>
        <c:axPos val="l"/>
        <c:majorGridlines/>
        <c:numFmt formatCode="0.0%" sourceLinked="1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91015424"/>
        <c:crosses val="autoZero"/>
        <c:crossBetween val="between"/>
        <c:majorUnit val="0.2"/>
        <c:minorUnit val="4.0000000000000022E-2"/>
      </c:valAx>
    </c:plotArea>
    <c:plotVisOnly val="1"/>
    <c:dispBlanksAs val="gap"/>
  </c:chart>
  <c:txPr>
    <a:bodyPr/>
    <a:lstStyle/>
    <a:p>
      <a:pPr>
        <a:defRPr sz="2800">
          <a:latin typeface="Garamond" pitchFamily="18" charset="0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40139D-0D40-45EA-9913-32E8AC9AE14D}" type="datetimeFigureOut">
              <a:rPr lang="pt-BR" smtClean="0"/>
              <a:pPr/>
              <a:t>01/11/2013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E589D7-2A5C-43E9-9F8C-C7EE3E7FE19C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E589D7-2A5C-43E9-9F8C-C7EE3E7FE19C}" type="slidenum">
              <a:rPr lang="pt-BR" smtClean="0"/>
              <a:pPr/>
              <a:t>39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3F83-C62B-45DC-9C29-92C1977C467D}" type="datetime1">
              <a:rPr lang="pt-BR" smtClean="0"/>
              <a:pPr/>
              <a:t>01/11/2013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D7026-6831-41A4-9E1B-72220E59405D}" type="datetime1">
              <a:rPr lang="pt-BR" smtClean="0"/>
              <a:pPr/>
              <a:t>01/11/2013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35A1B-4D6B-488B-8E98-775AB54EAE5C}" type="datetime1">
              <a:rPr lang="pt-BR" smtClean="0"/>
              <a:pPr/>
              <a:t>01/11/2013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5419E9-1BC0-41C2-81BD-EB20C83306BD}" type="datetime1">
              <a:rPr lang="pt-BR" smtClean="0"/>
              <a:pPr/>
              <a:t>01/11/2013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58CC-88D2-4768-AAE0-D7670664AE2D}" type="datetime1">
              <a:rPr lang="pt-BR" smtClean="0"/>
              <a:pPr/>
              <a:t>01/11/2013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59D5FC-F05B-4DBE-B0FC-AA2B09E9D7E2}" type="datetime1">
              <a:rPr lang="pt-BR" smtClean="0"/>
              <a:pPr/>
              <a:t>01/11/2013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1A2A-3A78-4ED5-92FA-E2EDF4623A98}" type="datetime1">
              <a:rPr lang="pt-BR" smtClean="0"/>
              <a:pPr/>
              <a:t>01/11/2013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6BF10-A5F5-4246-949A-D4E21F436138}" type="datetime1">
              <a:rPr lang="pt-BR" smtClean="0"/>
              <a:pPr/>
              <a:t>01/11/2013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D3401-7AB0-44CA-9528-806C5FD577B5}" type="datetime1">
              <a:rPr lang="pt-BR" smtClean="0"/>
              <a:pPr/>
              <a:t>01/11/2013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C6FE4-0BEE-45A0-A558-70BDD2ACDF86}" type="datetime1">
              <a:rPr lang="pt-BR" smtClean="0"/>
              <a:pPr/>
              <a:t>01/11/2013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DCFEF-2775-4841-BCF2-1B80FD2E9B0B}" type="datetime1">
              <a:rPr lang="pt-BR" smtClean="0"/>
              <a:pPr/>
              <a:t>01/11/2013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5000"/>
            <a:lum/>
          </a:blip>
          <a:srcRect/>
          <a:stretch>
            <a:fillRect t="-33000" b="-3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20406-6A2C-4477-82E0-3A36AA23304B}" type="datetime1">
              <a:rPr lang="pt-BR" smtClean="0"/>
              <a:pPr/>
              <a:t>01/11/2013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CB3B5F-5F01-48B7-8307-7C37D4B3D1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2910" y="2428868"/>
            <a:ext cx="7772400" cy="2000264"/>
          </a:xfrm>
        </p:spPr>
        <p:txBody>
          <a:bodyPr>
            <a:noAutofit/>
          </a:bodyPr>
          <a:lstStyle/>
          <a:p>
            <a:pPr algn="just"/>
            <a:r>
              <a:rPr lang="pt-BR" sz="3200" b="1" dirty="0">
                <a:latin typeface="Garamond" pitchFamily="18" charset="0"/>
              </a:rPr>
              <a:t>Prevenção do câncer de colo de útero e mamas das mulheres moradoras da área de abrangência da equipe 406 do CAIS Jardim Guanabara III em Goiânia – Goiás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428992" y="5157192"/>
            <a:ext cx="5357850" cy="1512168"/>
          </a:xfrm>
        </p:spPr>
        <p:txBody>
          <a:bodyPr>
            <a:noAutofit/>
          </a:bodyPr>
          <a:lstStyle/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Garamond" pitchFamily="18" charset="0"/>
              </a:rPr>
              <a:t>Aluna</a:t>
            </a:r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: Denise </a:t>
            </a:r>
            <a:r>
              <a:rPr lang="en-US" sz="2400" dirty="0" err="1" smtClean="0">
                <a:solidFill>
                  <a:schemeClr val="tx1"/>
                </a:solidFill>
                <a:latin typeface="Garamond" pitchFamily="18" charset="0"/>
              </a:rPr>
              <a:t>Vaz</a:t>
            </a:r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 de </a:t>
            </a:r>
            <a:r>
              <a:rPr lang="en-US" sz="2400" dirty="0" err="1" smtClean="0">
                <a:solidFill>
                  <a:schemeClr val="tx1"/>
                </a:solidFill>
                <a:latin typeface="Garamond" pitchFamily="18" charset="0"/>
              </a:rPr>
              <a:t>Mattos</a:t>
            </a:r>
            <a:endParaRPr lang="en-US" sz="24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l"/>
            <a:r>
              <a:rPr lang="en-US" sz="2400" dirty="0" err="1" smtClean="0">
                <a:solidFill>
                  <a:schemeClr val="tx1"/>
                </a:solidFill>
                <a:latin typeface="Garamond" pitchFamily="18" charset="0"/>
              </a:rPr>
              <a:t>Orientadora</a:t>
            </a:r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: Alexandra </a:t>
            </a:r>
            <a:r>
              <a:rPr lang="en-US" sz="2400" dirty="0" err="1" smtClean="0">
                <a:solidFill>
                  <a:schemeClr val="tx1"/>
                </a:solidFill>
                <a:latin typeface="Garamond" pitchFamily="18" charset="0"/>
              </a:rPr>
              <a:t>da</a:t>
            </a:r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 Rosa Martins</a:t>
            </a:r>
            <a:endParaRPr lang="pt-BR" sz="2400" dirty="0" smtClean="0">
              <a:solidFill>
                <a:schemeClr val="tx1"/>
              </a:solidFill>
              <a:latin typeface="Garamond" pitchFamily="18" charset="0"/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Co-</a:t>
            </a:r>
            <a:r>
              <a:rPr lang="en-US" sz="2400" dirty="0" err="1" smtClean="0">
                <a:solidFill>
                  <a:schemeClr val="tx1"/>
                </a:solidFill>
                <a:latin typeface="Garamond" pitchFamily="18" charset="0"/>
              </a:rPr>
              <a:t>Orientadora</a:t>
            </a:r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: </a:t>
            </a:r>
            <a:r>
              <a:rPr lang="en-US" sz="2400" dirty="0" err="1" smtClean="0">
                <a:solidFill>
                  <a:schemeClr val="tx1"/>
                </a:solidFill>
                <a:latin typeface="Garamond" pitchFamily="18" charset="0"/>
              </a:rPr>
              <a:t>Angélica</a:t>
            </a:r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aramond" pitchFamily="18" charset="0"/>
              </a:rPr>
              <a:t>Ozório</a:t>
            </a:r>
            <a:r>
              <a:rPr lang="en-US" sz="2400" dirty="0" smtClean="0">
                <a:solidFill>
                  <a:schemeClr val="tx1"/>
                </a:solidFill>
                <a:latin typeface="Garamond" pitchFamily="18" charset="0"/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  <a:latin typeface="Garamond" pitchFamily="18" charset="0"/>
              </a:rPr>
              <a:t>Linhares</a:t>
            </a:r>
            <a:endParaRPr lang="en-US" sz="2400" dirty="0" smtClean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683568" y="188640"/>
            <a:ext cx="727280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2400" kern="0" dirty="0" smtClean="0">
                <a:latin typeface="Garamond" pitchFamily="18" charset="0"/>
                <a:ea typeface="Times New Roman"/>
                <a:cs typeface="Times New Roman"/>
              </a:rPr>
              <a:t>Universidade Federal de Pelotas </a:t>
            </a:r>
            <a:endParaRPr lang="pt-BR" sz="2400" kern="0" dirty="0" smtClean="0">
              <a:latin typeface="Garamond" pitchFamily="18" charset="0"/>
              <a:ea typeface="SimSun"/>
            </a:endParaRPr>
          </a:p>
          <a:p>
            <a:pPr algn="ctr">
              <a:spcAft>
                <a:spcPts val="0"/>
              </a:spcAft>
            </a:pPr>
            <a:r>
              <a:rPr lang="pt-BR" sz="2400" kern="0" dirty="0" smtClean="0">
                <a:latin typeface="Garamond" pitchFamily="18" charset="0"/>
                <a:ea typeface="Times New Roman"/>
                <a:cs typeface="Times New Roman"/>
              </a:rPr>
              <a:t>Departamento de Medicina Social </a:t>
            </a:r>
            <a:endParaRPr lang="pt-BR" sz="2400" kern="0" dirty="0" smtClean="0">
              <a:latin typeface="Garamond" pitchFamily="18" charset="0"/>
              <a:ea typeface="SimSun"/>
            </a:endParaRPr>
          </a:p>
          <a:p>
            <a:pPr algn="ctr">
              <a:spcAft>
                <a:spcPts val="0"/>
              </a:spcAft>
            </a:pPr>
            <a:r>
              <a:rPr lang="pt-BR" sz="2400" kern="0" dirty="0" smtClean="0">
                <a:latin typeface="Garamond" pitchFamily="18" charset="0"/>
                <a:ea typeface="Times New Roman"/>
                <a:cs typeface="Times New Roman"/>
              </a:rPr>
              <a:t>Especialização em Saúde da Família </a:t>
            </a:r>
            <a:endParaRPr lang="pt-BR" sz="2400" kern="0" dirty="0" smtClean="0">
              <a:latin typeface="Garamond" pitchFamily="18" charset="0"/>
              <a:ea typeface="SimSun"/>
            </a:endParaRPr>
          </a:p>
          <a:p>
            <a:pPr algn="ctr">
              <a:spcAft>
                <a:spcPts val="0"/>
              </a:spcAft>
            </a:pPr>
            <a:r>
              <a:rPr lang="pt-BR" sz="2400" kern="0" dirty="0" smtClean="0">
                <a:latin typeface="Garamond" pitchFamily="18" charset="0"/>
                <a:ea typeface="Times New Roman"/>
                <a:cs typeface="Times New Roman"/>
              </a:rPr>
              <a:t>Modalidade à Distância </a:t>
            </a:r>
            <a:endParaRPr lang="pt-BR" sz="2400" dirty="0">
              <a:latin typeface="Garamond" pitchFamily="18" charset="0"/>
              <a:ea typeface="Calibri"/>
              <a:cs typeface="Times New Roman"/>
            </a:endParaRPr>
          </a:p>
          <a:p>
            <a:endParaRPr lang="pt-BR" sz="2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latin typeface="Garamond" pitchFamily="18" charset="0"/>
              </a:rPr>
              <a:t>Objetivos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 err="1" smtClean="0">
                <a:latin typeface="Garamond" pitchFamily="18" charset="0"/>
              </a:rPr>
              <a:t>específicos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Melhorar registros das informações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 Mapear as mulheres de risco para câncer de colo de útero/mamas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Realizar ações de promoção à saúde e prevenção de doenças nas </a:t>
            </a:r>
            <a:r>
              <a:rPr lang="pt-BR" sz="2800" dirty="0" smtClean="0">
                <a:latin typeface="Garamond" pitchFamily="18" charset="0"/>
              </a:rPr>
              <a:t>mulheres</a:t>
            </a:r>
            <a:endParaRPr lang="pt-BR" sz="28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928694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Metas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Ampliar a cobertura de detecção precoce do câncer de colo uterino para 50%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Aplicar a periodicidade de rastreamento através do exame citopatológico de colo uterino a 50% das mulheres que realizarem acompanhamento na </a:t>
            </a:r>
            <a:r>
              <a:rPr lang="pt-BR" sz="2800" dirty="0" smtClean="0">
                <a:latin typeface="Garamond" pitchFamily="18" charset="0"/>
              </a:rPr>
              <a:t>UABSF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Ampliar a cobertura de detecção precoce do câncer de mama para 100</a:t>
            </a:r>
            <a:r>
              <a:rPr lang="pt-BR" sz="2800" dirty="0" smtClean="0">
                <a:latin typeface="Garamond" pitchFamily="18" charset="0"/>
              </a:rPr>
              <a:t>%</a:t>
            </a:r>
            <a:endParaRPr lang="pt-BR" sz="28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Metas</a:t>
            </a:r>
            <a:endParaRPr lang="pt-BR" sz="2800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Aplicar </a:t>
            </a:r>
            <a:r>
              <a:rPr lang="pt-BR" sz="2800" dirty="0" smtClean="0">
                <a:latin typeface="Garamond" pitchFamily="18" charset="0"/>
              </a:rPr>
              <a:t>a periodicidade de rastreamento através da mamografia a 100% das mulheres realizarem </a:t>
            </a:r>
            <a:r>
              <a:rPr lang="pt-BR" sz="2800" dirty="0" smtClean="0">
                <a:latin typeface="Garamond" pitchFamily="18" charset="0"/>
              </a:rPr>
              <a:t>acompanhamento </a:t>
            </a:r>
            <a:r>
              <a:rPr lang="pt-BR" sz="2800" dirty="0" smtClean="0">
                <a:latin typeface="Garamond" pitchFamily="18" charset="0"/>
              </a:rPr>
              <a:t>na </a:t>
            </a:r>
            <a:r>
              <a:rPr lang="pt-BR" sz="2800" dirty="0" smtClean="0">
                <a:latin typeface="Garamond" pitchFamily="18" charset="0"/>
              </a:rPr>
              <a:t>UBS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Capacitar 100% dos profissionais para a prevenção do câncer de colo de útero/mamas de acordo com o protocolo </a:t>
            </a:r>
            <a:r>
              <a:rPr lang="pt-BR" sz="2800" dirty="0" smtClean="0">
                <a:latin typeface="Garamond" pitchFamily="18" charset="0"/>
              </a:rPr>
              <a:t>adotado</a:t>
            </a:r>
            <a:endParaRPr lang="pt-BR" sz="28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28694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Metas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Aumentar </a:t>
            </a:r>
            <a:r>
              <a:rPr lang="pt-BR" sz="2800" dirty="0" smtClean="0">
                <a:latin typeface="Garamond" pitchFamily="18" charset="0"/>
              </a:rPr>
              <a:t>a coleta de amostras satisfatórias do exame citopatológico de colo uterino em 100%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Garantir referência e </a:t>
            </a:r>
            <a:r>
              <a:rPr lang="pt-BR" sz="2800" dirty="0" err="1" smtClean="0">
                <a:latin typeface="Garamond" pitchFamily="18" charset="0"/>
              </a:rPr>
              <a:t>contra-referência</a:t>
            </a:r>
            <a:r>
              <a:rPr lang="pt-BR" sz="2800" dirty="0" smtClean="0">
                <a:latin typeface="Garamond" pitchFamily="18" charset="0"/>
              </a:rPr>
              <a:t> para 100% das mulheres examinadas com exame citopatológico/mamografia </a:t>
            </a:r>
            <a:r>
              <a:rPr lang="pt-BR" sz="2800" dirty="0" smtClean="0">
                <a:latin typeface="Garamond" pitchFamily="18" charset="0"/>
              </a:rPr>
              <a:t>alterado</a:t>
            </a:r>
            <a:endParaRPr lang="pt-BR" sz="28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Metas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3409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Registrar 100% dos exames citopatológicos de colo uterino e mamas na planilha e/ou no registro específico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Realizar avaliação de risco em 50% das mulheres nas faixas </a:t>
            </a:r>
            <a:r>
              <a:rPr lang="pt-BR" sz="2800" dirty="0" err="1" smtClean="0">
                <a:latin typeface="Garamond" pitchFamily="18" charset="0"/>
              </a:rPr>
              <a:t>etárias-alvo</a:t>
            </a:r>
            <a:endParaRPr lang="pt-BR" sz="28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Metas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Orientar 100% das mulheres cadastradas sobre fatores de risco para câncer de colo uterino/mamas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Orientar 100% das mulheres cadastradas sobre a detecção precoce de CA de colo uterino/mamas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Orientar 100% das mulheres cadastradas sobre as doenças sexualmente </a:t>
            </a:r>
            <a:r>
              <a:rPr lang="pt-BR" sz="2800" dirty="0" smtClean="0">
                <a:latin typeface="Garamond" pitchFamily="18" charset="0"/>
              </a:rPr>
              <a:t>transmissíveis</a:t>
            </a:r>
            <a:endParaRPr lang="pt-BR" sz="2800" dirty="0" smtClean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Metodologia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Cadastro e atualização dos dados de todas as mulheres entre 25 e 64 anos moradoras da área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Priorização do atendimento daquela que procurou a UABSF para a realização de exame citopatológico de colo uterino e exame das mamas, com solicitação de mamografia para aquelas acima de 50 </a:t>
            </a:r>
            <a:r>
              <a:rPr lang="pt-BR" sz="2800" dirty="0" smtClean="0">
                <a:latin typeface="Garamond" pitchFamily="18" charset="0"/>
              </a:rPr>
              <a:t>anos</a:t>
            </a:r>
            <a:endParaRPr lang="pt-BR" sz="28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Avaliação dos dados coletados durante as consultas para exame citopatológico dos últimos doze meses</a:t>
            </a:r>
          </a:p>
          <a:p>
            <a:pPr lvl="0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Realização de busca ativa através de visitas domiciliares das mulheres que estavam com o exame citopatológico/exame das mamas/mamografia atrasado</a:t>
            </a:r>
          </a:p>
          <a:p>
            <a:pPr lvl="0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Apresentação da intervenção para o Conselho Local de Saúde e solicitação de apoio e </a:t>
            </a:r>
            <a:r>
              <a:rPr lang="pt-BR" sz="2800" dirty="0" smtClean="0">
                <a:latin typeface="Garamond" pitchFamily="18" charset="0"/>
              </a:rPr>
              <a:t>divulgação</a:t>
            </a:r>
            <a:endParaRPr lang="pt-BR" sz="2800" dirty="0" smtClean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Metodologia</a:t>
            </a:r>
            <a:endParaRPr lang="pt-BR" sz="28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22114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Ações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816424"/>
          </a:xfrm>
        </p:spPr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pt-BR" sz="2800" dirty="0">
                <a:latin typeface="Garamond" pitchFamily="18" charset="0"/>
              </a:rPr>
              <a:t>Capacitação dos </a:t>
            </a:r>
            <a:r>
              <a:rPr lang="pt-BR" sz="2800" dirty="0" smtClean="0">
                <a:latin typeface="Garamond" pitchFamily="18" charset="0"/>
              </a:rPr>
              <a:t>ACS sobre </a:t>
            </a:r>
            <a:r>
              <a:rPr lang="pt-BR" sz="2800" dirty="0">
                <a:latin typeface="Garamond" pitchFamily="18" charset="0"/>
              </a:rPr>
              <a:t>a importância da realização periódica do exame citopatológico e </a:t>
            </a:r>
            <a:r>
              <a:rPr lang="pt-BR" sz="2800" dirty="0" smtClean="0">
                <a:latin typeface="Garamond" pitchFamily="18" charset="0"/>
              </a:rPr>
              <a:t>mamografia</a:t>
            </a:r>
            <a:endParaRPr lang="pt-BR" sz="2800" dirty="0">
              <a:latin typeface="Garamond" pitchFamily="18" charset="0"/>
            </a:endParaRPr>
          </a:p>
          <a:p>
            <a:pPr lvl="0">
              <a:lnSpc>
                <a:spcPct val="150000"/>
              </a:lnSpc>
            </a:pPr>
            <a:r>
              <a:rPr lang="pt-BR" sz="2800" dirty="0">
                <a:latin typeface="Garamond" pitchFamily="18" charset="0"/>
              </a:rPr>
              <a:t>Reunião de apresentação da intervenção e dos protocolos adotados com todos os profissionais da </a:t>
            </a:r>
            <a:r>
              <a:rPr lang="pt-BR" sz="2800" dirty="0" smtClean="0">
                <a:latin typeface="Garamond" pitchFamily="18" charset="0"/>
              </a:rPr>
              <a:t>UABSF</a:t>
            </a:r>
            <a:endParaRPr lang="pt-BR" sz="2800" dirty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484784"/>
            <a:ext cx="8229600" cy="446449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Duas reuniões de educação permanente com todos os profissionais da unidade como parte de qualificação profissional dentro da própria UABSF</a:t>
            </a:r>
          </a:p>
          <a:p>
            <a:pPr lvl="0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Disponibilização </a:t>
            </a:r>
            <a:r>
              <a:rPr lang="pt-BR" sz="2800" dirty="0" smtClean="0">
                <a:latin typeface="Garamond" pitchFamily="18" charset="0"/>
              </a:rPr>
              <a:t>dos protocolos adotados na forma impressa e na intranet</a:t>
            </a:r>
          </a:p>
          <a:p>
            <a:pPr lvl="0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Maior cuidado durante a coleta do material para exame </a:t>
            </a:r>
            <a:r>
              <a:rPr lang="pt-BR" sz="2800" dirty="0" smtClean="0">
                <a:latin typeface="Garamond" pitchFamily="18" charset="0"/>
              </a:rPr>
              <a:t>citopatológico</a:t>
            </a:r>
            <a:endParaRPr lang="pt-BR" sz="2800" dirty="0" smtClean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Ações</a:t>
            </a:r>
            <a:endParaRPr lang="pt-BR" sz="28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Introdução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800" dirty="0">
                <a:latin typeface="Garamond" pitchFamily="18" charset="0"/>
              </a:rPr>
              <a:t>As neoplasias de mama e colo uterino são importantes problemas de saúde pública </a:t>
            </a:r>
            <a:r>
              <a:rPr lang="pt-BR" sz="2800" dirty="0" smtClean="0">
                <a:latin typeface="Garamond" pitchFamily="18" charset="0"/>
              </a:rPr>
              <a:t>mundial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latin typeface="Garamond" pitchFamily="18" charset="0"/>
              </a:rPr>
              <a:t>O</a:t>
            </a:r>
            <a:r>
              <a:rPr lang="pt-BR" sz="2800" dirty="0" smtClean="0">
                <a:latin typeface="Garamond" pitchFamily="18" charset="0"/>
              </a:rPr>
              <a:t> </a:t>
            </a:r>
            <a:r>
              <a:rPr lang="pt-BR" sz="2800" dirty="0">
                <a:latin typeface="Garamond" pitchFamily="18" charset="0"/>
              </a:rPr>
              <a:t>câncer de mama é o câncer mais </a:t>
            </a:r>
            <a:r>
              <a:rPr lang="pt-BR" sz="2800" dirty="0" smtClean="0">
                <a:latin typeface="Garamond" pitchFamily="18" charset="0"/>
              </a:rPr>
              <a:t>comum e o mais temido entre as mulheres</a:t>
            </a:r>
          </a:p>
          <a:p>
            <a:pPr algn="just">
              <a:lnSpc>
                <a:spcPct val="150000"/>
              </a:lnSpc>
            </a:pPr>
            <a:r>
              <a:rPr lang="pt-BR" sz="2800" dirty="0">
                <a:latin typeface="Garamond" pitchFamily="18" charset="0"/>
              </a:rPr>
              <a:t>O</a:t>
            </a:r>
            <a:r>
              <a:rPr lang="pt-BR" sz="2800" dirty="0" smtClean="0">
                <a:latin typeface="Garamond" pitchFamily="18" charset="0"/>
              </a:rPr>
              <a:t> </a:t>
            </a:r>
            <a:r>
              <a:rPr lang="pt-BR" sz="2800" dirty="0">
                <a:latin typeface="Garamond" pitchFamily="18" charset="0"/>
              </a:rPr>
              <a:t>câncer de colo uterino </a:t>
            </a:r>
            <a:r>
              <a:rPr lang="pt-BR" sz="2800" dirty="0" smtClean="0">
                <a:latin typeface="Garamond" pitchFamily="18" charset="0"/>
              </a:rPr>
              <a:t>é o </a:t>
            </a:r>
            <a:r>
              <a:rPr lang="pt-BR" sz="2800" dirty="0">
                <a:latin typeface="Garamond" pitchFamily="18" charset="0"/>
              </a:rPr>
              <a:t>segundo tipo de câncer mais comum </a:t>
            </a:r>
            <a:r>
              <a:rPr lang="pt-BR" sz="2800" dirty="0" smtClean="0">
                <a:latin typeface="Garamond" pitchFamily="18" charset="0"/>
              </a:rPr>
              <a:t>entre as mulheres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Exame das mamas de todas as mulheres atendidas no programa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Agendamento </a:t>
            </a:r>
            <a:r>
              <a:rPr lang="pt-BR" sz="2800" dirty="0" smtClean="0">
                <a:latin typeface="Garamond" pitchFamily="18" charset="0"/>
              </a:rPr>
              <a:t>daquelas mulheres referenciadas para o ginecologista da própria unidade</a:t>
            </a:r>
          </a:p>
          <a:p>
            <a:pPr lvl="0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Registro </a:t>
            </a:r>
            <a:r>
              <a:rPr lang="pt-BR" sz="2800" dirty="0">
                <a:latin typeface="Garamond" pitchFamily="18" charset="0"/>
              </a:rPr>
              <a:t>em livro próprio/planilha específica e prontuário eletrônico do exame citopatológico, exame das mamas e </a:t>
            </a:r>
            <a:r>
              <a:rPr lang="pt-BR" sz="2800" dirty="0" smtClean="0">
                <a:latin typeface="Garamond" pitchFamily="18" charset="0"/>
              </a:rPr>
              <a:t>mamografia</a:t>
            </a:r>
            <a:endParaRPr lang="pt-BR" sz="2800" dirty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274638"/>
            <a:ext cx="8229600" cy="778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Garamond" pitchFamily="18" charset="0"/>
                <a:ea typeface="+mj-ea"/>
                <a:cs typeface="+mj-cs"/>
              </a:rPr>
              <a:t>Ações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Garamond" pitchFamily="18" charset="0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84576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Identificação através dos livros de registro daquelas mulheres com maior risco de adoecimento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Atendimento </a:t>
            </a:r>
            <a:r>
              <a:rPr lang="pt-BR" sz="2800" dirty="0" smtClean="0">
                <a:latin typeface="Garamond" pitchFamily="18" charset="0"/>
              </a:rPr>
              <a:t>diferenciado daquelas mulheres identificadas, com consultas mais longas, intervalos menores entre uma consulta e outra e visitas domiciliares mais </a:t>
            </a:r>
            <a:r>
              <a:rPr lang="pt-BR" sz="2800" dirty="0" smtClean="0">
                <a:latin typeface="Garamond" pitchFamily="18" charset="0"/>
              </a:rPr>
              <a:t>frequentes</a:t>
            </a:r>
            <a:endParaRPr lang="pt-BR" sz="2800" dirty="0" smtClean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Ações</a:t>
            </a:r>
            <a:endParaRPr lang="pt-BR" sz="28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Ações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811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Orientação das mulheres sobre </a:t>
            </a:r>
            <a:r>
              <a:rPr lang="pt-BR" sz="2800" dirty="0" err="1" smtClean="0">
                <a:latin typeface="Garamond" pitchFamily="18" charset="0"/>
              </a:rPr>
              <a:t>DSTs</a:t>
            </a:r>
            <a:r>
              <a:rPr lang="pt-BR" sz="2800" dirty="0" smtClean="0">
                <a:latin typeface="Garamond" pitchFamily="18" charset="0"/>
              </a:rPr>
              <a:t> e fatores de risco para câncer de colo uterino/mamas durante a consulta médica/enfermagem, visitas </a:t>
            </a:r>
            <a:r>
              <a:rPr lang="pt-BR" sz="2800" dirty="0" smtClean="0">
                <a:latin typeface="Garamond" pitchFamily="18" charset="0"/>
              </a:rPr>
              <a:t>domiciliares</a:t>
            </a:r>
            <a:r>
              <a:rPr lang="pt-BR" sz="2800" dirty="0" smtClean="0">
                <a:latin typeface="Garamond" pitchFamily="18" charset="0"/>
              </a:rPr>
              <a:t> </a:t>
            </a:r>
            <a:r>
              <a:rPr lang="pt-BR" sz="2800" dirty="0" smtClean="0">
                <a:latin typeface="Garamond" pitchFamily="18" charset="0"/>
              </a:rPr>
              <a:t>e grupos</a:t>
            </a:r>
            <a:endParaRPr lang="pt-BR" sz="28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Realização </a:t>
            </a:r>
            <a:r>
              <a:rPr lang="pt-BR" sz="2800" dirty="0">
                <a:latin typeface="Garamond" pitchFamily="18" charset="0"/>
              </a:rPr>
              <a:t>de dois encontros chamados “Café com Ideias”, onde as mulheres da comunidade, numa roda de conversa, debateram com a equipe e entre si, trocando ideias e experiências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Logística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latin typeface="Garamond" pitchFamily="18" charset="0"/>
              </a:rPr>
              <a:t>Adoção</a:t>
            </a:r>
            <a:r>
              <a:rPr lang="en-US" sz="2800" b="1" dirty="0" smtClean="0">
                <a:latin typeface="Garamond" pitchFamily="18" charset="0"/>
              </a:rPr>
              <a:t> dos </a:t>
            </a:r>
            <a:r>
              <a:rPr lang="en-US" sz="2800" b="1" dirty="0" err="1" smtClean="0">
                <a:latin typeface="Garamond" pitchFamily="18" charset="0"/>
              </a:rPr>
              <a:t>manuais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 err="1" smtClean="0">
                <a:latin typeface="Garamond" pitchFamily="18" charset="0"/>
              </a:rPr>
              <a:t>técnicos</a:t>
            </a:r>
            <a:r>
              <a:rPr lang="en-US" sz="2800" b="1" dirty="0" smtClean="0">
                <a:latin typeface="Garamond" pitchFamily="18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</a:rPr>
              <a:t>Caderno de Atenção Básica n° 13: Controle dos Cânceres do Colo do Útero e da Mama do Ministério da Saúde, 2006</a:t>
            </a:r>
          </a:p>
          <a:p>
            <a:pPr lvl="1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</a:rPr>
              <a:t>Diretrizes Brasileiras para Rastreamento do Câncer do Colo do Útero do Instituto Nacional do Câncer/Ministério da Saúde, </a:t>
            </a:r>
            <a:r>
              <a:rPr lang="pt-BR" dirty="0" smtClean="0">
                <a:latin typeface="Garamond" pitchFamily="18" charset="0"/>
              </a:rPr>
              <a:t>2011</a:t>
            </a:r>
            <a:endParaRPr lang="pt-BR" dirty="0" smtClean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Logística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Confecção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ficha-espelho</a:t>
            </a:r>
            <a:endParaRPr lang="en-US" sz="28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Revisão</a:t>
            </a:r>
            <a:r>
              <a:rPr lang="en-US" sz="2800" dirty="0" smtClean="0">
                <a:latin typeface="Garamond" pitchFamily="18" charset="0"/>
              </a:rPr>
              <a:t> das </a:t>
            </a:r>
            <a:r>
              <a:rPr lang="en-US" sz="2800" dirty="0" err="1" smtClean="0">
                <a:latin typeface="Garamond" pitchFamily="18" charset="0"/>
              </a:rPr>
              <a:t>fichas</a:t>
            </a:r>
            <a:r>
              <a:rPr lang="en-US" sz="2800" dirty="0" smtClean="0">
                <a:latin typeface="Garamond" pitchFamily="18" charset="0"/>
              </a:rPr>
              <a:t> A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Análise</a:t>
            </a:r>
            <a:r>
              <a:rPr lang="en-US" sz="2800" dirty="0" smtClean="0">
                <a:latin typeface="Garamond" pitchFamily="18" charset="0"/>
              </a:rPr>
              <a:t> do </a:t>
            </a:r>
            <a:r>
              <a:rPr lang="en-US" sz="2800" dirty="0" err="1" smtClean="0">
                <a:latin typeface="Garamond" pitchFamily="18" charset="0"/>
              </a:rPr>
              <a:t>livro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registros</a:t>
            </a:r>
            <a:r>
              <a:rPr lang="en-US" sz="2800" dirty="0" smtClean="0">
                <a:latin typeface="Garamond" pitchFamily="18" charset="0"/>
              </a:rPr>
              <a:t> e </a:t>
            </a:r>
            <a:r>
              <a:rPr lang="en-US" sz="2800" dirty="0" err="1" smtClean="0">
                <a:latin typeface="Garamond" pitchFamily="18" charset="0"/>
              </a:rPr>
              <a:t>prontuários</a:t>
            </a:r>
            <a:endParaRPr lang="en-US" sz="28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Sensibilização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da</a:t>
            </a:r>
            <a:r>
              <a:rPr lang="en-US" sz="2800" dirty="0" smtClean="0">
                <a:latin typeface="Garamond" pitchFamily="18" charset="0"/>
              </a:rPr>
              <a:t> UABSF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Sensibilização</a:t>
            </a:r>
            <a:r>
              <a:rPr lang="en-US" sz="2800" dirty="0" smtClean="0">
                <a:latin typeface="Garamond" pitchFamily="18" charset="0"/>
              </a:rPr>
              <a:t> do </a:t>
            </a:r>
            <a:r>
              <a:rPr lang="en-US" sz="2800" dirty="0" err="1" smtClean="0">
                <a:latin typeface="Garamond" pitchFamily="18" charset="0"/>
              </a:rPr>
              <a:t>Conselho</a:t>
            </a:r>
            <a:r>
              <a:rPr lang="en-US" sz="2800" dirty="0" smtClean="0">
                <a:latin typeface="Garamond" pitchFamily="18" charset="0"/>
              </a:rPr>
              <a:t> Local de </a:t>
            </a:r>
            <a:r>
              <a:rPr lang="en-US" sz="2800" dirty="0" err="1" smtClean="0">
                <a:latin typeface="Garamond" pitchFamily="18" charset="0"/>
              </a:rPr>
              <a:t>Saúde</a:t>
            </a:r>
            <a:endParaRPr lang="pt-BR" sz="28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en-US" sz="28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endParaRPr lang="pt-BR" sz="2800" dirty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Logística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Agendamento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daquelas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que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já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estavam</a:t>
            </a:r>
            <a:r>
              <a:rPr lang="en-US" sz="2800" dirty="0" smtClean="0">
                <a:latin typeface="Garamond" pitchFamily="18" charset="0"/>
              </a:rPr>
              <a:t> com </a:t>
            </a:r>
            <a:r>
              <a:rPr lang="en-US" sz="2800" dirty="0" err="1" smtClean="0">
                <a:latin typeface="Garamond" pitchFamily="18" charset="0"/>
              </a:rPr>
              <a:t>exames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atrasados</a:t>
            </a:r>
            <a:r>
              <a:rPr lang="en-US" sz="2800" dirty="0" smtClean="0">
                <a:latin typeface="Garamond" pitchFamily="18" charset="0"/>
              </a:rPr>
              <a:t>/</a:t>
            </a:r>
            <a:r>
              <a:rPr lang="en-US" sz="2800" dirty="0" err="1" smtClean="0">
                <a:latin typeface="Garamond" pitchFamily="18" charset="0"/>
              </a:rPr>
              <a:t>alterados</a:t>
            </a:r>
            <a:r>
              <a:rPr lang="en-US" sz="2800" dirty="0" smtClean="0">
                <a:latin typeface="Garamond" pitchFamily="18" charset="0"/>
              </a:rPr>
              <a:t> e/</a:t>
            </a:r>
            <a:r>
              <a:rPr lang="en-US" sz="2800" dirty="0" err="1" smtClean="0">
                <a:latin typeface="Garamond" pitchFamily="18" charset="0"/>
              </a:rPr>
              <a:t>ou</a:t>
            </a:r>
            <a:r>
              <a:rPr lang="en-US" sz="2800" dirty="0" smtClean="0">
                <a:latin typeface="Garamond" pitchFamily="18" charset="0"/>
              </a:rPr>
              <a:t> com </a:t>
            </a:r>
            <a:r>
              <a:rPr lang="en-US" sz="2800" dirty="0" err="1" smtClean="0">
                <a:latin typeface="Garamond" pitchFamily="18" charset="0"/>
              </a:rPr>
              <a:t>amostras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insatisfatórias</a:t>
            </a:r>
            <a:endParaRPr lang="en-US" sz="28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Coleta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exames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semanalmente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às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terças</a:t>
            </a:r>
            <a:r>
              <a:rPr lang="en-US" sz="2800" dirty="0" smtClean="0">
                <a:latin typeface="Garamond" pitchFamily="18" charset="0"/>
              </a:rPr>
              <a:t> e </a:t>
            </a:r>
            <a:r>
              <a:rPr lang="en-US" sz="2800" dirty="0" err="1" smtClean="0">
                <a:latin typeface="Garamond" pitchFamily="18" charset="0"/>
              </a:rPr>
              <a:t>sextas</a:t>
            </a:r>
            <a:r>
              <a:rPr lang="en-US" sz="2800" dirty="0" smtClean="0">
                <a:latin typeface="Garamond" pitchFamily="18" charset="0"/>
              </a:rPr>
              <a:t> e, </a:t>
            </a:r>
            <a:r>
              <a:rPr lang="en-US" sz="2800" dirty="0" err="1" smtClean="0">
                <a:latin typeface="Garamond" pitchFamily="18" charset="0"/>
              </a:rPr>
              <a:t>quinzenalmente</a:t>
            </a:r>
            <a:r>
              <a:rPr lang="en-US" sz="2800" dirty="0" smtClean="0">
                <a:latin typeface="Garamond" pitchFamily="18" charset="0"/>
              </a:rPr>
              <a:t>, </a:t>
            </a:r>
            <a:r>
              <a:rPr lang="en-US" sz="2800" dirty="0" err="1" smtClean="0">
                <a:latin typeface="Garamond" pitchFamily="18" charset="0"/>
              </a:rPr>
              <a:t>aos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sábados</a:t>
            </a:r>
            <a:endParaRPr lang="en-US" sz="28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Busca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ativa</a:t>
            </a:r>
            <a:r>
              <a:rPr lang="en-US" sz="2800" dirty="0" smtClean="0">
                <a:latin typeface="Garamond" pitchFamily="18" charset="0"/>
              </a:rPr>
              <a:t> das </a:t>
            </a:r>
            <a:r>
              <a:rPr lang="en-US" sz="2800" dirty="0" err="1" smtClean="0">
                <a:latin typeface="Garamond" pitchFamily="18" charset="0"/>
              </a:rPr>
              <a:t>faltosas</a:t>
            </a:r>
            <a:endParaRPr lang="en-US" sz="28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Transcrição dos resultados para livro de registros e </a:t>
            </a:r>
            <a:r>
              <a:rPr lang="pt-BR" sz="2800" dirty="0" smtClean="0">
                <a:latin typeface="Garamond" pitchFamily="18" charset="0"/>
              </a:rPr>
              <a:t>prontuários</a:t>
            </a:r>
            <a:endParaRPr lang="pt-BR" sz="2800" dirty="0" smtClean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Logística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Notificação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smtClean="0">
                <a:latin typeface="Garamond" pitchFamily="18" charset="0"/>
              </a:rPr>
              <a:t>de </a:t>
            </a:r>
            <a:r>
              <a:rPr lang="en-US" sz="2800" dirty="0" err="1" smtClean="0">
                <a:latin typeface="Garamond" pitchFamily="18" charset="0"/>
              </a:rPr>
              <a:t>resultados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alterados</a:t>
            </a:r>
            <a:endParaRPr lang="en-US" sz="28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Armazenamento</a:t>
            </a:r>
            <a:r>
              <a:rPr lang="en-US" sz="2800" dirty="0" smtClean="0">
                <a:latin typeface="Garamond" pitchFamily="18" charset="0"/>
              </a:rPr>
              <a:t> dos </a:t>
            </a:r>
            <a:r>
              <a:rPr lang="en-US" sz="2800" dirty="0" err="1" smtClean="0">
                <a:latin typeface="Garamond" pitchFamily="18" charset="0"/>
              </a:rPr>
              <a:t>resultados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em</a:t>
            </a:r>
            <a:r>
              <a:rPr lang="en-US" sz="2800" dirty="0" smtClean="0">
                <a:latin typeface="Garamond" pitchFamily="18" charset="0"/>
              </a:rPr>
              <a:t> pasta-</a:t>
            </a:r>
            <a:r>
              <a:rPr lang="en-US" sz="2800" dirty="0" err="1" smtClean="0">
                <a:latin typeface="Garamond" pitchFamily="18" charset="0"/>
              </a:rPr>
              <a:t>arquivo</a:t>
            </a:r>
            <a:endParaRPr lang="en-US" sz="28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Agendamento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para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análise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resultados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alterados</a:t>
            </a:r>
            <a:endParaRPr lang="en-US" sz="2800" dirty="0" smtClean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Entrega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em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domicílio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resultados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normais</a:t>
            </a:r>
            <a:endParaRPr lang="en-US" sz="2800" dirty="0">
              <a:latin typeface="Garamond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Disponibilização</a:t>
            </a:r>
            <a:r>
              <a:rPr lang="en-US" sz="2800" dirty="0" smtClean="0">
                <a:latin typeface="Garamond" pitchFamily="18" charset="0"/>
              </a:rPr>
              <a:t> dos </a:t>
            </a:r>
            <a:r>
              <a:rPr lang="en-US" sz="2800" dirty="0" err="1" smtClean="0">
                <a:latin typeface="Garamond" pitchFamily="18" charset="0"/>
              </a:rPr>
              <a:t>manuais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na</a:t>
            </a:r>
            <a:r>
              <a:rPr lang="en-US" sz="2800" dirty="0" smtClean="0">
                <a:latin typeface="Garamond" pitchFamily="18" charset="0"/>
              </a:rPr>
              <a:t> intranet</a:t>
            </a:r>
          </a:p>
          <a:p>
            <a:pPr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Realização</a:t>
            </a:r>
            <a:r>
              <a:rPr lang="en-US" sz="2800" dirty="0" smtClean="0">
                <a:latin typeface="Garamond" pitchFamily="18" charset="0"/>
              </a:rPr>
              <a:t> do “Café com </a:t>
            </a:r>
            <a:r>
              <a:rPr lang="en-US" sz="2800" dirty="0" err="1" smtClean="0">
                <a:latin typeface="Garamond" pitchFamily="18" charset="0"/>
              </a:rPr>
              <a:t>Ideias</a:t>
            </a:r>
            <a:r>
              <a:rPr lang="en-US" sz="2800" dirty="0" smtClean="0">
                <a:latin typeface="Garamond" pitchFamily="18" charset="0"/>
              </a:rPr>
              <a:t>”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Resultados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46449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Indicador 1: Proporção de cobertura do programa de prevenção ao CA de colo uterino</a:t>
            </a:r>
          </a:p>
          <a:p>
            <a:pPr>
              <a:lnSpc>
                <a:spcPct val="150000"/>
              </a:lnSpc>
              <a:buNone/>
            </a:pPr>
            <a:endParaRPr lang="pt-BR" sz="2800" dirty="0">
              <a:latin typeface="Garamond" pitchFamily="18" charset="0"/>
            </a:endParaRP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graphicFrame>
        <p:nvGraphicFramePr>
          <p:cNvPr id="10" name="Gráfico 9"/>
          <p:cNvGraphicFramePr/>
          <p:nvPr/>
        </p:nvGraphicFramePr>
        <p:xfrm>
          <a:off x="755576" y="2276872"/>
          <a:ext cx="7488832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Resultados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78539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Indicador </a:t>
            </a:r>
            <a:r>
              <a:rPr lang="pt-BR" sz="2800" dirty="0" smtClean="0">
                <a:latin typeface="Garamond" pitchFamily="18" charset="0"/>
              </a:rPr>
              <a:t>2: Proporção de mulheres entre 25 e 64 anos moradoras no território com exame citopatológico para câncer de colo uterino em </a:t>
            </a:r>
            <a:r>
              <a:rPr lang="pt-BR" sz="2800" dirty="0" smtClean="0">
                <a:latin typeface="Garamond" pitchFamily="18" charset="0"/>
              </a:rPr>
              <a:t>dia</a:t>
            </a:r>
            <a:endParaRPr lang="pt-BR" sz="2800" dirty="0" smtClean="0">
              <a:latin typeface="Garamond" pitchFamily="18" charset="0"/>
            </a:endParaRPr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graphicFrame>
        <p:nvGraphicFramePr>
          <p:cNvPr id="8" name="Espaço Reservado para Conteúdo 4"/>
          <p:cNvGraphicFramePr>
            <a:graphicFrameLocks/>
          </p:cNvGraphicFramePr>
          <p:nvPr/>
        </p:nvGraphicFramePr>
        <p:xfrm>
          <a:off x="457200" y="2636912"/>
          <a:ext cx="8003232" cy="3489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Resultados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161277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Indicador </a:t>
            </a:r>
            <a:r>
              <a:rPr lang="pt-BR" sz="2800" dirty="0">
                <a:latin typeface="Garamond" pitchFamily="18" charset="0"/>
              </a:rPr>
              <a:t>3: Proporção de mulheres entre 50 e 69 anos que tiveram as mamas </a:t>
            </a:r>
            <a:r>
              <a:rPr lang="pt-BR" sz="2800" dirty="0" smtClean="0">
                <a:latin typeface="Garamond" pitchFamily="18" charset="0"/>
              </a:rPr>
              <a:t>examinadas</a:t>
            </a:r>
          </a:p>
          <a:p>
            <a:pPr>
              <a:lnSpc>
                <a:spcPct val="150000"/>
              </a:lnSpc>
              <a:buNone/>
            </a:pPr>
            <a:endParaRPr lang="pt-BR" sz="2800" dirty="0" smtClean="0">
              <a:latin typeface="Garamond" pitchFamily="18" charset="0"/>
            </a:endParaRPr>
          </a:p>
        </p:txBody>
      </p:sp>
      <p:sp>
        <p:nvSpPr>
          <p:cNvPr id="7" name="Espaço Reservado para Rodapé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graphicFrame>
        <p:nvGraphicFramePr>
          <p:cNvPr id="8" name="Espaço Reservado para Conteúdo 4"/>
          <p:cNvGraphicFramePr>
            <a:graphicFrameLocks/>
          </p:cNvGraphicFramePr>
          <p:nvPr/>
        </p:nvGraphicFramePr>
        <p:xfrm>
          <a:off x="611560" y="1916832"/>
          <a:ext cx="7922840" cy="40016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Introdução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Ambos têm altíssimas chances de cura se descobertos em estágios iniciais</a:t>
            </a:r>
          </a:p>
          <a:p>
            <a:pPr algn="just"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Os exames de prevenção são simples e estão disponíveis na rede pública de saúde</a:t>
            </a: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Resultados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Indicador </a:t>
            </a:r>
            <a:r>
              <a:rPr lang="pt-BR" sz="2800" dirty="0">
                <a:latin typeface="Garamond" pitchFamily="18" charset="0"/>
              </a:rPr>
              <a:t>4: Proporção de mulheres entre 50 e 69 anos que foi solicitado </a:t>
            </a:r>
            <a:r>
              <a:rPr lang="pt-BR" sz="2800" dirty="0" smtClean="0">
                <a:latin typeface="Garamond" pitchFamily="18" charset="0"/>
              </a:rPr>
              <a:t>mamografia</a:t>
            </a:r>
          </a:p>
          <a:p>
            <a:pPr>
              <a:lnSpc>
                <a:spcPct val="150000"/>
              </a:lnSpc>
              <a:buNone/>
            </a:pPr>
            <a:endParaRPr lang="pt-BR" sz="2800" dirty="0">
              <a:latin typeface="Garamond" pitchFamily="18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755576" y="2204864"/>
          <a:ext cx="741682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Resultados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146876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Indicador </a:t>
            </a:r>
            <a:r>
              <a:rPr lang="pt-BR" sz="2800" dirty="0">
                <a:latin typeface="Garamond" pitchFamily="18" charset="0"/>
              </a:rPr>
              <a:t>5: Proporção de mulheres entre 25 e 64 com registro do resultado do último CP na ficha-espelho ou </a:t>
            </a:r>
            <a:r>
              <a:rPr lang="pt-BR" sz="2800" dirty="0" smtClean="0">
                <a:latin typeface="Garamond" pitchFamily="18" charset="0"/>
              </a:rPr>
              <a:t>prontuário</a:t>
            </a:r>
          </a:p>
          <a:p>
            <a:pPr>
              <a:lnSpc>
                <a:spcPct val="150000"/>
              </a:lnSpc>
              <a:buNone/>
            </a:pPr>
            <a:endParaRPr lang="pt-BR" sz="2800" dirty="0">
              <a:latin typeface="Garamond" pitchFamily="18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899592" y="2924944"/>
          <a:ext cx="720080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Resultados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154076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Indicador </a:t>
            </a:r>
            <a:r>
              <a:rPr lang="pt-BR" sz="2800" dirty="0">
                <a:latin typeface="Garamond" pitchFamily="18" charset="0"/>
              </a:rPr>
              <a:t>6: Proporção de mulheres com resultados de CP com </a:t>
            </a:r>
            <a:r>
              <a:rPr lang="pt-BR" sz="2800" dirty="0" smtClean="0">
                <a:latin typeface="Garamond" pitchFamily="18" charset="0"/>
              </a:rPr>
              <a:t>amostras satisfatórias</a:t>
            </a:r>
          </a:p>
          <a:p>
            <a:pPr>
              <a:lnSpc>
                <a:spcPct val="150000"/>
              </a:lnSpc>
              <a:buNone/>
            </a:pPr>
            <a:endParaRPr lang="pt-BR" sz="2800" dirty="0">
              <a:latin typeface="Garamond" pitchFamily="18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899592" y="2132856"/>
          <a:ext cx="7272808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Resultados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216024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Indicador </a:t>
            </a:r>
            <a:r>
              <a:rPr lang="pt-BR" sz="2800" dirty="0">
                <a:latin typeface="Garamond" pitchFamily="18" charset="0"/>
              </a:rPr>
              <a:t>7: Proporção de mulheres com encaminhamento conforme fluxograma de resultados de CP do MS de acordo com o </a:t>
            </a:r>
            <a:r>
              <a:rPr lang="pt-BR" sz="2800" dirty="0" smtClean="0">
                <a:latin typeface="Garamond" pitchFamily="18" charset="0"/>
              </a:rPr>
              <a:t>protocolo</a:t>
            </a:r>
          </a:p>
          <a:p>
            <a:pPr>
              <a:lnSpc>
                <a:spcPct val="150000"/>
              </a:lnSpc>
              <a:buNone/>
            </a:pPr>
            <a:endParaRPr lang="pt-BR" sz="2800" dirty="0">
              <a:latin typeface="Garamond" pitchFamily="18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863588" y="2564904"/>
          <a:ext cx="7416824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Resultados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857403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800" dirty="0">
                <a:latin typeface="Garamond" pitchFamily="18" charset="0"/>
              </a:rPr>
              <a:t>Indicador 8: Proporção de mulheres com encaminhamento conforme fluxograma de resultados de Mamografia  do MS de acordo com o protocolo</a:t>
            </a:r>
          </a:p>
          <a:p>
            <a:pPr lvl="1">
              <a:lnSpc>
                <a:spcPct val="150000"/>
              </a:lnSpc>
            </a:pPr>
            <a:r>
              <a:rPr lang="pt-BR" dirty="0">
                <a:latin typeface="Garamond" pitchFamily="18" charset="0"/>
              </a:rPr>
              <a:t>Não houve mulheres que necessitaram de encaminhamento, pois apenas duas mamografias solicitadas vieram com resultados </a:t>
            </a:r>
            <a:r>
              <a:rPr lang="pt-BR" dirty="0" err="1">
                <a:latin typeface="Garamond" pitchFamily="18" charset="0"/>
              </a:rPr>
              <a:t>Bi-RADS</a:t>
            </a:r>
            <a:r>
              <a:rPr lang="pt-BR" dirty="0">
                <a:latin typeface="Garamond" pitchFamily="18" charset="0"/>
              </a:rPr>
              <a:t> III e, conforme fluxograma do Ministério da Saúde, devem ter nova mamografia solicitada em 6 </a:t>
            </a:r>
            <a:r>
              <a:rPr lang="pt-BR" dirty="0" smtClean="0">
                <a:latin typeface="Garamond" pitchFamily="18" charset="0"/>
              </a:rPr>
              <a:t>meses</a:t>
            </a:r>
            <a:endParaRPr lang="pt-BR" dirty="0">
              <a:latin typeface="Garamond" pitchFamily="18" charset="0"/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Resultados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14687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Indicador </a:t>
            </a:r>
            <a:r>
              <a:rPr lang="pt-BR" sz="2800" dirty="0">
                <a:latin typeface="Garamond" pitchFamily="18" charset="0"/>
              </a:rPr>
              <a:t>9: Proporção de mulheres na faixa etária com avaliação de risco </a:t>
            </a:r>
            <a:r>
              <a:rPr lang="pt-BR" sz="2800" dirty="0" smtClean="0">
                <a:latin typeface="Garamond" pitchFamily="18" charset="0"/>
              </a:rPr>
              <a:t>para </a:t>
            </a:r>
            <a:r>
              <a:rPr lang="pt-BR" sz="2800" dirty="0">
                <a:latin typeface="Garamond" pitchFamily="18" charset="0"/>
              </a:rPr>
              <a:t>câncer de colo </a:t>
            </a:r>
            <a:r>
              <a:rPr lang="pt-BR" sz="2800" dirty="0" smtClean="0">
                <a:latin typeface="Garamond" pitchFamily="18" charset="0"/>
              </a:rPr>
              <a:t>uterino</a:t>
            </a:r>
          </a:p>
          <a:p>
            <a:pPr>
              <a:lnSpc>
                <a:spcPct val="150000"/>
              </a:lnSpc>
              <a:buNone/>
            </a:pPr>
            <a:endParaRPr lang="pt-BR" sz="2800" dirty="0">
              <a:latin typeface="Garamond" pitchFamily="18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115616" y="2564904"/>
          <a:ext cx="6840760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Resultados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168478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Indicador </a:t>
            </a:r>
            <a:r>
              <a:rPr lang="pt-BR" sz="2800" dirty="0">
                <a:latin typeface="Garamond" pitchFamily="18" charset="0"/>
              </a:rPr>
              <a:t>10: Proporção de mulheres entre 25 e 64 anos que receberam orientação sobre </a:t>
            </a:r>
            <a:r>
              <a:rPr lang="pt-BR" sz="2800" dirty="0" err="1">
                <a:latin typeface="Garamond" pitchFamily="18" charset="0"/>
              </a:rPr>
              <a:t>DSTs</a:t>
            </a:r>
            <a:endParaRPr lang="pt-BR" sz="2800" dirty="0">
              <a:latin typeface="Garamond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pt-BR" sz="2800" dirty="0">
              <a:latin typeface="Garamond" pitchFamily="18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971600" y="2204864"/>
          <a:ext cx="7056784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Resultados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20162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Indicador </a:t>
            </a:r>
            <a:r>
              <a:rPr lang="pt-BR" sz="2800" dirty="0">
                <a:latin typeface="Garamond" pitchFamily="18" charset="0"/>
              </a:rPr>
              <a:t>11: Proporção de mulheres entre 25 e 64 anos que receberam orientação sobre fatores de risco para CA de colo</a:t>
            </a:r>
          </a:p>
          <a:p>
            <a:pPr>
              <a:lnSpc>
                <a:spcPct val="150000"/>
              </a:lnSpc>
              <a:buNone/>
            </a:pPr>
            <a:endParaRPr lang="pt-BR" sz="2800" dirty="0">
              <a:latin typeface="Garamond" pitchFamily="18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331640" y="2636912"/>
          <a:ext cx="6336704" cy="36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Resultados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2016224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Indicador </a:t>
            </a:r>
            <a:r>
              <a:rPr lang="pt-BR" sz="2800" dirty="0">
                <a:latin typeface="Garamond" pitchFamily="18" charset="0"/>
              </a:rPr>
              <a:t>12: Proporção de mulheres entre 25 e 64 anos que receberam orientação sobre detecção precoce de CA de </a:t>
            </a:r>
            <a:r>
              <a:rPr lang="pt-BR" sz="2800" dirty="0" smtClean="0">
                <a:latin typeface="Garamond" pitchFamily="18" charset="0"/>
              </a:rPr>
              <a:t>colo/mamas</a:t>
            </a:r>
            <a:endParaRPr lang="pt-BR" sz="2800" dirty="0">
              <a:latin typeface="Garamond" pitchFamily="18" charset="0"/>
            </a:endParaRPr>
          </a:p>
          <a:p>
            <a:pPr>
              <a:lnSpc>
                <a:spcPct val="150000"/>
              </a:lnSpc>
              <a:buNone/>
            </a:pPr>
            <a:endParaRPr lang="pt-BR" sz="2800" dirty="0">
              <a:latin typeface="Garamond" pitchFamily="18" charset="0"/>
            </a:endParaRPr>
          </a:p>
        </p:txBody>
      </p:sp>
      <p:graphicFrame>
        <p:nvGraphicFramePr>
          <p:cNvPr id="5" name="Gráfico 4"/>
          <p:cNvGraphicFramePr/>
          <p:nvPr/>
        </p:nvGraphicFramePr>
        <p:xfrm>
          <a:off x="1295636" y="2708920"/>
          <a:ext cx="6552728" cy="3861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Discussão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96544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latin typeface="Garamond" pitchFamily="18" charset="0"/>
              </a:rPr>
              <a:t>Importância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 err="1" smtClean="0">
                <a:latin typeface="Garamond" pitchFamily="18" charset="0"/>
              </a:rPr>
              <a:t>da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 err="1" smtClean="0">
                <a:latin typeface="Garamond" pitchFamily="18" charset="0"/>
              </a:rPr>
              <a:t>intervenção</a:t>
            </a:r>
            <a:r>
              <a:rPr lang="en-US" sz="2800" b="1" dirty="0" smtClean="0">
                <a:latin typeface="Garamond" pitchFamily="18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>
                <a:latin typeface="Garamond" pitchFamily="18" charset="0"/>
              </a:rPr>
              <a:t>Maior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conhecimento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sobre</a:t>
            </a:r>
            <a:r>
              <a:rPr lang="en-US" dirty="0" smtClean="0">
                <a:latin typeface="Garamond" pitchFamily="18" charset="0"/>
              </a:rPr>
              <a:t> a </a:t>
            </a:r>
            <a:r>
              <a:rPr lang="en-US" dirty="0" err="1" smtClean="0">
                <a:latin typeface="Garamond" pitchFamily="18" charset="0"/>
              </a:rPr>
              <a:t>população</a:t>
            </a:r>
            <a:endParaRPr lang="en-US" dirty="0" smtClean="0">
              <a:latin typeface="Garamond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dirty="0" err="1" smtClean="0">
                <a:latin typeface="Garamond" pitchFamily="18" charset="0"/>
              </a:rPr>
              <a:t>Ampliação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da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cobertura</a:t>
            </a:r>
            <a:r>
              <a:rPr lang="en-US" dirty="0" smtClean="0">
                <a:latin typeface="Garamond" pitchFamily="18" charset="0"/>
              </a:rPr>
              <a:t> do </a:t>
            </a:r>
            <a:r>
              <a:rPr lang="en-US" dirty="0" err="1" smtClean="0">
                <a:latin typeface="Garamond" pitchFamily="18" charset="0"/>
              </a:rPr>
              <a:t>Programa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Saúde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da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Mulher</a:t>
            </a:r>
            <a:endParaRPr lang="en-US" dirty="0" smtClean="0">
              <a:latin typeface="Garamond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dirty="0" err="1" smtClean="0">
                <a:latin typeface="Garamond" pitchFamily="18" charset="0"/>
              </a:rPr>
              <a:t>Melhoria</a:t>
            </a:r>
            <a:r>
              <a:rPr lang="en-US" dirty="0" smtClean="0">
                <a:latin typeface="Garamond" pitchFamily="18" charset="0"/>
              </a:rPr>
              <a:t> no </a:t>
            </a:r>
            <a:r>
              <a:rPr lang="en-US" dirty="0" err="1" smtClean="0">
                <a:latin typeface="Garamond" pitchFamily="18" charset="0"/>
              </a:rPr>
              <a:t>registro</a:t>
            </a:r>
            <a:r>
              <a:rPr lang="en-US" dirty="0" smtClean="0">
                <a:latin typeface="Garamond" pitchFamily="18" charset="0"/>
              </a:rPr>
              <a:t> das </a:t>
            </a:r>
            <a:r>
              <a:rPr lang="en-US" dirty="0" err="1" smtClean="0">
                <a:latin typeface="Garamond" pitchFamily="18" charset="0"/>
              </a:rPr>
              <a:t>informações</a:t>
            </a:r>
            <a:endParaRPr lang="en-US" dirty="0" smtClean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Introdução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Garamond" pitchFamily="18" charset="0"/>
              </a:rPr>
              <a:t>O </a:t>
            </a:r>
            <a:r>
              <a:rPr lang="en-US" sz="2800" b="1" dirty="0" err="1" smtClean="0">
                <a:latin typeface="Garamond" pitchFamily="18" charset="0"/>
              </a:rPr>
              <a:t>município</a:t>
            </a:r>
            <a:r>
              <a:rPr lang="en-US" sz="2800" b="1" dirty="0" smtClean="0">
                <a:latin typeface="Garamond" pitchFamily="18" charset="0"/>
              </a:rPr>
              <a:t> de </a:t>
            </a:r>
            <a:r>
              <a:rPr lang="en-US" sz="2800" b="1" dirty="0" err="1" smtClean="0">
                <a:latin typeface="Garamond" pitchFamily="18" charset="0"/>
              </a:rPr>
              <a:t>Goiânia</a:t>
            </a:r>
            <a:r>
              <a:rPr lang="en-US" sz="2800" b="1" dirty="0">
                <a:latin typeface="Garamond" pitchFamily="18" charset="0"/>
              </a:rPr>
              <a:t> </a:t>
            </a:r>
            <a:r>
              <a:rPr lang="en-US" sz="2800" b="1" dirty="0" smtClean="0">
                <a:latin typeface="Garamond" pitchFamily="18" charset="0"/>
              </a:rPr>
              <a:t>– </a:t>
            </a:r>
            <a:r>
              <a:rPr lang="en-US" sz="2800" b="1" dirty="0" err="1" smtClean="0">
                <a:latin typeface="Garamond" pitchFamily="18" charset="0"/>
              </a:rPr>
              <a:t>Goiás</a:t>
            </a:r>
            <a:r>
              <a:rPr lang="en-US" sz="2800" b="1" dirty="0" smtClean="0">
                <a:latin typeface="Garamond" pitchFamily="18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</a:rPr>
              <a:t>População </a:t>
            </a:r>
            <a:r>
              <a:rPr lang="pt-BR" dirty="0">
                <a:latin typeface="Garamond" pitchFamily="18" charset="0"/>
              </a:rPr>
              <a:t>estimada de </a:t>
            </a:r>
            <a:r>
              <a:rPr lang="pt-BR" dirty="0" smtClean="0">
                <a:latin typeface="Garamond" pitchFamily="18" charset="0"/>
              </a:rPr>
              <a:t>1.300.000 </a:t>
            </a:r>
            <a:r>
              <a:rPr lang="pt-BR" dirty="0" smtClean="0">
                <a:latin typeface="Garamond" pitchFamily="18" charset="0"/>
              </a:rPr>
              <a:t>habitantes</a:t>
            </a:r>
            <a:endParaRPr lang="pt-BR" dirty="0" smtClean="0">
              <a:latin typeface="Garamond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dirty="0" err="1" smtClean="0">
                <a:latin typeface="Garamond" pitchFamily="18" charset="0"/>
              </a:rPr>
              <a:t>Dividido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em</a:t>
            </a:r>
            <a:r>
              <a:rPr lang="en-US" dirty="0" smtClean="0">
                <a:latin typeface="Garamond" pitchFamily="18" charset="0"/>
              </a:rPr>
              <a:t> 07 </a:t>
            </a:r>
            <a:r>
              <a:rPr lang="en-US" dirty="0" err="1" smtClean="0">
                <a:latin typeface="Garamond" pitchFamily="18" charset="0"/>
              </a:rPr>
              <a:t>Distritos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Sanitários</a:t>
            </a:r>
            <a:endParaRPr lang="en-US" dirty="0" smtClean="0">
              <a:latin typeface="Garamond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Garamond" pitchFamily="18" charset="0"/>
              </a:rPr>
              <a:t>129 </a:t>
            </a:r>
            <a:r>
              <a:rPr lang="en-US" dirty="0" err="1" smtClean="0">
                <a:latin typeface="Garamond" pitchFamily="18" charset="0"/>
              </a:rPr>
              <a:t>unidades</a:t>
            </a:r>
            <a:r>
              <a:rPr lang="en-US" dirty="0" smtClean="0">
                <a:latin typeface="Garamond" pitchFamily="18" charset="0"/>
              </a:rPr>
              <a:t> de </a:t>
            </a:r>
            <a:r>
              <a:rPr lang="en-US" dirty="0" err="1" smtClean="0">
                <a:latin typeface="Garamond" pitchFamily="18" charset="0"/>
              </a:rPr>
              <a:t>saúde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pública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municipais</a:t>
            </a:r>
            <a:endParaRPr lang="pt-BR" dirty="0" smtClean="0">
              <a:latin typeface="Garamond" pitchFamily="18" charset="0"/>
            </a:endParaRPr>
          </a:p>
          <a:p>
            <a:pPr lvl="1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</a:rPr>
              <a:t>Cobertura </a:t>
            </a:r>
            <a:r>
              <a:rPr lang="pt-BR" dirty="0">
                <a:latin typeface="Garamond" pitchFamily="18" charset="0"/>
              </a:rPr>
              <a:t>populacional pela </a:t>
            </a:r>
            <a:r>
              <a:rPr lang="pt-BR" dirty="0" smtClean="0">
                <a:latin typeface="Garamond" pitchFamily="18" charset="0"/>
              </a:rPr>
              <a:t>ESF </a:t>
            </a:r>
            <a:r>
              <a:rPr lang="pt-BR" dirty="0">
                <a:latin typeface="Garamond" pitchFamily="18" charset="0"/>
              </a:rPr>
              <a:t>de 42,52</a:t>
            </a:r>
            <a:r>
              <a:rPr lang="pt-BR" dirty="0" smtClean="0">
                <a:latin typeface="Garamond" pitchFamily="18" charset="0"/>
              </a:rPr>
              <a:t>%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>
                <a:latin typeface="Garamond" pitchFamily="18" charset="0"/>
              </a:rPr>
              <a:t>Cobertura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em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saúde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bucal</a:t>
            </a:r>
            <a:r>
              <a:rPr lang="en-US" dirty="0" smtClean="0">
                <a:latin typeface="Garamond" pitchFamily="18" charset="0"/>
              </a:rPr>
              <a:t> de 23,42%</a:t>
            </a:r>
            <a:endParaRPr lang="pt-BR" dirty="0" smtClean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Maior interação com colegas da unidade, gestão local e Conselho Local de Saúde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Ampliação do conhecimento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Saúde bucal mais participativa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Criação do grupo de educação permanente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Aproximação com a comunidade</a:t>
            </a:r>
          </a:p>
          <a:p>
            <a:pPr>
              <a:lnSpc>
                <a:spcPct val="150000"/>
              </a:lnSpc>
            </a:pPr>
            <a:endParaRPr lang="pt-BR" sz="2800" dirty="0">
              <a:latin typeface="Garamond" pitchFamily="18" charset="0"/>
            </a:endParaRPr>
          </a:p>
        </p:txBody>
      </p:sp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Discussão</a:t>
            </a:r>
            <a:endParaRPr lang="pt-BR" sz="28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5252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latin typeface="Garamond" pitchFamily="18" charset="0"/>
              </a:rPr>
              <a:t>Incorporação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 err="1" smtClean="0">
                <a:latin typeface="Garamond" pitchFamily="18" charset="0"/>
              </a:rPr>
              <a:t>ao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 err="1" smtClean="0">
                <a:latin typeface="Garamond" pitchFamily="18" charset="0"/>
              </a:rPr>
              <a:t>serviço</a:t>
            </a:r>
            <a:r>
              <a:rPr lang="en-US" sz="2800" b="1" dirty="0" smtClean="0">
                <a:latin typeface="Garamond" pitchFamily="18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>
                <a:latin typeface="Garamond" pitchFamily="18" charset="0"/>
              </a:rPr>
              <a:t>Cadastro</a:t>
            </a:r>
            <a:r>
              <a:rPr lang="en-US" dirty="0" smtClean="0">
                <a:latin typeface="Garamond" pitchFamily="18" charset="0"/>
              </a:rPr>
              <a:t> das </a:t>
            </a:r>
            <a:r>
              <a:rPr lang="en-US" dirty="0" err="1" smtClean="0">
                <a:latin typeface="Garamond" pitchFamily="18" charset="0"/>
              </a:rPr>
              <a:t>mulheres</a:t>
            </a:r>
            <a:r>
              <a:rPr lang="en-US" dirty="0" smtClean="0">
                <a:latin typeface="Garamond" pitchFamily="18" charset="0"/>
              </a:rPr>
              <a:t> entre 65 e 69 </a:t>
            </a:r>
            <a:r>
              <a:rPr lang="en-US" dirty="0" err="1" smtClean="0">
                <a:latin typeface="Garamond" pitchFamily="18" charset="0"/>
              </a:rPr>
              <a:t>anos</a:t>
            </a:r>
            <a:endParaRPr lang="en-US" dirty="0" smtClean="0">
              <a:latin typeface="Garamond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dirty="0" err="1" smtClean="0">
                <a:latin typeface="Garamond" pitchFamily="18" charset="0"/>
              </a:rPr>
              <a:t>Retomada</a:t>
            </a:r>
            <a:r>
              <a:rPr lang="en-US" dirty="0" smtClean="0">
                <a:latin typeface="Garamond" pitchFamily="18" charset="0"/>
              </a:rPr>
              <a:t> dos </a:t>
            </a:r>
            <a:r>
              <a:rPr lang="en-US" dirty="0" err="1" smtClean="0">
                <a:latin typeface="Garamond" pitchFamily="18" charset="0"/>
              </a:rPr>
              <a:t>encontros</a:t>
            </a:r>
            <a:r>
              <a:rPr lang="en-US" dirty="0" smtClean="0">
                <a:latin typeface="Garamond" pitchFamily="18" charset="0"/>
              </a:rPr>
              <a:t> de </a:t>
            </a:r>
            <a:r>
              <a:rPr lang="en-US" dirty="0" err="1" smtClean="0">
                <a:latin typeface="Garamond" pitchFamily="18" charset="0"/>
              </a:rPr>
              <a:t>educação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permanente</a:t>
            </a:r>
            <a:endParaRPr lang="en-US" dirty="0" smtClean="0">
              <a:latin typeface="Garamond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dirty="0" err="1" smtClean="0">
                <a:latin typeface="Garamond" pitchFamily="18" charset="0"/>
              </a:rPr>
              <a:t>Ampliação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da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intervenção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para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todas</a:t>
            </a:r>
            <a:r>
              <a:rPr lang="en-US" dirty="0" smtClean="0">
                <a:latin typeface="Garamond" pitchFamily="18" charset="0"/>
              </a:rPr>
              <a:t> as </a:t>
            </a:r>
            <a:r>
              <a:rPr lang="en-US" dirty="0" err="1" smtClean="0">
                <a:latin typeface="Garamond" pitchFamily="18" charset="0"/>
              </a:rPr>
              <a:t>equipes</a:t>
            </a:r>
            <a:endParaRPr lang="en-US" dirty="0" smtClean="0">
              <a:latin typeface="Garamond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dirty="0" err="1" smtClean="0">
                <a:latin typeface="Garamond" pitchFamily="18" charset="0"/>
              </a:rPr>
              <a:t>Confecção</a:t>
            </a:r>
            <a:r>
              <a:rPr lang="en-US" dirty="0" smtClean="0">
                <a:latin typeface="Garamond" pitchFamily="18" charset="0"/>
              </a:rPr>
              <a:t> de </a:t>
            </a:r>
            <a:r>
              <a:rPr lang="en-US" dirty="0" err="1" smtClean="0">
                <a:latin typeface="Garamond" pitchFamily="18" charset="0"/>
              </a:rPr>
              <a:t>novos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livros</a:t>
            </a:r>
            <a:r>
              <a:rPr lang="en-US" dirty="0" smtClean="0">
                <a:latin typeface="Garamond" pitchFamily="18" charset="0"/>
              </a:rPr>
              <a:t> de </a:t>
            </a:r>
            <a:r>
              <a:rPr lang="en-US" dirty="0" err="1" smtClean="0">
                <a:latin typeface="Garamond" pitchFamily="18" charset="0"/>
              </a:rPr>
              <a:t>registro</a:t>
            </a:r>
            <a:r>
              <a:rPr lang="pt-BR" dirty="0" smtClean="0">
                <a:latin typeface="Garamond" pitchFamily="18" charset="0"/>
              </a:rPr>
              <a:t>s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>
                <a:latin typeface="Garamond" pitchFamily="18" charset="0"/>
              </a:rPr>
              <a:t>Apresentação</a:t>
            </a:r>
            <a:r>
              <a:rPr lang="en-US" dirty="0" smtClean="0">
                <a:latin typeface="Garamond" pitchFamily="18" charset="0"/>
              </a:rPr>
              <a:t> de </a:t>
            </a:r>
            <a:r>
              <a:rPr lang="en-US" dirty="0" err="1" smtClean="0">
                <a:latin typeface="Garamond" pitchFamily="18" charset="0"/>
              </a:rPr>
              <a:t>relatório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semestral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ao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CLS</a:t>
            </a:r>
            <a:endParaRPr lang="en-US" dirty="0" smtClean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850106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Discussão</a:t>
            </a:r>
            <a:endParaRPr lang="pt-BR" sz="2800" b="1" dirty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Reflexão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latin typeface="Garamond" pitchFamily="18" charset="0"/>
              </a:rPr>
              <a:t>Expectativas</a:t>
            </a:r>
            <a:r>
              <a:rPr lang="en-US" sz="2800" b="1" dirty="0" smtClean="0">
                <a:latin typeface="Garamond" pitchFamily="18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Especialização</a:t>
            </a:r>
            <a:r>
              <a:rPr lang="en-US" sz="2800" dirty="0" smtClean="0">
                <a:latin typeface="Garamond" pitchFamily="18" charset="0"/>
              </a:rPr>
              <a:t> no </a:t>
            </a:r>
            <a:r>
              <a:rPr lang="en-US" sz="2800" dirty="0" err="1" smtClean="0">
                <a:latin typeface="Garamond" pitchFamily="18" charset="0"/>
              </a:rPr>
              <a:t>conforto</a:t>
            </a:r>
            <a:r>
              <a:rPr lang="en-US" sz="2800" dirty="0" smtClean="0">
                <a:latin typeface="Garamond" pitchFamily="18" charset="0"/>
              </a:rPr>
              <a:t> do </a:t>
            </a:r>
            <a:r>
              <a:rPr lang="en-US" sz="2800" dirty="0" err="1" smtClean="0">
                <a:latin typeface="Garamond" pitchFamily="18" charset="0"/>
              </a:rPr>
              <a:t>lar</a:t>
            </a:r>
            <a:r>
              <a:rPr lang="en-US" sz="2800" dirty="0" smtClean="0">
                <a:latin typeface="Garamond" pitchFamily="18" charset="0"/>
              </a:rPr>
              <a:t> com um </a:t>
            </a:r>
            <a:r>
              <a:rPr lang="en-US" sz="2800" dirty="0" err="1" smtClean="0">
                <a:latin typeface="Garamond" pitchFamily="18" charset="0"/>
              </a:rPr>
              <a:t>curso</a:t>
            </a:r>
            <a:r>
              <a:rPr lang="en-US" sz="2800" dirty="0" smtClean="0">
                <a:latin typeface="Garamond" pitchFamily="18" charset="0"/>
              </a:rPr>
              <a:t> a </a:t>
            </a:r>
            <a:r>
              <a:rPr lang="en-US" sz="2800" dirty="0" err="1" smtClean="0">
                <a:latin typeface="Garamond" pitchFamily="18" charset="0"/>
              </a:rPr>
              <a:t>distância</a:t>
            </a:r>
            <a:endParaRPr lang="en-US" sz="2800" dirty="0" smtClean="0">
              <a:latin typeface="Garamond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Aquisição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novos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conhecimentos</a:t>
            </a:r>
            <a:endParaRPr lang="en-US" sz="2800" dirty="0" smtClean="0">
              <a:latin typeface="Garamond" pitchFamily="18" charset="0"/>
            </a:endParaRPr>
          </a:p>
        </p:txBody>
      </p:sp>
      <p:sp>
        <p:nvSpPr>
          <p:cNvPr id="5" name="Espaço Reservado para Conteúdo 4"/>
          <p:cNvSpPr>
            <a:spLocks noGrp="1"/>
          </p:cNvSpPr>
          <p:nvPr>
            <p:ph sz="half" idx="2"/>
          </p:nvPr>
        </p:nvSpPr>
        <p:spPr>
          <a:xfrm>
            <a:off x="4648200" y="1556792"/>
            <a:ext cx="4038600" cy="4569371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>
                <a:latin typeface="Garamond" pitchFamily="18" charset="0"/>
              </a:rPr>
              <a:t>Dificuldades</a:t>
            </a:r>
            <a:r>
              <a:rPr lang="en-US" b="1" dirty="0" smtClean="0">
                <a:latin typeface="Garamond" pitchFamily="18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Disciplina</a:t>
            </a:r>
            <a:endParaRPr lang="en-US" sz="2800" dirty="0" smtClean="0">
              <a:latin typeface="Garamond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Admissão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defeitos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na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unidade</a:t>
            </a:r>
            <a:r>
              <a:rPr lang="en-US" sz="2800" dirty="0" smtClean="0">
                <a:latin typeface="Garamond" pitchFamily="18" charset="0"/>
              </a:rPr>
              <a:t> e </a:t>
            </a:r>
            <a:r>
              <a:rPr lang="en-US" sz="2800" dirty="0" err="1" smtClean="0">
                <a:latin typeface="Garamond" pitchFamily="18" charset="0"/>
              </a:rPr>
              <a:t>na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equipe</a:t>
            </a:r>
            <a:endParaRPr lang="en-US" sz="2800" dirty="0" smtClean="0">
              <a:latin typeface="Garamond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Aceitar</a:t>
            </a:r>
            <a:r>
              <a:rPr lang="en-US" sz="2800" dirty="0" smtClean="0">
                <a:latin typeface="Garamond" pitchFamily="18" charset="0"/>
              </a:rPr>
              <a:t> a </a:t>
            </a:r>
            <a:r>
              <a:rPr lang="en-US" sz="2800" dirty="0" err="1" smtClean="0">
                <a:latin typeface="Garamond" pitchFamily="18" charset="0"/>
              </a:rPr>
              <a:t>necessidade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reciclagem</a:t>
            </a:r>
            <a:endParaRPr lang="en-US" sz="2800" dirty="0" smtClean="0">
              <a:latin typeface="Garamond" pitchFamily="18" charset="0"/>
            </a:endParaRP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Reflexão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124744"/>
            <a:ext cx="4038600" cy="5400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 smtClean="0">
                <a:latin typeface="Garamond" pitchFamily="18" charset="0"/>
              </a:rPr>
              <a:t>Surpresas:</a:t>
            </a:r>
          </a:p>
          <a:p>
            <a:pPr lvl="1"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Elaboração</a:t>
            </a:r>
            <a:r>
              <a:rPr lang="en-US" sz="2800" dirty="0" smtClean="0">
                <a:latin typeface="Garamond" pitchFamily="18" charset="0"/>
              </a:rPr>
              <a:t> do </a:t>
            </a:r>
            <a:r>
              <a:rPr lang="en-US" sz="2800" dirty="0" err="1" smtClean="0">
                <a:latin typeface="Garamond" pitchFamily="18" charset="0"/>
              </a:rPr>
              <a:t>curso</a:t>
            </a:r>
            <a:endParaRPr lang="en-US" sz="2800" dirty="0" smtClean="0">
              <a:latin typeface="Garamond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800" dirty="0" smtClean="0">
                <a:latin typeface="Garamond" pitchFamily="18" charset="0"/>
              </a:rPr>
              <a:t>Profundidade dos </a:t>
            </a:r>
            <a:r>
              <a:rPr lang="en-US" sz="2800" dirty="0" err="1" smtClean="0">
                <a:latin typeface="Garamond" pitchFamily="18" charset="0"/>
              </a:rPr>
              <a:t>temas</a:t>
            </a:r>
            <a:endParaRPr lang="en-US" sz="2800" dirty="0" smtClean="0">
              <a:latin typeface="Garamond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Desorganização</a:t>
            </a:r>
            <a:r>
              <a:rPr lang="en-US" sz="2800" dirty="0" smtClean="0">
                <a:latin typeface="Garamond" pitchFamily="18" charset="0"/>
              </a:rPr>
              <a:t> do </a:t>
            </a:r>
            <a:r>
              <a:rPr lang="en-US" sz="2800" dirty="0" err="1" smtClean="0">
                <a:latin typeface="Garamond" pitchFamily="18" charset="0"/>
              </a:rPr>
              <a:t>serviço</a:t>
            </a:r>
            <a:endParaRPr lang="en-US" sz="2800" dirty="0" smtClean="0">
              <a:latin typeface="Garamond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Passo</a:t>
            </a:r>
            <a:r>
              <a:rPr lang="en-US" sz="2800" dirty="0" smtClean="0">
                <a:latin typeface="Garamond" pitchFamily="18" charset="0"/>
              </a:rPr>
              <a:t> a </a:t>
            </a:r>
            <a:r>
              <a:rPr lang="en-US" sz="2800" dirty="0" err="1" smtClean="0">
                <a:latin typeface="Garamond" pitchFamily="18" charset="0"/>
              </a:rPr>
              <a:t>passo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para</a:t>
            </a:r>
            <a:r>
              <a:rPr lang="en-US" sz="2800" dirty="0" smtClean="0">
                <a:latin typeface="Garamond" pitchFamily="18" charset="0"/>
              </a:rPr>
              <a:t> </a:t>
            </a:r>
            <a:r>
              <a:rPr lang="en-US" sz="2800" dirty="0" err="1" smtClean="0">
                <a:latin typeface="Garamond" pitchFamily="18" charset="0"/>
              </a:rPr>
              <a:t>reorganização</a:t>
            </a:r>
            <a:endParaRPr lang="en-US" sz="2800" dirty="0" smtClean="0">
              <a:latin typeface="Garamond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Troca</a:t>
            </a:r>
            <a:r>
              <a:rPr lang="en-US" sz="2800" dirty="0" smtClean="0">
                <a:latin typeface="Garamond" pitchFamily="18" charset="0"/>
              </a:rPr>
              <a:t> de </a:t>
            </a:r>
            <a:r>
              <a:rPr lang="en-US" sz="2800" dirty="0" err="1" smtClean="0">
                <a:latin typeface="Garamond" pitchFamily="18" charset="0"/>
              </a:rPr>
              <a:t>experiências</a:t>
            </a:r>
            <a:endParaRPr lang="en-US" sz="2800" dirty="0" smtClean="0">
              <a:latin typeface="Garamond" pitchFamily="18" charset="0"/>
            </a:endParaRPr>
          </a:p>
        </p:txBody>
      </p:sp>
      <p:sp>
        <p:nvSpPr>
          <p:cNvPr id="7" name="Espaço Reservado para Conteúdo 6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b="1" dirty="0" err="1" smtClean="0">
                <a:latin typeface="Garamond" pitchFamily="18" charset="0"/>
              </a:rPr>
              <a:t>Relevância</a:t>
            </a:r>
            <a:r>
              <a:rPr lang="en-US" b="1" dirty="0" smtClean="0">
                <a:latin typeface="Garamond" pitchFamily="18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Disciplina</a:t>
            </a:r>
            <a:endParaRPr lang="en-US" sz="2800" dirty="0" smtClean="0">
              <a:latin typeface="Garamond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sz="2800" dirty="0" err="1" smtClean="0">
                <a:latin typeface="Garamond" pitchFamily="18" charset="0"/>
              </a:rPr>
              <a:t>Superação</a:t>
            </a:r>
            <a:endParaRPr lang="en-US" sz="2800" dirty="0" smtClean="0">
              <a:latin typeface="Garamond" pitchFamily="18" charset="0"/>
            </a:endParaRPr>
          </a:p>
          <a:p>
            <a:pPr>
              <a:buNone/>
            </a:pPr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457200" y="2857500"/>
            <a:ext cx="8229600" cy="1143000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extrusionH="57150" contourW="6350" prstMaterial="metal">
              <a:bevelT w="127000" h="31750" prst="softRound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4800" b="1" cap="all" dirty="0" smtClean="0">
                <a:ln w="0"/>
                <a:solidFill>
                  <a:schemeClr val="tx1">
                    <a:lumMod val="95000"/>
                    <a:lumOff val="5000"/>
                  </a:schemeClr>
                </a:solidFill>
                <a:effectLst>
                  <a:reflection blurRad="6350" stA="50000" endA="300" endPos="50000" dist="60007" dir="5400000" sy="-100000" algn="bl" rotWithShape="0"/>
                </a:effectLst>
                <a:latin typeface="Garamond" pitchFamily="18" charset="0"/>
              </a:rPr>
              <a:t>MUITO OBRIGADA!</a:t>
            </a:r>
            <a:endParaRPr lang="pt-BR" sz="4800" b="1" cap="all" dirty="0">
              <a:ln w="0"/>
              <a:solidFill>
                <a:schemeClr val="tx1">
                  <a:lumMod val="95000"/>
                  <a:lumOff val="5000"/>
                </a:schemeClr>
              </a:solidFill>
              <a:effectLst>
                <a:reflection blurRad="6350" stA="50000" endA="300" endPos="50000" dist="60007" dir="5400000" sy="-100000" algn="bl" rotWithShape="0"/>
              </a:effectLst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Introdução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18478"/>
            <a:ext cx="8229600" cy="4014778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Garamond" pitchFamily="18" charset="0"/>
              </a:rPr>
              <a:t>A </a:t>
            </a:r>
            <a:r>
              <a:rPr lang="en-US" sz="2800" b="1" dirty="0" err="1" smtClean="0">
                <a:latin typeface="Garamond" pitchFamily="18" charset="0"/>
              </a:rPr>
              <a:t>Equipe</a:t>
            </a:r>
            <a:r>
              <a:rPr lang="en-US" sz="2800" b="1" dirty="0" smtClean="0">
                <a:latin typeface="Garamond" pitchFamily="18" charset="0"/>
              </a:rPr>
              <a:t> 406: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>
                <a:latin typeface="Garamond" pitchFamily="18" charset="0"/>
              </a:rPr>
              <a:t>Inserida</a:t>
            </a:r>
            <a:r>
              <a:rPr lang="en-US" dirty="0" smtClean="0">
                <a:latin typeface="Garamond" pitchFamily="18" charset="0"/>
              </a:rPr>
              <a:t> no CAIS </a:t>
            </a:r>
            <a:r>
              <a:rPr lang="en-US" dirty="0" err="1" smtClean="0">
                <a:latin typeface="Garamond" pitchFamily="18" charset="0"/>
              </a:rPr>
              <a:t>Jardim</a:t>
            </a:r>
            <a:r>
              <a:rPr lang="en-US" dirty="0" smtClean="0">
                <a:latin typeface="Garamond" pitchFamily="18" charset="0"/>
              </a:rPr>
              <a:t> Guanabara III, </a:t>
            </a:r>
            <a:r>
              <a:rPr lang="en-US" dirty="0" err="1" smtClean="0">
                <a:latin typeface="Garamond" pitchFamily="18" charset="0"/>
              </a:rPr>
              <a:t>localizado</a:t>
            </a:r>
            <a:r>
              <a:rPr lang="en-US" dirty="0">
                <a:latin typeface="Garamond" pitchFamily="18" charset="0"/>
              </a:rPr>
              <a:t> </a:t>
            </a:r>
            <a:r>
              <a:rPr lang="en-US" dirty="0" smtClean="0">
                <a:latin typeface="Garamond" pitchFamily="18" charset="0"/>
              </a:rPr>
              <a:t>no DS Norte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>
                <a:latin typeface="Garamond" pitchFamily="18" charset="0"/>
              </a:rPr>
              <a:t>Atendimento</a:t>
            </a:r>
            <a:r>
              <a:rPr lang="en-US" dirty="0" smtClean="0">
                <a:latin typeface="Garamond" pitchFamily="18" charset="0"/>
              </a:rPr>
              <a:t> de </a:t>
            </a:r>
            <a:r>
              <a:rPr lang="en-US" dirty="0" err="1" smtClean="0">
                <a:latin typeface="Garamond" pitchFamily="18" charset="0"/>
              </a:rPr>
              <a:t>segunda</a:t>
            </a:r>
            <a:r>
              <a:rPr lang="en-US" dirty="0" smtClean="0">
                <a:latin typeface="Garamond" pitchFamily="18" charset="0"/>
              </a:rPr>
              <a:t> a </a:t>
            </a:r>
            <a:r>
              <a:rPr lang="en-US" dirty="0" err="1" smtClean="0">
                <a:latin typeface="Garamond" pitchFamily="18" charset="0"/>
              </a:rPr>
              <a:t>sexta-feira</a:t>
            </a:r>
            <a:r>
              <a:rPr lang="en-US" dirty="0" smtClean="0">
                <a:latin typeface="Garamond" pitchFamily="18" charset="0"/>
              </a:rPr>
              <a:t> das 7:00 </a:t>
            </a:r>
            <a:r>
              <a:rPr lang="en-US" dirty="0" err="1" smtClean="0">
                <a:latin typeface="Garamond" pitchFamily="18" charset="0"/>
              </a:rPr>
              <a:t>às</a:t>
            </a:r>
            <a:r>
              <a:rPr lang="en-US" dirty="0" smtClean="0">
                <a:latin typeface="Garamond" pitchFamily="18" charset="0"/>
              </a:rPr>
              <a:t> 13:00h e </a:t>
            </a:r>
            <a:r>
              <a:rPr lang="en-US" dirty="0" err="1" smtClean="0">
                <a:latin typeface="Garamond" pitchFamily="18" charset="0"/>
              </a:rPr>
              <a:t>aos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sábados</a:t>
            </a:r>
            <a:r>
              <a:rPr lang="en-US" dirty="0" smtClean="0">
                <a:latin typeface="Garamond" pitchFamily="18" charset="0"/>
              </a:rPr>
              <a:t>, </a:t>
            </a:r>
            <a:r>
              <a:rPr lang="en-US" dirty="0" err="1" smtClean="0">
                <a:latin typeface="Garamond" pitchFamily="18" charset="0"/>
              </a:rPr>
              <a:t>quinzenalmente</a:t>
            </a:r>
            <a:r>
              <a:rPr lang="en-US" dirty="0" smtClean="0">
                <a:latin typeface="Garamond" pitchFamily="18" charset="0"/>
              </a:rPr>
              <a:t>, das 8:00 </a:t>
            </a:r>
            <a:r>
              <a:rPr lang="en-US" dirty="0" err="1" smtClean="0">
                <a:latin typeface="Garamond" pitchFamily="18" charset="0"/>
              </a:rPr>
              <a:t>às</a:t>
            </a:r>
            <a:r>
              <a:rPr lang="en-US" dirty="0" smtClean="0">
                <a:latin typeface="Garamond" pitchFamily="18" charset="0"/>
              </a:rPr>
              <a:t> 17:00h</a:t>
            </a:r>
          </a:p>
          <a:p>
            <a:pPr lvl="1"/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Pelotas 2013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1222"/>
          </a:xfrm>
        </p:spPr>
        <p:txBody>
          <a:bodyPr>
            <a:normAutofit/>
          </a:bodyPr>
          <a:lstStyle/>
          <a:p>
            <a:r>
              <a:rPr lang="pt-BR" sz="2800" b="1" dirty="0" smtClean="0">
                <a:latin typeface="Garamond" pitchFamily="18" charset="0"/>
              </a:rPr>
              <a:t>Introdução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dirty="0" smtClean="0">
                <a:latin typeface="Garamond" pitchFamily="18" charset="0"/>
              </a:rPr>
              <a:t>A </a:t>
            </a:r>
            <a:r>
              <a:rPr lang="en-US" sz="2800" b="1" dirty="0" err="1" smtClean="0">
                <a:latin typeface="Garamond" pitchFamily="18" charset="0"/>
              </a:rPr>
              <a:t>Equipe</a:t>
            </a:r>
            <a:r>
              <a:rPr lang="en-US" sz="2800" b="1" dirty="0" smtClean="0">
                <a:latin typeface="Garamond" pitchFamily="18" charset="0"/>
              </a:rPr>
              <a:t> 406:</a:t>
            </a:r>
          </a:p>
          <a:p>
            <a:pPr lvl="1" algn="just">
              <a:lnSpc>
                <a:spcPct val="150000"/>
              </a:lnSpc>
            </a:pPr>
            <a:r>
              <a:rPr lang="en-US" dirty="0" err="1" smtClean="0">
                <a:latin typeface="Garamond" pitchFamily="18" charset="0"/>
              </a:rPr>
              <a:t>Composta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por</a:t>
            </a:r>
            <a:r>
              <a:rPr lang="en-US" dirty="0" smtClean="0">
                <a:latin typeface="Garamond" pitchFamily="18" charset="0"/>
              </a:rPr>
              <a:t>: 01 </a:t>
            </a:r>
            <a:r>
              <a:rPr lang="en-US" dirty="0" err="1" smtClean="0">
                <a:latin typeface="Garamond" pitchFamily="18" charset="0"/>
              </a:rPr>
              <a:t>médica</a:t>
            </a:r>
            <a:r>
              <a:rPr lang="en-US" dirty="0" smtClean="0">
                <a:latin typeface="Garamond" pitchFamily="18" charset="0"/>
              </a:rPr>
              <a:t>, 01 </a:t>
            </a:r>
            <a:r>
              <a:rPr lang="en-US" dirty="0" err="1" smtClean="0">
                <a:latin typeface="Garamond" pitchFamily="18" charset="0"/>
              </a:rPr>
              <a:t>enfermeira</a:t>
            </a:r>
            <a:r>
              <a:rPr lang="en-US" dirty="0" smtClean="0">
                <a:latin typeface="Garamond" pitchFamily="18" charset="0"/>
              </a:rPr>
              <a:t>, 01 </a:t>
            </a:r>
            <a:r>
              <a:rPr lang="en-US" dirty="0" err="1" smtClean="0">
                <a:latin typeface="Garamond" pitchFamily="18" charset="0"/>
              </a:rPr>
              <a:t>dentista</a:t>
            </a:r>
            <a:r>
              <a:rPr lang="en-US" dirty="0" smtClean="0">
                <a:latin typeface="Garamond" pitchFamily="18" charset="0"/>
              </a:rPr>
              <a:t>, 01 </a:t>
            </a:r>
            <a:r>
              <a:rPr lang="en-US" dirty="0" err="1" smtClean="0">
                <a:latin typeface="Garamond" pitchFamily="18" charset="0"/>
              </a:rPr>
              <a:t>auxiliar</a:t>
            </a:r>
            <a:r>
              <a:rPr lang="en-US" dirty="0" smtClean="0">
                <a:latin typeface="Garamond" pitchFamily="18" charset="0"/>
              </a:rPr>
              <a:t> de </a:t>
            </a:r>
            <a:r>
              <a:rPr lang="en-US" dirty="0" err="1" smtClean="0">
                <a:latin typeface="Garamond" pitchFamily="18" charset="0"/>
              </a:rPr>
              <a:t>enfermagem</a:t>
            </a:r>
            <a:r>
              <a:rPr lang="en-US" dirty="0" smtClean="0">
                <a:latin typeface="Garamond" pitchFamily="18" charset="0"/>
              </a:rPr>
              <a:t>, 01 TSB, 01 ASB, 04 ACS, 01 ACE</a:t>
            </a:r>
          </a:p>
          <a:p>
            <a:pPr lvl="1" algn="just">
              <a:lnSpc>
                <a:spcPct val="150000"/>
              </a:lnSpc>
            </a:pPr>
            <a:r>
              <a:rPr lang="en-US" dirty="0" smtClean="0">
                <a:latin typeface="Garamond" pitchFamily="18" charset="0"/>
              </a:rPr>
              <a:t>06 </a:t>
            </a:r>
            <a:r>
              <a:rPr lang="en-US" dirty="0" err="1" smtClean="0">
                <a:latin typeface="Garamond" pitchFamily="18" charset="0"/>
              </a:rPr>
              <a:t>microáreas</a:t>
            </a:r>
            <a:endParaRPr lang="en-US" dirty="0" smtClean="0">
              <a:latin typeface="Garamond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dirty="0" smtClean="0">
                <a:latin typeface="Garamond" pitchFamily="18" charset="0"/>
              </a:rPr>
              <a:t>730 </a:t>
            </a:r>
            <a:r>
              <a:rPr lang="en-US" dirty="0" err="1" smtClean="0">
                <a:latin typeface="Garamond" pitchFamily="18" charset="0"/>
              </a:rPr>
              <a:t>famílias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cadastradas</a:t>
            </a:r>
            <a:endParaRPr lang="en-US" dirty="0" smtClean="0">
              <a:latin typeface="Garamond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US" dirty="0" err="1" smtClean="0">
                <a:latin typeface="Garamond" pitchFamily="18" charset="0"/>
              </a:rPr>
              <a:t>População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sazonal</a:t>
            </a:r>
            <a:endParaRPr lang="en-US" dirty="0" smtClean="0">
              <a:latin typeface="Garamond" pitchFamily="18" charset="0"/>
            </a:endParaRPr>
          </a:p>
          <a:p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Introdução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smtClean="0">
                <a:latin typeface="Garamond" pitchFamily="18" charset="0"/>
              </a:rPr>
              <a:t>Antes </a:t>
            </a:r>
            <a:r>
              <a:rPr lang="en-US" sz="2800" b="1" dirty="0" err="1" smtClean="0">
                <a:latin typeface="Garamond" pitchFamily="18" charset="0"/>
              </a:rPr>
              <a:t>da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 err="1" smtClean="0">
                <a:latin typeface="Garamond" pitchFamily="18" charset="0"/>
              </a:rPr>
              <a:t>Intervenção</a:t>
            </a:r>
            <a:r>
              <a:rPr lang="en-US" sz="2800" b="1" dirty="0" smtClean="0">
                <a:latin typeface="Garamond" pitchFamily="18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en-US" dirty="0" err="1" smtClean="0">
                <a:latin typeface="Garamond" pitchFamily="18" charset="0"/>
              </a:rPr>
              <a:t>Exames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eram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realizados</a:t>
            </a:r>
            <a:r>
              <a:rPr lang="en-US" dirty="0" smtClean="0">
                <a:latin typeface="Garamond" pitchFamily="18" charset="0"/>
              </a:rPr>
              <a:t> e </a:t>
            </a:r>
            <a:r>
              <a:rPr lang="en-US" dirty="0" err="1" smtClean="0">
                <a:latin typeface="Garamond" pitchFamily="18" charset="0"/>
              </a:rPr>
              <a:t>pouco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registrados</a:t>
            </a:r>
            <a:endParaRPr lang="pt-BR" dirty="0" smtClean="0">
              <a:latin typeface="Garamond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dirty="0" err="1" smtClean="0">
                <a:latin typeface="Garamond" pitchFamily="18" charset="0"/>
              </a:rPr>
              <a:t>Cada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profissional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registrava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da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maneira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que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achava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adequada</a:t>
            </a:r>
            <a:endParaRPr lang="en-US" dirty="0" smtClean="0">
              <a:latin typeface="Garamond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dirty="0" smtClean="0">
                <a:latin typeface="Garamond" pitchFamily="18" charset="0"/>
              </a:rPr>
              <a:t>O </a:t>
            </a:r>
            <a:r>
              <a:rPr lang="en-US" dirty="0" err="1" smtClean="0">
                <a:latin typeface="Garamond" pitchFamily="18" charset="0"/>
              </a:rPr>
              <a:t>registro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desordenado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dificultava</a:t>
            </a:r>
            <a:r>
              <a:rPr lang="en-US" dirty="0" smtClean="0">
                <a:latin typeface="Garamond" pitchFamily="18" charset="0"/>
              </a:rPr>
              <a:t> a </a:t>
            </a:r>
            <a:r>
              <a:rPr lang="en-US" dirty="0" err="1" smtClean="0">
                <a:latin typeface="Garamond" pitchFamily="18" charset="0"/>
              </a:rPr>
              <a:t>análise</a:t>
            </a:r>
            <a:r>
              <a:rPr lang="en-US" dirty="0" smtClean="0">
                <a:latin typeface="Garamond" pitchFamily="18" charset="0"/>
              </a:rPr>
              <a:t> de </a:t>
            </a:r>
            <a:r>
              <a:rPr lang="en-US" dirty="0" smtClean="0">
                <a:latin typeface="Garamond" pitchFamily="18" charset="0"/>
              </a:rPr>
              <a:t>dados</a:t>
            </a:r>
            <a:endParaRPr lang="en-US" dirty="0" smtClean="0">
              <a:latin typeface="Garamond" pitchFamily="18" charset="0"/>
            </a:endParaRPr>
          </a:p>
          <a:p>
            <a:pPr lvl="1">
              <a:lnSpc>
                <a:spcPct val="150000"/>
              </a:lnSpc>
            </a:pPr>
            <a:r>
              <a:rPr lang="en-US" dirty="0" err="1" smtClean="0">
                <a:latin typeface="Garamond" pitchFamily="18" charset="0"/>
              </a:rPr>
              <a:t>Não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havia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protocolo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adotado</a:t>
            </a:r>
            <a:r>
              <a:rPr lang="en-US" dirty="0" smtClean="0">
                <a:latin typeface="Garamond" pitchFamily="18" charset="0"/>
              </a:rPr>
              <a:t> </a:t>
            </a:r>
            <a:r>
              <a:rPr lang="en-US" dirty="0" err="1" smtClean="0">
                <a:latin typeface="Garamond" pitchFamily="18" charset="0"/>
              </a:rPr>
              <a:t>oficialmente</a:t>
            </a:r>
            <a:endParaRPr lang="en-US" dirty="0" smtClean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07157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Objetivos</a:t>
            </a:r>
            <a:endParaRPr lang="pt-BR" sz="2800" b="1" dirty="0">
              <a:latin typeface="Garamond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536304"/>
            <a:ext cx="8229600" cy="2188840"/>
          </a:xfrm>
        </p:spPr>
        <p:txBody>
          <a:bodyPr>
            <a:normAutofit/>
          </a:bodyPr>
          <a:lstStyle/>
          <a:p>
            <a:r>
              <a:rPr lang="en-US" sz="2800" b="1" dirty="0" err="1" smtClean="0">
                <a:latin typeface="Garamond" pitchFamily="18" charset="0"/>
              </a:rPr>
              <a:t>Objetivo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 err="1" smtClean="0">
                <a:latin typeface="Garamond" pitchFamily="18" charset="0"/>
              </a:rPr>
              <a:t>geral</a:t>
            </a:r>
            <a:r>
              <a:rPr lang="en-US" sz="2800" b="1" dirty="0" smtClean="0">
                <a:latin typeface="Garamond" pitchFamily="18" charset="0"/>
              </a:rPr>
              <a:t>:</a:t>
            </a:r>
          </a:p>
          <a:p>
            <a:pPr lvl="1">
              <a:lnSpc>
                <a:spcPct val="150000"/>
              </a:lnSpc>
            </a:pPr>
            <a:r>
              <a:rPr lang="pt-BR" dirty="0" smtClean="0">
                <a:latin typeface="Garamond" pitchFamily="18" charset="0"/>
              </a:rPr>
              <a:t>Melhorar a atenção a saúde das mulheres moradoras na área de abrangência da equipe 406</a:t>
            </a: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b="1" dirty="0" err="1" smtClean="0">
                <a:latin typeface="Garamond" pitchFamily="18" charset="0"/>
              </a:rPr>
              <a:t>Objetivos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 err="1" smtClean="0">
                <a:latin typeface="Garamond" pitchFamily="18" charset="0"/>
              </a:rPr>
              <a:t>específicos</a:t>
            </a:r>
            <a:r>
              <a:rPr lang="en-US" sz="2800" b="1" dirty="0" smtClean="0">
                <a:latin typeface="Garamond" pitchFamily="18" charset="0"/>
              </a:rPr>
              <a:t>:</a:t>
            </a:r>
            <a:endParaRPr lang="pt-BR" sz="2800" dirty="0">
              <a:latin typeface="Garamond" pitchFamily="18" charset="0"/>
            </a:endParaRPr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Pelotas 2013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Ampliar a cobertura de detecção precoce do câncer de colo de útero nas mulheres na faixa etária de 25 a 64 anos e do câncer de mama nas mulheres da faixa etária de 50 a 69 anos</a:t>
            </a:r>
          </a:p>
          <a:p>
            <a:pPr>
              <a:lnSpc>
                <a:spcPct val="150000"/>
              </a:lnSpc>
            </a:pPr>
            <a:r>
              <a:rPr lang="pt-BR" sz="2800" dirty="0" smtClean="0">
                <a:latin typeface="Garamond" pitchFamily="18" charset="0"/>
              </a:rPr>
              <a:t>Melhorar a qualidade do atendimento das mulheres que realizam detecção precoce de câncer de colo de útero/mamas da </a:t>
            </a:r>
            <a:r>
              <a:rPr lang="pt-BR" sz="2800" dirty="0" smtClean="0">
                <a:latin typeface="Garamond" pitchFamily="18" charset="0"/>
              </a:rPr>
              <a:t>UABSF</a:t>
            </a:r>
            <a:endParaRPr lang="pt-BR" sz="2800" dirty="0" smtClean="0">
              <a:latin typeface="Garamond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435</TotalTime>
  <Words>1537</Words>
  <Application>Microsoft Office PowerPoint</Application>
  <PresentationFormat>Apresentação na tela (4:3)</PresentationFormat>
  <Paragraphs>217</Paragraphs>
  <Slides>44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45" baseType="lpstr">
      <vt:lpstr>Tema do Office</vt:lpstr>
      <vt:lpstr>Prevenção do câncer de colo de útero e mamas das mulheres moradoras da área de abrangência da equipe 406 do CAIS Jardim Guanabara III em Goiânia – Goiás</vt:lpstr>
      <vt:lpstr>Introdução</vt:lpstr>
      <vt:lpstr>Introdução</vt:lpstr>
      <vt:lpstr>Introdução</vt:lpstr>
      <vt:lpstr>Introdução</vt:lpstr>
      <vt:lpstr>Introdução</vt:lpstr>
      <vt:lpstr>Introdução</vt:lpstr>
      <vt:lpstr>Objetivos</vt:lpstr>
      <vt:lpstr>Objetivos específicos:</vt:lpstr>
      <vt:lpstr>Objetivos específicos</vt:lpstr>
      <vt:lpstr>Metas</vt:lpstr>
      <vt:lpstr>Metas</vt:lpstr>
      <vt:lpstr>Metas</vt:lpstr>
      <vt:lpstr>Metas</vt:lpstr>
      <vt:lpstr>Metas</vt:lpstr>
      <vt:lpstr>Metodologia</vt:lpstr>
      <vt:lpstr>Metodologia</vt:lpstr>
      <vt:lpstr>Ações</vt:lpstr>
      <vt:lpstr>Ações</vt:lpstr>
      <vt:lpstr>Slide 20</vt:lpstr>
      <vt:lpstr>Ações</vt:lpstr>
      <vt:lpstr>Ações</vt:lpstr>
      <vt:lpstr>Logística</vt:lpstr>
      <vt:lpstr>Logística</vt:lpstr>
      <vt:lpstr>Logística</vt:lpstr>
      <vt:lpstr>Logística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Resultados</vt:lpstr>
      <vt:lpstr>Discussão</vt:lpstr>
      <vt:lpstr>Discussão</vt:lpstr>
      <vt:lpstr>Discussão</vt:lpstr>
      <vt:lpstr>Reflexão</vt:lpstr>
      <vt:lpstr>Reflexão</vt:lpstr>
      <vt:lpstr>MUITO OBRIGADA!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Prevenção do câncer de colo de útero e mamas das mulheres moradoras da área de abrangência da equipe 406 do CAIS Jardim Guanabara III em Goiânia – Goiás</dc:title>
  <dc:creator>Denise Preta</dc:creator>
  <cp:lastModifiedBy>Denise Preta</cp:lastModifiedBy>
  <cp:revision>60</cp:revision>
  <dcterms:created xsi:type="dcterms:W3CDTF">2013-10-28T21:45:52Z</dcterms:created>
  <dcterms:modified xsi:type="dcterms:W3CDTF">2013-11-01T12:56:03Z</dcterms:modified>
</cp:coreProperties>
</file>