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2" r:id="rId2"/>
    <p:sldId id="307" r:id="rId3"/>
    <p:sldId id="263" r:id="rId4"/>
    <p:sldId id="300" r:id="rId5"/>
    <p:sldId id="265" r:id="rId6"/>
    <p:sldId id="266" r:id="rId7"/>
    <p:sldId id="267" r:id="rId8"/>
    <p:sldId id="268" r:id="rId9"/>
    <p:sldId id="308" r:id="rId10"/>
    <p:sldId id="309" r:id="rId11"/>
    <p:sldId id="310" r:id="rId12"/>
    <p:sldId id="311" r:id="rId13"/>
    <p:sldId id="301" r:id="rId14"/>
    <p:sldId id="302" r:id="rId15"/>
    <p:sldId id="303" r:id="rId16"/>
    <p:sldId id="276" r:id="rId17"/>
    <p:sldId id="277" r:id="rId18"/>
    <p:sldId id="278" r:id="rId19"/>
    <p:sldId id="280" r:id="rId20"/>
    <p:sldId id="284" r:id="rId21"/>
    <p:sldId id="286" r:id="rId22"/>
    <p:sldId id="304" r:id="rId23"/>
    <p:sldId id="289" r:id="rId24"/>
    <p:sldId id="290" r:id="rId25"/>
    <p:sldId id="291" r:id="rId26"/>
    <p:sldId id="294" r:id="rId27"/>
    <p:sldId id="295" r:id="rId28"/>
    <p:sldId id="306" r:id="rId29"/>
    <p:sldId id="305" r:id="rId30"/>
    <p:sldId id="297" r:id="rId31"/>
    <p:sldId id="29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ita" initials="Stelita" lastIdx="1" clrIdx="0"/>
  <p:cmAuthor id="1" name="Dianelys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rcedes\Desktop\Planilha%20de%20Coleta%20de%20Dados%20Final%20HAS-DM%20Mercedes%20Rodriguez%20Linares(10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4982055676738"/>
          <c:y val="0.19497444613599338"/>
          <c:w val="0.83229981944678633"/>
          <c:h val="0.6346874904280567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66784"/>
        <c:axId val="41537920"/>
      </c:barChart>
      <c:catAx>
        <c:axId val="7936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41537920"/>
        <c:crosses val="autoZero"/>
        <c:auto val="1"/>
        <c:lblAlgn val="ctr"/>
        <c:lblOffset val="100"/>
        <c:tickMarkSkip val="1"/>
        <c:noMultiLvlLbl val="0"/>
      </c:catAx>
      <c:valAx>
        <c:axId val="4153792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79366784"/>
        <c:crosses val="autoZero"/>
        <c:crossBetween val="between"/>
        <c:majorUnit val="0.2"/>
        <c:minorUnit val="4.0000000000000022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14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07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52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5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29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8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9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9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5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18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6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BF44A-1EC0-4700-AF61-347805475D59}" type="datetimeFigureOut">
              <a:rPr lang="pt-BR" smtClean="0"/>
              <a:pPr/>
              <a:t>09/09/2015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B19C-B19C-4F5A-8730-7D7C016A675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04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FPEL-ESCUDO-2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0775" y="57148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494864"/>
            <a:ext cx="9036496" cy="654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Turma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7150" lvl="0" indent="347345" algn="ctr">
              <a:lnSpc>
                <a:spcPct val="150000"/>
              </a:lnSpc>
              <a:tabLst>
                <a:tab pos="3429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Trabalho de Conclusão de 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Curso</a:t>
            </a:r>
          </a:p>
          <a:p>
            <a:pPr marL="57150" lvl="0" indent="347345" algn="ctr">
              <a:lnSpc>
                <a:spcPct val="150000"/>
              </a:lnSpc>
              <a:tabLst>
                <a:tab pos="342900" algn="l"/>
              </a:tabLst>
            </a:pPr>
            <a:endParaRPr lang="pt-BR" sz="2800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7150" indent="347345" algn="ctr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Melhoria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da Atenção aos Usuários com Hipertensão e/ou Diabetes na UBS Inácio Mendes de Cerqueira, São José do Divino/PI.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7150" indent="540385">
              <a:lnSpc>
                <a:spcPts val="1000"/>
              </a:lnSpc>
            </a:pPr>
            <a:r>
              <a:rPr lang="pt-BR" sz="1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7150" indent="540385">
              <a:lnSpc>
                <a:spcPts val="1000"/>
              </a:lnSpc>
            </a:pPr>
            <a:r>
              <a:rPr lang="pt-BR" sz="1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433388" indent="-341313" algn="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/>
              <a:t>Especializando: Dianelys Bequer Muñoz</a:t>
            </a:r>
            <a:endParaRPr lang="pt-BR" dirty="0"/>
          </a:p>
          <a:p>
            <a:pPr marL="433388" indent="-341313" algn="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/>
              <a:t>Orientadora: </a:t>
            </a:r>
            <a:r>
              <a:rPr lang="pt-BR" dirty="0"/>
              <a:t>Sabiny Pedreira Ribeiro</a:t>
            </a:r>
          </a:p>
          <a:p>
            <a:pPr marL="433388" indent="-341313" algn="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/>
              <a:t>Apoiador: </a:t>
            </a:r>
            <a:r>
              <a:rPr lang="pt-BR" dirty="0"/>
              <a:t>Leonardo Pozza dos Santos</a:t>
            </a:r>
          </a:p>
          <a:p>
            <a:pPr marL="433388" indent="-341313" algn="ct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endParaRPr lang="pt-BR" dirty="0"/>
          </a:p>
          <a:p>
            <a:pPr marL="433388" indent="-341313" algn="ct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dirty="0"/>
              <a:t>Pelotas 2015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3752" y="494864"/>
            <a:ext cx="9036496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Turma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7150" lvl="0" indent="347345" algn="ctr">
              <a:lnSpc>
                <a:spcPct val="150000"/>
              </a:lnSpc>
              <a:tabLst>
                <a:tab pos="34290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Trabalho de Conclusão de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Curso</a:t>
            </a:r>
          </a:p>
          <a:p>
            <a:pPr marL="57150" lvl="0" indent="347345" algn="ctr">
              <a:lnSpc>
                <a:spcPct val="150000"/>
              </a:lnSpc>
              <a:tabLst>
                <a:tab pos="342900" algn="l"/>
              </a:tabLst>
            </a:pPr>
            <a:endParaRPr lang="pt-BR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7150" indent="347345" algn="ctr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Melhoria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da Atenção aos Usuários com Hipertensão e/ou Diabetes na UBS Inácio Mendes de Cerqueira, São José do Divino/PI.</a:t>
            </a: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7150" indent="540385">
              <a:lnSpc>
                <a:spcPts val="1000"/>
              </a:lnSpc>
            </a:pPr>
            <a:r>
              <a:rPr lang="pt-BR" sz="1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7150" indent="540385">
              <a:lnSpc>
                <a:spcPts val="1000"/>
              </a:lnSpc>
            </a:pPr>
            <a:r>
              <a:rPr lang="pt-BR" sz="1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433388" indent="-341313" algn="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/>
              <a:t>Especializando: Dianelys Bequer Muñoz</a:t>
            </a:r>
            <a:endParaRPr lang="pt-BR" dirty="0"/>
          </a:p>
          <a:p>
            <a:pPr marL="433388" indent="-341313" algn="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/>
              <a:t>Orientadora: </a:t>
            </a:r>
            <a:r>
              <a:rPr lang="pt-BR" dirty="0"/>
              <a:t>Sabiny Pedreira Ribeiro</a:t>
            </a:r>
          </a:p>
          <a:p>
            <a:pPr marL="433388" indent="-341313" algn="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b="1" dirty="0"/>
              <a:t>Apoiador: </a:t>
            </a:r>
            <a:r>
              <a:rPr lang="pt-BR" dirty="0"/>
              <a:t>Leonardo Pozza dos Santos</a:t>
            </a:r>
          </a:p>
          <a:p>
            <a:pPr marL="433388" indent="-341313" algn="ct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endParaRPr lang="pt-BR" dirty="0"/>
          </a:p>
          <a:p>
            <a:pPr marL="433388" indent="-341313" algn="ctr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dirty="0"/>
              <a:t>Pelotas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5991" y="1196752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Capacitação da equipe de Saúde sobre Hipertensão na UBS Inácio Mendes de Cerqueira/São José do Divino/PI.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/>
          <a:lstStyle/>
          <a:p>
            <a:r>
              <a:rPr lang="pt-BR" dirty="0" smtClean="0"/>
              <a:t>Ações Desenvolvidas: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" y="2969627"/>
            <a:ext cx="3890540" cy="36035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4788024" y="1196752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Reunião </a:t>
            </a:r>
            <a:r>
              <a:rPr lang="pt-BR" sz="2400" b="1" dirty="0" smtClean="0"/>
              <a:t>com </a:t>
            </a:r>
            <a:r>
              <a:rPr lang="pt-BR" sz="2400" b="1" dirty="0"/>
              <a:t>a</a:t>
            </a:r>
            <a:r>
              <a:rPr lang="pt-BR" sz="2400" b="1" dirty="0" smtClean="0"/>
              <a:t> </a:t>
            </a:r>
            <a:r>
              <a:rPr lang="pt-BR" sz="2400" b="1" dirty="0"/>
              <a:t>comunidade para </a:t>
            </a:r>
            <a:r>
              <a:rPr lang="pt-BR" sz="2400" b="1" dirty="0" smtClean="0"/>
              <a:t>orientações </a:t>
            </a:r>
            <a:r>
              <a:rPr lang="pt-BR" sz="2400" b="1" dirty="0"/>
              <a:t>de promoção e educação em saúde das duas </a:t>
            </a:r>
            <a:r>
              <a:rPr lang="pt-BR" sz="2400" b="1" dirty="0" smtClean="0"/>
              <a:t>doenças</a:t>
            </a:r>
            <a:r>
              <a:rPr lang="pt-BR" sz="2400" b="1" dirty="0"/>
              <a:t>.</a:t>
            </a:r>
            <a:endParaRPr lang="pt-BR" sz="2400" dirty="0"/>
          </a:p>
        </p:txBody>
      </p:sp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6412"/>
            <a:ext cx="3907084" cy="200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DSC0055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1386"/>
            <a:ext cx="3312368" cy="2086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7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699" y="-20239"/>
            <a:ext cx="8229600" cy="1143000"/>
          </a:xfrm>
        </p:spPr>
        <p:txBody>
          <a:bodyPr/>
          <a:lstStyle/>
          <a:p>
            <a:r>
              <a:rPr lang="pt-BR" dirty="0"/>
              <a:t>Ações Desenvolvidas: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279" y="1340768"/>
            <a:ext cx="3682752" cy="1469763"/>
          </a:xfrm>
        </p:spPr>
        <p:txBody>
          <a:bodyPr/>
          <a:lstStyle/>
          <a:p>
            <a:r>
              <a:rPr lang="pt-BR" sz="2800" b="1" dirty="0"/>
              <a:t>Acolhimento dos </a:t>
            </a:r>
            <a:r>
              <a:rPr lang="pt-BR" sz="2800" b="1" dirty="0" smtClean="0"/>
              <a:t>usuários</a:t>
            </a:r>
          </a:p>
          <a:p>
            <a:endParaRPr lang="pt-BR" b="1" dirty="0"/>
          </a:p>
        </p:txBody>
      </p:sp>
      <p:pic>
        <p:nvPicPr>
          <p:cNvPr id="4" name="Imagem 3" descr="DSC003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744416" cy="21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DSC0050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59" y="2080012"/>
            <a:ext cx="4395738" cy="212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DSC0107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64762"/>
            <a:ext cx="3600400" cy="21766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79512" y="52289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800" b="1" dirty="0"/>
          </a:p>
          <a:p>
            <a:r>
              <a:rPr lang="pt-BR" sz="2800" b="1" dirty="0"/>
              <a:t>Atendimento clínico 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4525859" y="1556792"/>
            <a:ext cx="4551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Cadastramentos dos usuários</a:t>
            </a:r>
          </a:p>
        </p:txBody>
      </p:sp>
    </p:spTree>
    <p:extLst>
      <p:ext uri="{BB962C8B-B14F-4D97-AF65-F5344CB8AC3E}">
        <p14:creationId xmlns:p14="http://schemas.microsoft.com/office/powerpoint/2010/main" val="2758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Desenvolvidas: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719" y="1484784"/>
            <a:ext cx="435102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Atendimento Odontológico</a:t>
            </a:r>
            <a:endParaRPr lang="pt-BR" sz="2800" dirty="0"/>
          </a:p>
        </p:txBody>
      </p:sp>
      <p:pic>
        <p:nvPicPr>
          <p:cNvPr id="4" name="Imagem 3" descr="DSC011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0777"/>
            <a:ext cx="3528392" cy="2007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012160" y="1484784"/>
            <a:ext cx="272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Visitas domiciliar</a:t>
            </a:r>
            <a:endParaRPr lang="pt-BR" sz="2800" dirty="0"/>
          </a:p>
        </p:txBody>
      </p:sp>
      <p:pic>
        <p:nvPicPr>
          <p:cNvPr id="6" name="Image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81" y="2030298"/>
            <a:ext cx="3456384" cy="22953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07504" y="4725144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Monitoramento e avaliação da Intervenção</a:t>
            </a:r>
            <a:endParaRPr lang="pt-BR" sz="2800" dirty="0"/>
          </a:p>
        </p:txBody>
      </p:sp>
      <p:pic>
        <p:nvPicPr>
          <p:cNvPr id="8" name="Imagem 7" descr="DSC0087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3458190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8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3098"/>
            <a:ext cx="5719438" cy="33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0" y="692696"/>
            <a:ext cx="8786842" cy="936104"/>
          </a:xfrm>
        </p:spPr>
        <p:txBody>
          <a:bodyPr>
            <a:normAutofit fontScale="25000" lnSpcReduction="20000"/>
          </a:bodyPr>
          <a:lstStyle/>
          <a:p>
            <a:pPr marL="57150" indent="0" algn="just">
              <a:lnSpc>
                <a:spcPct val="150000"/>
              </a:lnSpc>
              <a:buNone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112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Ampliar a cobertura de hipertensos e diabéticos na UBS. </a:t>
            </a:r>
            <a:endParaRPr lang="pt-BR" sz="112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57150" indent="0" algn="just">
              <a:lnSpc>
                <a:spcPct val="150000"/>
              </a:lnSpc>
              <a:buNone/>
            </a:pPr>
            <a:endParaRPr lang="pt-BR" sz="112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eaLnBrk="1" hangingPunct="1">
              <a:buNone/>
            </a:pPr>
            <a:endParaRPr lang="pt-BR" sz="2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180214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0" indent="455930"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1.1: Cadastrar 55% dos hipertensos da área de abrangência no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Programa.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45255" y="4746104"/>
            <a:ext cx="4620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-14227" y="5762580"/>
            <a:ext cx="77358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22225" indent="540385">
              <a:lnSpc>
                <a:spcPct val="150000"/>
              </a:lnSpc>
              <a:tabLst>
                <a:tab pos="5372100" algn="l"/>
                <a:tab pos="5829300" algn="l"/>
              </a:tabLst>
            </a:pPr>
            <a:endParaRPr lang="pt-BR" sz="10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57150" marR="22225" indent="540385">
              <a:lnSpc>
                <a:spcPct val="150000"/>
              </a:lnSpc>
              <a:tabLst>
                <a:tab pos="5372100" algn="l"/>
                <a:tab pos="5829300" algn="l"/>
              </a:tabLst>
            </a:pPr>
            <a:endParaRPr lang="pt-BR" sz="1000" dirty="0" smtClean="0">
              <a:latin typeface="Arial"/>
              <a:ea typeface="Arial"/>
              <a:cs typeface="Arial"/>
            </a:endParaRPr>
          </a:p>
          <a:p>
            <a:pPr marL="57150" marR="22225" indent="540385">
              <a:lnSpc>
                <a:spcPct val="150000"/>
              </a:lnSpc>
              <a:tabLst>
                <a:tab pos="5372100" algn="l"/>
                <a:tab pos="5829300" algn="l"/>
              </a:tabLst>
            </a:pPr>
            <a:r>
              <a:rPr lang="pt-BR" sz="1000" dirty="0" smtClean="0">
                <a:latin typeface="Arial"/>
                <a:ea typeface="Arial"/>
                <a:cs typeface="Arial"/>
              </a:rPr>
              <a:t>Gráfico </a:t>
            </a:r>
            <a:r>
              <a:rPr lang="pt-BR" sz="1000" dirty="0">
                <a:latin typeface="Arial"/>
                <a:ea typeface="Arial"/>
                <a:cs typeface="Arial"/>
              </a:rPr>
              <a:t>1 - 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C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obertura do programa de atenção aos Hipertensos 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Planilha de coleta de dados HAS e DM da UNASUS/UFPEL</a:t>
            </a: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pt-BR" sz="12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7150" indent="304800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endParaRPr lang="pt-BR" sz="12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98950" y="3002469"/>
            <a:ext cx="3137546" cy="18158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Resultados: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/>
              <a:t>Mês 1-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41 (39%)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2- 53 (50%)        Mês 3 - 66 (62%)</a:t>
            </a:r>
            <a:endParaRPr lang="pt-BR" sz="2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55576" y="0"/>
            <a:ext cx="7704856" cy="8367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Objetivos, Metas e Resultados</a:t>
            </a:r>
            <a:endParaRPr kumimoji="0" lang="pt-BR" sz="3600" b="1" i="0" u="sng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88640"/>
            <a:ext cx="8685883" cy="1307010"/>
          </a:xfrm>
        </p:spPr>
        <p:txBody>
          <a:bodyPr>
            <a:noAutofit/>
          </a:bodyPr>
          <a:lstStyle/>
          <a:p>
            <a:pPr marL="57150" indent="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1.2: Cadastrar 70% dos diabéticos da área de abrangência no Programa de Atenção à Hipertensão Arterial e à Diabetes Mellitus da unidade de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saúde.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945" y="6093296"/>
            <a:ext cx="750099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" marR="22225" indent="540385">
              <a:lnSpc>
                <a:spcPct val="150000"/>
              </a:lnSpc>
              <a:tabLst>
                <a:tab pos="5372100" algn="l"/>
                <a:tab pos="5829300" algn="l"/>
              </a:tabLst>
            </a:pP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Gráfico 2 - 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C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obertura do programa de atenção aos Diabéticos 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Planilha de coleta de dados HAS e DM da UNASUS/UFPEL</a:t>
            </a:r>
            <a:r>
              <a:rPr lang="pt-BR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pt-BR" sz="12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40152" y="2908237"/>
            <a:ext cx="3203848" cy="18158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b="1" dirty="0" smtClean="0"/>
              <a:t>Resultados: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/>
              <a:t>Mês 1-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10  (20%)             Mês 2- 27 (55%)               Mês 3- 41 (84%)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6" y="1919726"/>
            <a:ext cx="5742786" cy="38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73560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800" b="1" dirty="0">
                <a:latin typeface="Arial"/>
                <a:ea typeface="SimSun"/>
              </a:rPr>
              <a:t>Melhorar a qualidade de atenção </a:t>
            </a:r>
            <a:r>
              <a:rPr lang="pt-BR" sz="2800" b="1" dirty="0" smtClean="0">
                <a:latin typeface="Arial"/>
                <a:ea typeface="SimSun"/>
              </a:rPr>
              <a:t>aos hipertensos </a:t>
            </a:r>
            <a:r>
              <a:rPr lang="pt-BR" sz="2800" b="1" dirty="0">
                <a:latin typeface="Arial"/>
                <a:ea typeface="SimSun"/>
              </a:rPr>
              <a:t>e diabéticos da </a:t>
            </a:r>
            <a:r>
              <a:rPr lang="pt-BR" sz="2800" b="1" dirty="0" smtClean="0">
                <a:latin typeface="Arial"/>
                <a:ea typeface="SimSun"/>
              </a:rPr>
              <a:t>UBS.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3103665"/>
            <a:ext cx="4464496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3000" b="1" dirty="0" smtClean="0"/>
              <a:t>Resultados:</a:t>
            </a:r>
          </a:p>
          <a:p>
            <a:pPr lvl="0" algn="just"/>
            <a:r>
              <a:rPr lang="pt-BR" sz="3000" b="1" dirty="0">
                <a:latin typeface="Arial" pitchFamily="34" charset="0"/>
                <a:cs typeface="Arial" pitchFamily="34" charset="0"/>
              </a:rPr>
              <a:t>HAS: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Mês 1- 41</a:t>
            </a:r>
          </a:p>
          <a:p>
            <a:pPr lvl="0"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          Mês 2- 53 </a:t>
            </a:r>
          </a:p>
          <a:p>
            <a:pPr lvl="0"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          Mês 3-66 (100%)</a:t>
            </a:r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DM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1-10</a:t>
            </a:r>
          </a:p>
          <a:p>
            <a:pPr algn="just"/>
            <a:r>
              <a:rPr lang="pt-B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pt-B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2- 27 </a:t>
            </a:r>
          </a:p>
          <a:p>
            <a:pPr algn="just"/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B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3-41 </a:t>
            </a:r>
            <a:r>
              <a:rPr lang="pt-B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(100</a:t>
            </a: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pt-B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1332279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Meta 2.1 e 2.2: Realizar exame clínico apropriado em 100% dos hipertensos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e/ou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diabéticos de acordo ao estabelecido pelo MS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4048" y="3290501"/>
            <a:ext cx="4161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Durante a intervenção se alcançou 100%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realização de exames clinico apropriados em hipertensos e/ou diabéticos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4500562" y="1571612"/>
            <a:ext cx="6500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b="1" dirty="0" smtClean="0">
              <a:solidFill>
                <a:srgbClr val="365F91"/>
              </a:solidFill>
              <a:latin typeface="Cambria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60212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22225" indent="540385">
              <a:lnSpc>
                <a:spcPct val="150000"/>
              </a:lnSpc>
            </a:pP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Gráfico 3 - Proporção de Hipertensos com exames complementares em dia de acordo com o protocolo 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Planilha de coleta de dados HAS e DM da UNASUS/UFPEL.</a:t>
            </a:r>
            <a:endParaRPr lang="pt-BR" sz="1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48681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Meta 2.3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a 100% dos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 realização de exames complementares em dia de acordo com o protocolo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80112" y="2876743"/>
            <a:ext cx="3384376" cy="18158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dirty="0" smtClean="0"/>
              <a:t>Resultados: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/>
              <a:t>Mês 1-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26 (63%) Mês 2-51 (96%)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3-66 (100%) </a:t>
            </a:r>
            <a:endParaRPr lang="pt-B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8676"/>
            <a:ext cx="5184576" cy="363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404664"/>
            <a:ext cx="8579295" cy="1224136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2.4: garantir a 100% dos diabéticos a realização de exames complementares em dia de acordo com o protocolo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395536" y="6021288"/>
            <a:ext cx="7715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22225" indent="540385">
              <a:lnSpc>
                <a:spcPct val="150000"/>
              </a:lnSpc>
            </a:pP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Gráfico 4- Proporção de Diabéticos com exames complementares em dia de acordo com o protocolo 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Planilha de coleta de dados HAS e DM da UNASUS/UFPEL.</a:t>
            </a:r>
            <a:endParaRPr lang="pt-BR" sz="10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68144" y="2708920"/>
            <a:ext cx="3168352" cy="18158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b="1" dirty="0" smtClean="0"/>
              <a:t>Resultados: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/>
              <a:t>Mês </a:t>
            </a:r>
            <a:r>
              <a:rPr lang="pt-BR" sz="2800" smtClean="0"/>
              <a:t>1- </a:t>
            </a:r>
            <a:r>
              <a:rPr lang="pt-BR" sz="2800">
                <a:latin typeface="Arial" pitchFamily="34" charset="0"/>
                <a:cs typeface="Arial" pitchFamily="34" charset="0"/>
              </a:rPr>
              <a:t>8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(80%)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2- 25 (93%)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3-41 (100%) </a:t>
            </a: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05431"/>
            <a:ext cx="5616623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500042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2.5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Priorizar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 prescrição de medicamentos da farmácia popular para 100% dos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 cadastrados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na unidade de saúde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4525" y="6165304"/>
            <a:ext cx="7715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225" indent="457200">
              <a:lnSpc>
                <a:spcPct val="150000"/>
              </a:lnSpc>
              <a:tabLst>
                <a:tab pos="5372100" algn="l"/>
                <a:tab pos="5829300" algn="l"/>
              </a:tabLst>
            </a:pP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Gráfico 5- Proporção de hipertensos com prescrição de medicamentos da Farmácia Popular/Hiperdia priorizada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Planilha de coleta de dados HAS e DM da UNASUS/UFPEL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pt-BR" sz="1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6" y="2254368"/>
            <a:ext cx="5425416" cy="35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012160" y="2636912"/>
            <a:ext cx="2952328" cy="18158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b="1" dirty="0" smtClean="0"/>
              <a:t>Resultados: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/>
              <a:t>Mês 1-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37 (90%)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2-48 (91%)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3-64 (97%) 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50004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2.6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 Priorizar a prescrição de medicamentos da farmácia popular para 100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%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diabéticos cadastrados na unidade de saúde.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2187" y="6093296"/>
            <a:ext cx="7304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225" indent="457200">
              <a:lnSpc>
                <a:spcPct val="150000"/>
              </a:lnSpc>
              <a:tabLst>
                <a:tab pos="5372100" algn="l"/>
                <a:tab pos="5829300" algn="l"/>
              </a:tabLst>
            </a:pP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Gráfico 6- Proporção de Diabéticos com prescrição de medicamentos da Farmácia Popular/Hiperdia priorizada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Planilha de coleta de dados HAS e DM da UNASUS/UFPEL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pt-BR" sz="1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52565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39882" y="2521059"/>
            <a:ext cx="3347864" cy="181588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/>
              <a:t>Resultados:</a:t>
            </a:r>
          </a:p>
          <a:p>
            <a:r>
              <a:rPr lang="pt-BR" sz="2800" dirty="0"/>
              <a:t>Mês </a:t>
            </a:r>
            <a:r>
              <a:rPr lang="pt-BR" sz="2800" dirty="0" smtClean="0"/>
              <a:t>1-10 (</a:t>
            </a:r>
            <a:r>
              <a:rPr lang="pt-BR" sz="2800" dirty="0"/>
              <a:t>100%) </a:t>
            </a:r>
            <a:endParaRPr lang="pt-BR" sz="2800" dirty="0" smtClean="0"/>
          </a:p>
          <a:p>
            <a:r>
              <a:rPr lang="pt-BR" sz="2800" dirty="0" smtClean="0"/>
              <a:t>Mês 2-25 </a:t>
            </a:r>
            <a:r>
              <a:rPr lang="pt-BR" sz="2800" dirty="0"/>
              <a:t>(93%)  </a:t>
            </a:r>
            <a:endParaRPr lang="pt-BR" sz="2800" dirty="0" smtClean="0"/>
          </a:p>
          <a:p>
            <a:r>
              <a:rPr lang="pt-BR" sz="2800" dirty="0" smtClean="0"/>
              <a:t>Mês 3-40(98</a:t>
            </a:r>
            <a:r>
              <a:rPr lang="pt-BR" sz="2800" dirty="0"/>
              <a:t>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>
                <a:latin typeface="Arial"/>
                <a:ea typeface="Calibri"/>
              </a:rPr>
              <a:t>A HAS e o DM são responsáveis pela primeira causa de morbimortalidade e de hospitalizações d</a:t>
            </a:r>
            <a:r>
              <a:rPr lang="pt-BR" sz="2800" dirty="0" smtClean="0">
                <a:latin typeface="Arial"/>
                <a:ea typeface="Calibri"/>
              </a:rPr>
              <a:t>o SUS </a:t>
            </a:r>
            <a:r>
              <a:rPr lang="pt-BR" sz="2800" dirty="0">
                <a:latin typeface="Arial"/>
                <a:ea typeface="Calibri"/>
              </a:rPr>
              <a:t>e </a:t>
            </a:r>
            <a:r>
              <a:rPr lang="pt-BR" sz="2800" dirty="0" smtClean="0">
                <a:latin typeface="Arial"/>
                <a:ea typeface="Calibri"/>
              </a:rPr>
              <a:t>representam mais </a:t>
            </a:r>
            <a:r>
              <a:rPr lang="pt-BR" sz="2800" dirty="0">
                <a:latin typeface="Arial"/>
                <a:ea typeface="Calibri"/>
              </a:rPr>
              <a:t>da metade do </a:t>
            </a:r>
            <a:r>
              <a:rPr lang="pt-BR" sz="2800" dirty="0" smtClean="0">
                <a:latin typeface="Arial"/>
                <a:ea typeface="Calibri"/>
              </a:rPr>
              <a:t>diagnóstico primário </a:t>
            </a:r>
            <a:r>
              <a:rPr lang="pt-BR" sz="2800" dirty="0">
                <a:latin typeface="Arial"/>
                <a:ea typeface="Calibri"/>
              </a:rPr>
              <a:t>em pessoas com insuficiência renal crônica submetida à diálise</a:t>
            </a:r>
            <a:r>
              <a:rPr lang="pt-BR" sz="2800" dirty="0" smtClean="0">
                <a:latin typeface="Arial"/>
                <a:ea typeface="Calibri"/>
              </a:rPr>
              <a:t>.</a:t>
            </a:r>
            <a:endParaRPr lang="pt-BR" sz="2800" spc="5" dirty="0" smtClean="0">
              <a:latin typeface="Arial"/>
              <a:ea typeface="Times New Roman"/>
            </a:endParaRPr>
          </a:p>
          <a:p>
            <a:pPr marL="10972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8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012160" y="3211815"/>
            <a:ext cx="3139110" cy="18158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pt-BR" sz="2800" b="1" dirty="0" smtClean="0"/>
              <a:t>Resultados: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Mês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1-18 (44%)  Mês 2-53 (100%)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Mês 3-66 (100%)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9538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2.7: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avaliação da necessidade de atendimento odontológico em 100% dos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hipertensos.</a:t>
            </a:r>
            <a:endParaRPr lang="pt-BR" sz="2400" b="1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9538" y="5942051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225" indent="457200">
              <a:lnSpc>
                <a:spcPct val="150000"/>
              </a:lnSpc>
              <a:tabLst>
                <a:tab pos="5372100" algn="l"/>
                <a:tab pos="5829300" algn="l"/>
              </a:tabLst>
            </a:pP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Gráfico 7- Proporção de Hipertensos com avaliação da necessidade de atendimento odontológico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dirty="0" smtClean="0">
                <a:latin typeface="Arial"/>
                <a:ea typeface="Arial"/>
              </a:rPr>
              <a:t>Fonte</a:t>
            </a:r>
            <a:r>
              <a:rPr lang="pt-BR" sz="1000" dirty="0">
                <a:latin typeface="Arial"/>
                <a:ea typeface="Arial"/>
              </a:rPr>
              <a:t>: Planilha de coleta de dados HAS e DM da </a:t>
            </a:r>
            <a:r>
              <a:rPr lang="pt-BR" sz="1000" dirty="0" smtClean="0">
                <a:latin typeface="Arial"/>
                <a:ea typeface="Arial"/>
              </a:rPr>
              <a:t>UNASUS/UFPEL</a:t>
            </a:r>
          </a:p>
          <a:p>
            <a:endParaRPr lang="pt-BR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6" y="2132856"/>
            <a:ext cx="5608030" cy="36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Image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004994"/>
              </p:ext>
            </p:extLst>
          </p:nvPr>
        </p:nvGraphicFramePr>
        <p:xfrm>
          <a:off x="1331640" y="1982095"/>
          <a:ext cx="5472608" cy="274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6098036" y="2798023"/>
            <a:ext cx="3045964" cy="18158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/>
              <a:t>Resultados: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1- 5 (50%)    Mês 2-27 (100%)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3-41(100%).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2.8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 Realizar avaliação da necessidade de atendimento odontológico em 100% dos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diabéticos.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877272"/>
            <a:ext cx="728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225" indent="457200">
              <a:lnSpc>
                <a:spcPct val="150000"/>
              </a:lnSpc>
              <a:tabLst>
                <a:tab pos="5372100" algn="l"/>
                <a:tab pos="5829300" algn="l"/>
              </a:tabLst>
            </a:pP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Gráfico 8- Proporção de Diabéticos com avaliação da necessidade de atendimento odontológico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na UBS Inácio Mendes de Cerqueira, São José do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Divino/PI.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</a:t>
            </a:r>
            <a:r>
              <a:rPr lang="pt-BR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Planilha de coleta de dados HAS e DM da UNASUS/UFPEL</a:t>
            </a:r>
            <a:r>
              <a:rPr lang="pt-BR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r>
              <a:rPr lang="pt-BR" sz="1200" b="1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 </a:t>
            </a:r>
            <a:endParaRPr lang="pt-BR" sz="12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9" y="2367136"/>
            <a:ext cx="5785743" cy="32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866296"/>
            <a:ext cx="8957985" cy="1741181"/>
          </a:xfrm>
        </p:spPr>
        <p:txBody>
          <a:bodyPr>
            <a:normAutofit fontScale="32500" lnSpcReduction="20000"/>
          </a:bodyPr>
          <a:lstStyle/>
          <a:p>
            <a:pPr marL="109728" indent="0" algn="just">
              <a:buNone/>
            </a:pP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pt-BR" sz="7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3.1 </a:t>
            </a:r>
            <a:r>
              <a:rPr lang="pt-BR" sz="7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e 3.2 : </a:t>
            </a:r>
            <a:r>
              <a:rPr lang="pt-BR" sz="7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Buscar 100% dos hipertensos </a:t>
            </a:r>
            <a:r>
              <a:rPr lang="pt-BR" sz="7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e/ou diabéticos faltosos </a:t>
            </a:r>
            <a:r>
              <a:rPr lang="pt-BR" sz="7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às consultas na unidade de saúde conforme a periodicidade recomendada.</a:t>
            </a:r>
            <a:endParaRPr lang="pt-BR" sz="7400" b="1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993" y="188640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Melhorar a adesão de hipertensos e/ou diabéticos ao programa buscamos 100% dos hipertensos e diabéticos faltosos às consultas na unidade de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saúde.</a:t>
            </a:r>
            <a:endParaRPr lang="pt-BR" sz="28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8477" y="4581128"/>
            <a:ext cx="8629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Resultados:</a:t>
            </a:r>
          </a:p>
          <a:p>
            <a:pPr lvl="0" algn="just"/>
            <a:r>
              <a:rPr lang="pt-BR" sz="2800" b="1" dirty="0">
                <a:latin typeface="Arial" pitchFamily="34" charset="0"/>
                <a:cs typeface="Arial" pitchFamily="34" charset="0"/>
              </a:rPr>
              <a:t>HAS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1-3(100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     Mês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2-0    Mês 3-3 (100%)</a:t>
            </a:r>
          </a:p>
          <a:p>
            <a:pPr lvl="0" algn="just"/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DM: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Mês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a Mês 3 - 0 (0%)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5553"/>
            <a:ext cx="9022848" cy="1584176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4.1 e 4.2: Manter ficha de acompanhamento de 100% dos hipertensos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e/ou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diabéticos cadastrados na unidade de saúde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3861049"/>
            <a:ext cx="8496944" cy="26776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HAS: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Mês 1-41(100%)  Mês 2-53(100%) 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Mês 3-66 (100%)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DM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1-10(100%)   Mês 2-27(100%)  </a:t>
            </a:r>
          </a:p>
          <a:p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3-41(100%)</a:t>
            </a:r>
            <a:endParaRPr lang="pt-BR" sz="2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40466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pt-BR" sz="2800" b="1" kern="16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Objetivo 4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. Melhorar o registro das informações sobre hipertensos e diabéticos. </a:t>
            </a:r>
            <a:endParaRPr lang="pt-BR" sz="2800" b="1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9511" y="1606165"/>
            <a:ext cx="8892480" cy="1585922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</a:t>
            </a:r>
            <a:r>
              <a:rPr lang="pt-BR" sz="22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5.1 e 5.2: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estratificação do risco cardiovascular em 100% dos hipertensos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e/ou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diabéticos cadastrados na unidade de saúde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20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5.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Mapear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hipertensos e diabéticos de risco para doença cardiovascular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.</a:t>
            </a:r>
            <a:endParaRPr lang="pt-BR" sz="2400" b="1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5406" y="3267210"/>
            <a:ext cx="8657073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pt-BR" sz="2800" b="1" dirty="0">
                <a:latin typeface="Arial" pitchFamily="34" charset="0"/>
                <a:cs typeface="Arial" pitchFamily="34" charset="0"/>
              </a:rPr>
              <a:t>HAS: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1-41(100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 Mês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2-53(100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Mês 3-66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(100%)</a:t>
            </a:r>
          </a:p>
          <a:p>
            <a:pPr lvl="0"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pt-BR" sz="2800" b="1" dirty="0">
                <a:latin typeface="Arial" pitchFamily="34" charset="0"/>
                <a:cs typeface="Arial" pitchFamily="34" charset="0"/>
              </a:rPr>
              <a:t>DM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1-10(100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  Mês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2-27(100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 </a:t>
            </a:r>
            <a:endParaRPr lang="pt-B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3-41(100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pt-BR" sz="2800" dirty="0">
              <a:solidFill>
                <a:prstClr val="black"/>
              </a:solidFill>
            </a:endParaRPr>
          </a:p>
          <a:p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08" y="1268760"/>
            <a:ext cx="8856984" cy="2739759"/>
          </a:xfrm>
        </p:spPr>
        <p:txBody>
          <a:bodyPr/>
          <a:lstStyle/>
          <a:p>
            <a:pPr marL="109728" indent="0"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Metas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6.1 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6.2: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garantir 100% de orientação sobre alimentação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saudável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09728" indent="0"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Metas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6.3 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6.4: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garantir 100% de orientação em relação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á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pratica regular de atividades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físicas.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Metas 6.5 e 6.6: garantir 100% de orientação sobre os riscos de tabagismo.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Metas 6.7 e 6.8: garantir 100% de orientação sobre higiene bucal.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5516" y="188640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6.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Promoção da saúde de hipertensos e diabéticos.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4327" y="4149080"/>
            <a:ext cx="903649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pt-BR" sz="2800" b="1" dirty="0">
                <a:latin typeface="Arial" pitchFamily="34" charset="0"/>
                <a:cs typeface="Arial" pitchFamily="34" charset="0"/>
              </a:rPr>
              <a:t>HAS: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1-41(100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 Mês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2-53(100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Mês 3-66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(100%)</a:t>
            </a:r>
          </a:p>
          <a:p>
            <a:pPr lvl="0"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pt-BR" sz="2800" b="1" dirty="0">
                <a:latin typeface="Arial" pitchFamily="34" charset="0"/>
                <a:cs typeface="Arial" pitchFamily="34" charset="0"/>
              </a:rPr>
              <a:t>DM :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1-10(100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 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Mês 2-27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(100%)  </a:t>
            </a:r>
            <a:endParaRPr lang="pt-B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3-41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(100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pt-BR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14554"/>
            <a:ext cx="8784976" cy="4238782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Recomposição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 de saúde e conhecimento das atribuições dos professionais da equipe.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apacitação da equipe com relação aos protocolos de atendimentos dos programas de Hipertensão e Diabetes.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Promoveu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trabalho integrado na realização de atendimentos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clínicos de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qualidade, monitoramento e avaliação das ações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planejadas e preenchimento adequado dos registros das informações. </a:t>
            </a:r>
            <a:endParaRPr lang="pt-BR" sz="2400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Discussão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071546"/>
            <a:ext cx="8784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Qual o significado dos resultados obtidos para a equipe</a:t>
            </a:r>
          </a:p>
          <a:p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75252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Melhoria do vinculo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da ESF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com o NASF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e CAPS.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Propiciou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melhora dos registros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das informações e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planejamento para a atenção à demanda espontânea e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programada.</a:t>
            </a: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Permitiu o vínculo dos profissionais da equipe com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usuários e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aumento da participação da população nas ações de promoção em saúde.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Propiciou a ampliação da cobertura da atenção à saúde da população de hipertensos e diabéticos.</a:t>
            </a: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Melhora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acolhimento, acompanhamento e controle dos grupos alvo na UBS. </a:t>
            </a:r>
          </a:p>
          <a:p>
            <a:endParaRPr lang="pt-BR" sz="2500" dirty="0"/>
          </a:p>
        </p:txBody>
      </p:sp>
      <p:sp>
        <p:nvSpPr>
          <p:cNvPr id="4" name="Retângulo 3"/>
          <p:cNvSpPr/>
          <p:nvPr/>
        </p:nvSpPr>
        <p:spPr>
          <a:xfrm>
            <a:off x="0" y="332656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Qual o significado dos resultados obtidos para os serviços.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1216" y="836712"/>
            <a:ext cx="8003232" cy="724942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pt-BR" sz="32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Nível de incorporação  da intervenção na rotina </a:t>
            </a:r>
            <a:r>
              <a:rPr lang="pt-BR" sz="3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do </a:t>
            </a:r>
            <a:r>
              <a:rPr lang="pt-BR" sz="3200" b="1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serviço.</a:t>
            </a:r>
            <a:endParaRPr lang="pt-BR" sz="3200" b="1" dirty="0">
              <a:solidFill>
                <a:prstClr val="black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057393"/>
            <a:ext cx="8784976" cy="446795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ação programática saúde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dos Hipertensos e Diabéticos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já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forma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parte da rotina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de trabalho no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serviço na UBS e as ações previstas no projeto foram incorporadas aos atendimentos agendados d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os usuários.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Existe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arquivo e registro específico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dos pacientes,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além da ficha de atendimento geral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 registro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todas as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avaliações e informações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58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2287413"/>
            <a:ext cx="8784976" cy="430993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Ampliar a divulgação da importância e existência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dos programas HAS e DM na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unidade de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Continuar a busca ativa de casos novos e faltosos.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Melhorar a sistematização das atividades de promoção e prevenção de saúde.</a:t>
            </a:r>
            <a:endParaRPr lang="pt-BR" sz="25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Dar continuidade a formação de grupos de pacientes por micro área</a:t>
            </a:r>
            <a:r>
              <a:rPr lang="pt-BR" sz="2400" dirty="0" smtClean="0">
                <a:solidFill>
                  <a:schemeClr val="tx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603845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que precisa mudar para viabilizar a continuidade da intervenção após o  término do Curso?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166257"/>
            <a:ext cx="8229600" cy="143103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Caracterização do Município </a:t>
            </a:r>
            <a:b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São </a:t>
            </a:r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osé do Divino/PI</a:t>
            </a:r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5760640" cy="48737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Situado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na Microrregião Litoral 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Piauiense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Extensão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territorial de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319,114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km².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estimada de 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5.141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hab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(IBGE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2010).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Desenvolvimento econômico baixo.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Principal atividade económica é a produção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de leite 3.399 mil litros. 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Sistema de Saúde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possui:</a:t>
            </a:r>
          </a:p>
          <a:p>
            <a:pPr algn="just">
              <a:buFontTx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3 UBS (equipes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ESF), NASF, CRAS, Pronto do Socorro. 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1026" name="Picture 2" descr="C:\Users\Dianelys\Downloads\280px-Piaui_Municip_SaoJosedoDivin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56" y="1845208"/>
            <a:ext cx="2667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06952" y="119887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São José do Divino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7956376" y="1412776"/>
            <a:ext cx="50405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187" y="417401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 processo pessoal de aprendizagem.</a:t>
            </a:r>
            <a:b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/>
              <a:t> 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8245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O curso a distancia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ensinou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os princípios de saúde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atenção primaria de saúde no Brasil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lnSpc>
                <a:spcPct val="17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Ajudo a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adquirir novos conhecimentos a cerca da ESF e a oportunidade de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mudanças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processo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trabalho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dos membros da equipe da </a:t>
            </a:r>
            <a:r>
              <a:rPr lang="pt-BR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UBS.</a:t>
            </a:r>
          </a:p>
          <a:p>
            <a:pPr marL="457200" lvl="0" indent="-457200" algn="just">
              <a:lnSpc>
                <a:spcPct val="17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Ø"/>
            </a:pPr>
            <a:r>
              <a:rPr lang="pt-BR" sz="25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ara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minha pratica profissional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o curso significou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adquirir novas modalidades de estudo e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adquirir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conhecimentos clínicos e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prático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sobre atenção básica no Brasil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96555" y="4149080"/>
            <a:ext cx="73918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Obrigada!</a:t>
            </a:r>
            <a:endParaRPr lang="pt-BR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Caracterização da UBS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3285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Localizada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na zona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rural.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possui o padrão de estrutura física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adequada segundo o preconizado pelo MS.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Poucos equipamentos e insumos necessários.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população da área adstrita da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UBS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1.414 pessoas: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773 do sexo masculino e 641 do sexo 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feminino; 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idade que predomina é entre 20 a 39 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(533 pacientes).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Contamos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com seis micros áreas, cada uma delas atendida por um ACS.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Situação da ação programática  antes da intervenção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57364"/>
            <a:ext cx="8856984" cy="414992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quipe de saúde incompleta.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Baixa cobertura das duas doenças.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havia adoção do manual ou protocolo específico.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Déficit dos registros de informação.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havia qualidade na atenção, controle ou monitoramento das ações do Programa HIPERDIA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308437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t-BR" sz="2800" spc="5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57150" indent="0" algn="just">
              <a:lnSpc>
                <a:spcPct val="150000"/>
              </a:lnSpc>
              <a:buNone/>
              <a:tabLst>
                <a:tab pos="3429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Melhoria da Atenção aos Usuários com Hipertensão e/ou Diabetes na UBS Inácio Mendes de Cerqueira, São José do Divino/PI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pt-BR" sz="2800" b="1" dirty="0" smtClean="0"/>
              <a:t>Desenvolver  ações em quatro eixos programáticos:</a:t>
            </a:r>
          </a:p>
          <a:p>
            <a:pPr>
              <a:lnSpc>
                <a:spcPct val="150000"/>
              </a:lnSpc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Avaliação.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Gestão 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Engajamento Público.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Prática Clínica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 Rounded MT Bold" pitchFamily="34" charset="0"/>
              </a:rPr>
              <a:t> </a:t>
            </a:r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Protocolo ou Manual Técnico de Hipertensão Arterial Sistêmica e Diabetes Mellitus do Ministério da Saúde do ano 2013 Caderno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da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Atenção Básica Nos 37 e 36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respectivamente</a:t>
            </a:r>
            <a:r>
              <a:rPr lang="pt-BR" dirty="0" smtClean="0">
                <a:latin typeface="Arial"/>
                <a:ea typeface="Times New Roman"/>
              </a:rPr>
              <a:t>.</a:t>
            </a:r>
          </a:p>
          <a:p>
            <a:pPr marL="109728" indent="0" algn="just">
              <a:buNone/>
            </a:pPr>
            <a:endParaRPr lang="pt-BR" dirty="0" smtClean="0">
              <a:latin typeface="Arial"/>
              <a:ea typeface="Times New Roman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Instrumentos  de Registros Específicos (Prontuários individuais</a:t>
            </a:r>
            <a:r>
              <a:rPr lang="pt-BR" dirty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Ficha espelho, </a:t>
            </a:r>
            <a:r>
              <a:rPr lang="pt-BR" dirty="0">
                <a:latin typeface="Arial" pitchFamily="34" charset="0"/>
                <a:cs typeface="Arial" pitchFamily="34" charset="0"/>
              </a:rPr>
              <a:t>Cartão de Hipertensão e Diabéticos e o Livro de Registro de HIPERDIA e Ficha de Atendimento em Saúde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Bucal).</a:t>
            </a:r>
          </a:p>
          <a:p>
            <a:pPr marL="109728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Atualização dos dados do SIAB (Ficha A) e da ficha-B hipertensos e diabéticos dos ACS.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 smtClean="0"/>
              <a:t>Ações Desenvolvidas: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001419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Divulgação </a:t>
            </a:r>
            <a:r>
              <a:rPr lang="pt-BR" b="1" dirty="0"/>
              <a:t>da intervenção </a:t>
            </a:r>
            <a:r>
              <a:rPr lang="pt-BR" b="1" dirty="0" smtClean="0"/>
              <a:t>e </a:t>
            </a:r>
            <a:r>
              <a:rPr lang="pt-BR" b="1" dirty="0"/>
              <a:t>reunião com as lideranças comunitárias </a:t>
            </a: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639333" cy="295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7"/>
            <a:ext cx="4608512" cy="282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7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1833</Words>
  <Application>Microsoft Office PowerPoint</Application>
  <PresentationFormat>Apresentação na tela (4:3)</PresentationFormat>
  <Paragraphs>203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Introdução</vt:lpstr>
      <vt:lpstr> Caracterização do Município  São José do Divino/PI </vt:lpstr>
      <vt:lpstr>Caracterização da UBS  </vt:lpstr>
      <vt:lpstr>Situação da ação programática  antes da intervenção</vt:lpstr>
      <vt:lpstr>Objetivo Geral</vt:lpstr>
      <vt:lpstr>Metodologia</vt:lpstr>
      <vt:lpstr> Logística</vt:lpstr>
      <vt:lpstr>Ações Desenvolvidas:</vt:lpstr>
      <vt:lpstr>Ações Desenvolvidas:</vt:lpstr>
      <vt:lpstr>Ações Desenvolvidas:</vt:lpstr>
      <vt:lpstr>Ações Desenvolvidas: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Nível de incorporação  da intervenção na rotina do serviço.</vt:lpstr>
      <vt:lpstr>Apresentação do PowerPoint</vt:lpstr>
      <vt:lpstr> Reflexão crítica sobre  processo pessoal de aprendizagem.  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Dianelys</dc:creator>
  <cp:lastModifiedBy>Dianelys</cp:lastModifiedBy>
  <cp:revision>26</cp:revision>
  <dcterms:created xsi:type="dcterms:W3CDTF">2015-06-16T00:18:01Z</dcterms:created>
  <dcterms:modified xsi:type="dcterms:W3CDTF">2015-09-09T07:53:18Z</dcterms:modified>
</cp:coreProperties>
</file>